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399" r:id="rId2"/>
    <p:sldId id="2401" r:id="rId3"/>
    <p:sldId id="2402" r:id="rId4"/>
    <p:sldId id="2403" r:id="rId5"/>
    <p:sldId id="2404" r:id="rId6"/>
    <p:sldId id="2405" r:id="rId7"/>
    <p:sldId id="2406" r:id="rId8"/>
    <p:sldId id="2407" r:id="rId9"/>
    <p:sldId id="2408" r:id="rId10"/>
    <p:sldId id="2409" r:id="rId11"/>
    <p:sldId id="2410" r:id="rId12"/>
    <p:sldId id="2411" r:id="rId13"/>
    <p:sldId id="2412" r:id="rId14"/>
    <p:sldId id="2413" r:id="rId15"/>
    <p:sldId id="2414" r:id="rId16"/>
    <p:sldId id="2415" r:id="rId17"/>
    <p:sldId id="2416" r:id="rId18"/>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60007"/>
    <a:srgbClr val="1A6BAD"/>
    <a:srgbClr val="92B624"/>
    <a:srgbClr val="27AB58"/>
    <a:srgbClr val="4FC257"/>
    <a:srgbClr val="3D9442"/>
    <a:srgbClr val="DB9E23"/>
    <a:srgbClr val="000000"/>
    <a:srgbClr val="EFF0F4"/>
    <a:srgbClr val="B8BB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88"/>
    <p:restoredTop sz="93223" autoAdjust="0"/>
  </p:normalViewPr>
  <p:slideViewPr>
    <p:cSldViewPr snapToGrid="0" snapToObjects="1">
      <p:cViewPr varScale="1">
        <p:scale>
          <a:sx n="72" d="100"/>
          <a:sy n="72" d="100"/>
        </p:scale>
        <p:origin x="560" y="216"/>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5/2/18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5/2/18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Light"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 Flags of the World (</a:t>
            </a:r>
            <a:r>
              <a:rPr lang="en-US" baseline="0" dirty="0">
                <a:latin typeface="Calibri Light" charset="0"/>
              </a:rPr>
              <a:t>open source)</a:t>
            </a:r>
            <a:endParaRPr lang="en-US" dirty="0">
              <a:latin typeface="Calibri Light"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07872330-BC55-674E-8046-EFE073293BA9}" type="slidenum">
              <a:rPr lang="en-US" sz="1200">
                <a:latin typeface="Calibri Light" charset="0"/>
              </a:rPr>
              <a:pPr/>
              <a:t>10</a:t>
            </a:fld>
            <a:endParaRPr lang="en-US" sz="1200">
              <a:latin typeface="Calibri Light"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Home in the the remote fly in community of </a:t>
            </a:r>
            <a:r>
              <a:rPr lang="en-US" dirty="0" err="1">
                <a:latin typeface="Calibri Light" charset="0"/>
              </a:rPr>
              <a:t>Kitchenuhmaykoosib</a:t>
            </a:r>
            <a:r>
              <a:rPr lang="en-US" dirty="0">
                <a:latin typeface="Calibri Light" charset="0"/>
              </a:rPr>
              <a:t> </a:t>
            </a:r>
            <a:r>
              <a:rPr lang="en-US" dirty="0" err="1">
                <a:latin typeface="Calibri Light" charset="0"/>
              </a:rPr>
              <a:t>Inninuwug</a:t>
            </a:r>
            <a:r>
              <a:rPr lang="en-US" dirty="0">
                <a:latin typeface="Calibri Light" charset="0"/>
              </a:rPr>
              <a:t> first Nation. (Photo courtesy of Productions </a:t>
            </a:r>
            <a:r>
              <a:rPr lang="en-US" dirty="0" err="1">
                <a:latin typeface="Calibri Light" charset="0"/>
              </a:rPr>
              <a:t>Cazabon</a:t>
            </a:r>
            <a:r>
              <a:rPr lang="en-US" dirty="0">
                <a:latin typeface="Calibri Light" charset="0"/>
              </a:rPr>
              <a:t>)</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4EEDA0EF-C3F6-8C41-8B68-B7628555E3F4}" type="slidenum">
              <a:rPr lang="en-US" sz="1200">
                <a:latin typeface="Calibri Light" charset="0"/>
              </a:rPr>
              <a:pPr/>
              <a:t>11</a:t>
            </a:fld>
            <a:endParaRPr lang="en-US" sz="1200">
              <a:latin typeface="Calibri Light"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1800" dirty="0"/>
              <a:t>Photos: open source</a:t>
            </a:r>
          </a:p>
          <a:p>
            <a:endParaRPr lang="en-US" sz="18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12</a:t>
            </a:fld>
            <a:endParaRPr lang="en-US"/>
          </a:p>
        </p:txBody>
      </p:sp>
    </p:spTree>
    <p:extLst>
      <p:ext uri="{BB962C8B-B14F-4D97-AF65-F5344CB8AC3E}">
        <p14:creationId xmlns:p14="http://schemas.microsoft.com/office/powerpoint/2010/main" val="3816594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err="1"/>
              <a:t>Photol</a:t>
            </a:r>
            <a:r>
              <a:rPr lang="en-US" dirty="0"/>
              <a:t>:</a:t>
            </a:r>
            <a:r>
              <a:rPr lang="en-US" baseline="0" dirty="0"/>
              <a:t> </a:t>
            </a:r>
            <a:r>
              <a:rPr lang="en-US" dirty="0"/>
              <a:t>1. Toronto, ON. (public domain) 2. </a:t>
            </a:r>
            <a:r>
              <a:rPr lang="fr-CA" sz="2400" b="0" i="0" u="none" strike="noStrike" kern="1200" baseline="0" dirty="0" err="1">
                <a:solidFill>
                  <a:schemeClr val="tx1"/>
                </a:solidFill>
                <a:latin typeface="Calibri Light"/>
                <a:ea typeface="ＭＳ Ｐゴシック" charset="0"/>
                <a:cs typeface="ＭＳ Ｐゴシック" charset="0"/>
              </a:rPr>
              <a:t>Indigenous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children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play</a:t>
            </a:r>
            <a:r>
              <a:rPr lang="fr-CA" sz="2400" b="0" i="0" u="none" strike="noStrike" kern="1200" baseline="0" dirty="0">
                <a:solidFill>
                  <a:schemeClr val="tx1"/>
                </a:solidFill>
                <a:latin typeface="Calibri Light"/>
                <a:ea typeface="ＭＳ Ｐゴシック" charset="0"/>
                <a:cs typeface="ＭＳ Ｐゴシック" charset="0"/>
              </a:rPr>
              <a:t> in a water- </a:t>
            </a:r>
            <a:r>
              <a:rPr lang="fr-CA" sz="2400" b="0" i="0" u="none" strike="noStrike" kern="1200" baseline="0" dirty="0" err="1">
                <a:solidFill>
                  <a:schemeClr val="tx1"/>
                </a:solidFill>
                <a:latin typeface="Calibri Light"/>
                <a:ea typeface="ＭＳ Ｐゴシック" charset="0"/>
                <a:cs typeface="ＭＳ Ｐゴシック" charset="0"/>
              </a:rPr>
              <a:t>filled</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ditch</a:t>
            </a:r>
            <a:r>
              <a:rPr lang="fr-CA" sz="2400" b="0" i="0" u="none" strike="noStrike" kern="1200" baseline="0" dirty="0">
                <a:solidFill>
                  <a:schemeClr val="tx1"/>
                </a:solidFill>
                <a:latin typeface="Calibri Light"/>
                <a:ea typeface="ＭＳ Ｐゴシック" charset="0"/>
                <a:cs typeface="ＭＳ Ｐゴシック" charset="0"/>
              </a:rPr>
              <a:t> in the </a:t>
            </a:r>
            <a:r>
              <a:rPr lang="fr-CA" sz="2400" b="0" i="0" u="none" strike="noStrike" kern="1200" baseline="0" dirty="0" err="1">
                <a:solidFill>
                  <a:schemeClr val="tx1"/>
                </a:solidFill>
                <a:latin typeface="Calibri Light"/>
                <a:ea typeface="ＭＳ Ｐゴシック" charset="0"/>
                <a:cs typeface="ＭＳ Ｐゴシック" charset="0"/>
              </a:rPr>
              <a:t>northern</a:t>
            </a:r>
            <a:r>
              <a:rPr lang="fr-CA" sz="2400" b="0" i="0" u="none" strike="noStrike" kern="1200" baseline="0" dirty="0">
                <a:solidFill>
                  <a:schemeClr val="tx1"/>
                </a:solidFill>
                <a:latin typeface="Calibri Light"/>
                <a:ea typeface="ＭＳ Ｐゴシック" charset="0"/>
                <a:cs typeface="ＭＳ Ｐゴシック" charset="0"/>
              </a:rPr>
              <a:t> Ontario First Nations </a:t>
            </a:r>
            <a:r>
              <a:rPr lang="fr-CA" sz="2400" b="0" i="0" u="none" strike="noStrike" kern="1200" baseline="0" dirty="0" err="1">
                <a:solidFill>
                  <a:schemeClr val="tx1"/>
                </a:solidFill>
                <a:latin typeface="Calibri Light"/>
                <a:ea typeface="ＭＳ Ｐゴシック" charset="0"/>
                <a:cs typeface="ＭＳ Ｐゴシック" charset="0"/>
              </a:rPr>
              <a:t>reserve</a:t>
            </a:r>
            <a:r>
              <a:rPr lang="fr-CA" sz="2400" b="0" i="0" u="none" strike="noStrike" kern="1200" baseline="0" dirty="0">
                <a:solidFill>
                  <a:schemeClr val="tx1"/>
                </a:solidFill>
                <a:latin typeface="Calibri Light"/>
                <a:ea typeface="ＭＳ Ｐゴシック" charset="0"/>
                <a:cs typeface="ＭＳ Ｐゴシック" charset="0"/>
              </a:rPr>
              <a:t> in Attawapiskat, Ont., on Tuesday, April 19, 2016.THE CANADIAN PRESS/Nathan </a:t>
            </a:r>
            <a:r>
              <a:rPr lang="fr-CA" sz="2400" b="0" i="0" u="none" strike="noStrike" kern="1200" baseline="0" dirty="0" err="1">
                <a:solidFill>
                  <a:schemeClr val="tx1"/>
                </a:solidFill>
                <a:latin typeface="Calibri Light"/>
                <a:ea typeface="ＭＳ Ｐゴシック" charset="0"/>
                <a:cs typeface="ＭＳ Ｐゴシック" charset="0"/>
              </a:rPr>
              <a:t>Denette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13</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Photo:</a:t>
            </a:r>
            <a:r>
              <a:rPr lang="en-US" sz="2000" baseline="0" dirty="0">
                <a:latin typeface="Calibri Light" charset="0"/>
              </a:rPr>
              <a:t> Dancers at </a:t>
            </a:r>
            <a:r>
              <a:rPr lang="en-US" sz="2000" dirty="0">
                <a:latin typeface="Calibri Light" charset="0"/>
              </a:rPr>
              <a:t>First Nation University </a:t>
            </a:r>
            <a:r>
              <a:rPr lang="en-US" sz="2000" dirty="0" err="1">
                <a:latin typeface="Calibri Light" charset="0"/>
              </a:rPr>
              <a:t>Pow</a:t>
            </a:r>
            <a:r>
              <a:rPr lang="en-US" sz="2000" dirty="0">
                <a:latin typeface="Calibri Light" charset="0"/>
              </a:rPr>
              <a:t> Wow, 2017 (Courtesy Productions Cazabon)</a:t>
            </a: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9C1B36BE-7E83-1544-BD1E-CC5521900E42}" type="slidenum">
              <a:rPr lang="en-US" sz="1200">
                <a:latin typeface="Calibri Light" charset="0"/>
              </a:rPr>
              <a:pPr/>
              <a:t>14</a:t>
            </a:fld>
            <a:endParaRPr lang="en-US" sz="1200">
              <a:latin typeface="Calibri Light"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15</a:t>
            </a:fld>
            <a:endParaRPr lang="en-US"/>
          </a:p>
        </p:txBody>
      </p:sp>
    </p:spTree>
    <p:extLst>
      <p:ext uri="{BB962C8B-B14F-4D97-AF65-F5344CB8AC3E}">
        <p14:creationId xmlns:p14="http://schemas.microsoft.com/office/powerpoint/2010/main" val="1398329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Dancer in full</a:t>
            </a:r>
            <a:r>
              <a:rPr lang="en-US" sz="2000" baseline="0" dirty="0"/>
              <a:t> regalia </a:t>
            </a:r>
            <a:r>
              <a:rPr lang="en-US" sz="2000" dirty="0"/>
              <a:t>(photo courtesy of Productions Cazabon)</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16</a:t>
            </a:fld>
            <a:endParaRPr lang="en-US"/>
          </a:p>
        </p:txBody>
      </p:sp>
    </p:spTree>
    <p:extLst>
      <p:ext uri="{BB962C8B-B14F-4D97-AF65-F5344CB8AC3E}">
        <p14:creationId xmlns:p14="http://schemas.microsoft.com/office/powerpoint/2010/main" val="216960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a:t>
            </a:r>
            <a:r>
              <a:rPr lang="fr-CA" sz="2400" b="0" i="0" u="none" strike="noStrike" kern="1200" baseline="0" dirty="0" err="1">
                <a:solidFill>
                  <a:schemeClr val="tx1"/>
                </a:solidFill>
                <a:latin typeface="Calibri Light"/>
                <a:ea typeface="ＭＳ Ｐゴシック" charset="0"/>
                <a:cs typeface="ＭＳ Ｐゴシック" charset="0"/>
              </a:rPr>
              <a:t>Residential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school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survivor</a:t>
            </a:r>
            <a:r>
              <a:rPr lang="fr-CA" sz="2400" b="0" i="0" u="none" strike="noStrike" kern="1200" baseline="0" dirty="0">
                <a:solidFill>
                  <a:schemeClr val="tx1"/>
                </a:solidFill>
                <a:latin typeface="Calibri Light"/>
                <a:ea typeface="ＭＳ Ｐゴシック" charset="0"/>
                <a:cs typeface="ＭＳ Ｐゴシック" charset="0"/>
              </a:rPr>
              <a:t> Lorna </a:t>
            </a:r>
            <a:r>
              <a:rPr lang="fr-CA" sz="2400" b="0" i="0" u="none" strike="noStrike" kern="1200" baseline="0" dirty="0" err="1">
                <a:solidFill>
                  <a:schemeClr val="tx1"/>
                </a:solidFill>
                <a:latin typeface="Calibri Light"/>
                <a:ea typeface="ＭＳ Ｐゴシック" charset="0"/>
                <a:cs typeface="ＭＳ Ｐゴシック" charset="0"/>
              </a:rPr>
              <a:t>Standingready</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is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comforted</a:t>
            </a:r>
            <a:r>
              <a:rPr lang="fr-CA" sz="2400" b="0" i="0" u="none" strike="noStrike" kern="1200" baseline="0" dirty="0">
                <a:solidFill>
                  <a:schemeClr val="tx1"/>
                </a:solidFill>
                <a:latin typeface="Calibri Light"/>
                <a:ea typeface="ＭＳ Ｐゴシック" charset="0"/>
                <a:cs typeface="ＭＳ Ｐゴシック" charset="0"/>
              </a:rPr>
              <a:t> by a </a:t>
            </a:r>
            <a:r>
              <a:rPr lang="fr-CA" sz="2400" b="0" i="0" u="none" strike="noStrike" kern="1200" baseline="0" dirty="0" err="1">
                <a:solidFill>
                  <a:schemeClr val="tx1"/>
                </a:solidFill>
                <a:latin typeface="Calibri Light"/>
                <a:ea typeface="ＭＳ Ｐゴシック" charset="0"/>
                <a:cs typeface="ＭＳ Ｐゴシック" charset="0"/>
              </a:rPr>
              <a:t>fellow</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survivor</a:t>
            </a:r>
            <a:r>
              <a:rPr lang="fr-CA" sz="2400" b="0" i="0" u="none" strike="noStrike" kern="1200" baseline="0" dirty="0">
                <a:solidFill>
                  <a:schemeClr val="tx1"/>
                </a:solidFill>
                <a:latin typeface="Calibri Light"/>
                <a:ea typeface="ＭＳ Ｐゴシック" charset="0"/>
                <a:cs typeface="ＭＳ Ｐゴシック" charset="0"/>
              </a:rPr>
              <a:t> in the audience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closing</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ceremony</a:t>
            </a:r>
            <a:r>
              <a:rPr lang="fr-CA" sz="2400" b="0" i="0" u="none" strike="noStrike" kern="1200" baseline="0" dirty="0">
                <a:solidFill>
                  <a:schemeClr val="tx1"/>
                </a:solidFill>
                <a:latin typeface="Calibri Light"/>
                <a:ea typeface="ＭＳ Ｐゴシック" charset="0"/>
                <a:cs typeface="ＭＳ Ｐゴシック" charset="0"/>
              </a:rPr>
              <a:t> of the </a:t>
            </a:r>
            <a:r>
              <a:rPr lang="fr-CA" sz="2400" b="0" i="0" u="none" strike="noStrike" kern="1200" baseline="0" dirty="0" err="1">
                <a:solidFill>
                  <a:schemeClr val="tx1"/>
                </a:solidFill>
                <a:latin typeface="Calibri Light"/>
                <a:ea typeface="ＭＳ Ｐゴシック" charset="0"/>
                <a:cs typeface="ＭＳ Ｐゴシック" charset="0"/>
              </a:rPr>
              <a:t>Indian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Residential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Schools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Truth</a:t>
            </a:r>
            <a:r>
              <a:rPr lang="fr-CA" sz="2400" b="0" i="0" u="none" strike="noStrike" kern="1200" baseline="0" dirty="0">
                <a:solidFill>
                  <a:schemeClr val="tx1"/>
                </a:solidFill>
                <a:latin typeface="Calibri Light"/>
                <a:ea typeface="ＭＳ Ｐゴシック" charset="0"/>
                <a:cs typeface="ＭＳ Ｐゴシック" charset="0"/>
              </a:rPr>
              <a:t> and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Commission, </a:t>
            </a:r>
            <a:r>
              <a:rPr lang="fr-CA" sz="2400" b="0" i="0" u="none" strike="noStrike" kern="1200" baseline="0" dirty="0" err="1">
                <a:solidFill>
                  <a:schemeClr val="tx1"/>
                </a:solidFill>
                <a:latin typeface="Calibri Light"/>
                <a:ea typeface="ＭＳ Ｐゴシック" charset="0"/>
                <a:cs typeface="ＭＳ Ｐゴシック" charset="0"/>
              </a:rPr>
              <a:t>at</a:t>
            </a:r>
            <a:r>
              <a:rPr lang="fr-CA" sz="2400" b="0" i="0" u="none" strike="noStrike" kern="1200" baseline="0" dirty="0">
                <a:solidFill>
                  <a:schemeClr val="tx1"/>
                </a:solidFill>
                <a:latin typeface="Calibri Light"/>
                <a:ea typeface="ＭＳ Ｐゴシック" charset="0"/>
                <a:cs typeface="ＭＳ Ｐゴシック" charset="0"/>
              </a:rPr>
              <a:t> Rideau Hall in Ottawa on </a:t>
            </a:r>
            <a:r>
              <a:rPr lang="fr-CA" sz="2400" b="0" i="0" u="none" strike="noStrike" kern="1200" baseline="0" dirty="0" err="1">
                <a:solidFill>
                  <a:schemeClr val="tx1"/>
                </a:solidFill>
                <a:latin typeface="Calibri Light"/>
                <a:ea typeface="ＭＳ Ｐゴシック" charset="0"/>
                <a:cs typeface="ＭＳ Ｐゴシック" charset="0"/>
              </a:rPr>
              <a:t>Wednesday</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June</a:t>
            </a:r>
            <a:r>
              <a:rPr lang="fr-CA" sz="2400" b="0" i="0" u="none" strike="noStrike" kern="1200" baseline="0" dirty="0">
                <a:solidFill>
                  <a:schemeClr val="tx1"/>
                </a:solidFill>
                <a:latin typeface="Calibri Light"/>
                <a:ea typeface="ＭＳ Ｐゴシック" charset="0"/>
                <a:cs typeface="ＭＳ Ｐゴシック" charset="0"/>
              </a:rPr>
              <a:t> 3, 2015. THE CANADIAN PRESS/Sean Kilpatrick</a:t>
            </a:r>
            <a:endParaRPr lang="en-US" dirty="0"/>
          </a:p>
          <a:p>
            <a:pPr marL="0" marR="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17</a:t>
            </a:fld>
            <a:endParaRPr lang="en-US"/>
          </a:p>
        </p:txBody>
      </p:sp>
    </p:spTree>
    <p:extLst>
      <p:ext uri="{BB962C8B-B14F-4D97-AF65-F5344CB8AC3E}">
        <p14:creationId xmlns:p14="http://schemas.microsoft.com/office/powerpoint/2010/main" val="3177674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2000" dirty="0">
                <a:latin typeface="Calibri Light" charset="0"/>
              </a:rPr>
              <a:t>Indigenous Peoples receiving treaty money, 1930. (Courtesy Library and Archives Canada/MIKAN 3348407)</a:t>
            </a: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Treaty No. 5, Saskatchewan, North-West Territory. Plan showing addition to the Grand Rapids Reserve. (courtesy Library and Archives Canada/ MIKAN 4139475) </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a:t>
            </a:fld>
            <a:endParaRPr lang="en-US"/>
          </a:p>
        </p:txBody>
      </p:sp>
    </p:spTree>
    <p:extLst>
      <p:ext uri="{BB962C8B-B14F-4D97-AF65-F5344CB8AC3E}">
        <p14:creationId xmlns:p14="http://schemas.microsoft.com/office/powerpoint/2010/main" val="3337263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kern="1200" dirty="0">
                <a:solidFill>
                  <a:schemeClr val="tx1"/>
                </a:solidFill>
                <a:effectLst/>
                <a:latin typeface="Calibri Light"/>
                <a:ea typeface="ＭＳ Ｐゴシック" charset="0"/>
                <a:cs typeface="ＭＳ Ｐゴシック" charset="0"/>
              </a:rPr>
              <a:t>Photos: 1. </a:t>
            </a:r>
            <a:r>
              <a:rPr lang="fr-CA" sz="2400" b="0" i="0" u="none" strike="noStrike" kern="1200" baseline="0" dirty="0">
                <a:solidFill>
                  <a:schemeClr val="tx1"/>
                </a:solidFill>
                <a:latin typeface="Calibri Light"/>
                <a:ea typeface="ＭＳ Ｐゴシック" charset="0"/>
                <a:cs typeface="ＭＳ Ｐゴシック" charset="0"/>
              </a:rPr>
              <a:t>People express </a:t>
            </a:r>
            <a:r>
              <a:rPr lang="fr-CA" sz="2400" b="0" i="0" u="none" strike="noStrike" kern="1200" baseline="0" dirty="0" err="1">
                <a:solidFill>
                  <a:schemeClr val="tx1"/>
                </a:solidFill>
                <a:latin typeface="Calibri Light"/>
                <a:ea typeface="ＭＳ Ｐゴシック" charset="0"/>
                <a:cs typeface="ＭＳ Ｐゴシック" charset="0"/>
              </a:rPr>
              <a:t>their</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emotions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Truth</a:t>
            </a:r>
            <a:r>
              <a:rPr lang="fr-CA" sz="2400" b="0" i="0" u="none" strike="noStrike" kern="1200" baseline="0" dirty="0">
                <a:solidFill>
                  <a:schemeClr val="tx1"/>
                </a:solidFill>
                <a:latin typeface="Calibri Light"/>
                <a:ea typeface="ＭＳ Ｐゴシック" charset="0"/>
                <a:cs typeface="ＭＳ Ｐゴシック" charset="0"/>
              </a:rPr>
              <a:t> and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Commission of </a:t>
            </a:r>
            <a:r>
              <a:rPr lang="fr-CA" sz="2400" b="0" i="0" u="none" strike="noStrike" kern="1200" baseline="0" dirty="0" err="1">
                <a:solidFill>
                  <a:schemeClr val="tx1"/>
                </a:solidFill>
                <a:latin typeface="Calibri Light"/>
                <a:ea typeface="ＭＳ Ｐゴシック" charset="0"/>
                <a:cs typeface="ＭＳ Ｐゴシック" charset="0"/>
              </a:rPr>
              <a:t>Canada's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regional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event</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at</a:t>
            </a:r>
            <a:r>
              <a:rPr lang="fr-CA" sz="2400" b="0" i="0" u="none" strike="noStrike" kern="1200" baseline="0" dirty="0">
                <a:solidFill>
                  <a:schemeClr val="tx1"/>
                </a:solidFill>
                <a:latin typeface="Calibri Light"/>
                <a:ea typeface="ＭＳ Ｐゴシック" charset="0"/>
                <a:cs typeface="ＭＳ Ｐゴシック" charset="0"/>
              </a:rPr>
              <a:t> the Victoria </a:t>
            </a:r>
            <a:r>
              <a:rPr lang="fr-CA" sz="2400" b="0" i="0" u="none" strike="noStrike" kern="1200" baseline="0" dirty="0" err="1">
                <a:solidFill>
                  <a:schemeClr val="tx1"/>
                </a:solidFill>
                <a:latin typeface="Calibri Light"/>
                <a:ea typeface="ＭＳ Ｐゴシック" charset="0"/>
                <a:cs typeface="ＭＳ Ｐゴシック" charset="0"/>
              </a:rPr>
              <a:t>Conference</a:t>
            </a:r>
            <a:r>
              <a:rPr lang="fr-CA" sz="2400" b="0" i="0" u="none" strike="noStrike" kern="1200" baseline="0" dirty="0">
                <a:solidFill>
                  <a:schemeClr val="tx1"/>
                </a:solidFill>
                <a:latin typeface="Calibri Light"/>
                <a:ea typeface="ＭＳ Ｐゴシック" charset="0"/>
                <a:cs typeface="ＭＳ Ｐゴシック" charset="0"/>
              </a:rPr>
              <a:t> Centre in Victoria, B.C., Friday April 13, 2012. THE CANADIAN PRESS IMAGES/</a:t>
            </a:r>
            <a:r>
              <a:rPr lang="fr-CA" sz="2400" b="0" i="0" u="none" strike="noStrike" kern="1200" baseline="0" dirty="0" err="1">
                <a:solidFill>
                  <a:schemeClr val="tx1"/>
                </a:solidFill>
                <a:latin typeface="Calibri Light"/>
                <a:ea typeface="ＭＳ Ｐゴシック" charset="0"/>
                <a:cs typeface="ＭＳ Ｐゴシック" charset="0"/>
              </a:rPr>
              <a:t>Chad</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Hipolito</a:t>
            </a:r>
            <a:endParaRPr lang="en-US" sz="4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sz="4400" kern="1200" dirty="0">
                <a:solidFill>
                  <a:schemeClr val="tx1"/>
                </a:solidFill>
                <a:effectLst/>
                <a:latin typeface="Calibri Light"/>
                <a:ea typeface="ＭＳ Ｐゴシック" charset="0"/>
                <a:cs typeface="ＭＳ Ｐゴシック" charset="0"/>
              </a:rPr>
              <a:t>2. Toronto</a:t>
            </a:r>
            <a:r>
              <a:rPr lang="en-US" sz="4400" kern="1200" baseline="0" dirty="0">
                <a:solidFill>
                  <a:schemeClr val="tx1"/>
                </a:solidFill>
                <a:effectLst/>
                <a:latin typeface="Calibri Light"/>
                <a:ea typeface="ＭＳ Ｐゴシック" charset="0"/>
                <a:cs typeface="ＭＳ Ｐゴシック" charset="0"/>
              </a:rPr>
              <a:t> Mayor John Tory hold an indigenous child from  the northern community of </a:t>
            </a:r>
            <a:r>
              <a:rPr lang="en-US" sz="2400" kern="1200" dirty="0" err="1">
                <a:solidFill>
                  <a:schemeClr val="tx1"/>
                </a:solidFill>
                <a:effectLst/>
                <a:latin typeface="Calibri Light"/>
                <a:ea typeface="ＭＳ Ｐゴシック" charset="0"/>
                <a:cs typeface="ＭＳ Ｐゴシック" charset="0"/>
              </a:rPr>
              <a:t>Kitchenuhmaykoosib</a:t>
            </a:r>
            <a:r>
              <a:rPr lang="en-US" sz="2400" kern="1200" dirty="0">
                <a:solidFill>
                  <a:schemeClr val="tx1"/>
                </a:solidFill>
                <a:effectLst/>
                <a:latin typeface="Calibri Light"/>
                <a:ea typeface="ＭＳ Ｐゴシック" charset="0"/>
                <a:cs typeface="ＭＳ Ｐゴシック" charset="0"/>
              </a:rPr>
              <a:t> </a:t>
            </a:r>
            <a:r>
              <a:rPr lang="en-US" sz="2400" kern="1200" dirty="0" err="1">
                <a:solidFill>
                  <a:schemeClr val="tx1"/>
                </a:solidFill>
                <a:effectLst/>
                <a:latin typeface="Calibri Light"/>
                <a:ea typeface="ＭＳ Ｐゴシック" charset="0"/>
                <a:cs typeface="ＭＳ Ｐゴシック" charset="0"/>
              </a:rPr>
              <a:t>Inninuwug</a:t>
            </a:r>
            <a:r>
              <a:rPr lang="en-US" sz="2400" kern="1200" dirty="0">
                <a:solidFill>
                  <a:schemeClr val="tx1"/>
                </a:solidFill>
                <a:effectLst/>
                <a:latin typeface="Calibri Light"/>
                <a:ea typeface="ＭＳ Ｐゴシック" charset="0"/>
                <a:cs typeface="ＭＳ Ｐゴシック" charset="0"/>
              </a:rPr>
              <a:t> First Nation</a:t>
            </a:r>
            <a:r>
              <a:rPr lang="en-US" sz="4400" kern="1200" baseline="0" dirty="0">
                <a:solidFill>
                  <a:schemeClr val="tx1"/>
                </a:solidFill>
                <a:effectLst/>
                <a:latin typeface="Calibri Light"/>
                <a:ea typeface="ＭＳ Ｐゴシック" charset="0"/>
                <a:cs typeface="ＭＳ Ｐゴシック" charset="0"/>
              </a:rPr>
              <a:t> (</a:t>
            </a:r>
            <a:r>
              <a:rPr lang="en-US" sz="4400" kern="1200" dirty="0">
                <a:solidFill>
                  <a:schemeClr val="tx1"/>
                </a:solidFill>
                <a:effectLst/>
                <a:latin typeface="Calibri Light"/>
                <a:ea typeface="ＭＳ Ｐゴシック" charset="0"/>
                <a:cs typeface="ＭＳ Ｐゴシック" charset="0"/>
              </a:rPr>
              <a:t>courtesy of Productions Cazabon)</a:t>
            </a:r>
          </a:p>
          <a:p>
            <a:pPr marL="0" marR="0" indent="0" algn="l" defTabSz="912813" rtl="0" eaLnBrk="0" fontAlgn="base" latinLnBrk="0" hangingPunct="0">
              <a:lnSpc>
                <a:spcPct val="100000"/>
              </a:lnSpc>
              <a:spcBef>
                <a:spcPct val="30000"/>
              </a:spcBef>
              <a:spcAft>
                <a:spcPct val="0"/>
              </a:spcAft>
              <a:buClrTx/>
              <a:buSzTx/>
              <a:buFontTx/>
              <a:buNone/>
              <a:tabLst/>
              <a:defRPr/>
            </a:pPr>
            <a:r>
              <a:rPr lang="en-US" sz="4400" kern="1200" dirty="0">
                <a:solidFill>
                  <a:schemeClr val="tx1"/>
                </a:solidFill>
                <a:effectLst/>
                <a:latin typeface="Calibri Light"/>
                <a:ea typeface="ＭＳ Ｐゴシック" charset="0"/>
                <a:cs typeface="ＭＳ Ｐゴシック" charset="0"/>
              </a:rPr>
              <a:t>3.</a:t>
            </a:r>
            <a:r>
              <a:rPr lang="en-US" sz="4400" kern="1200" baseline="0" dirty="0">
                <a:solidFill>
                  <a:schemeClr val="tx1"/>
                </a:solidFill>
                <a:effectLst/>
                <a:latin typeface="Calibri Light"/>
                <a:ea typeface="ＭＳ Ｐゴシック" charset="0"/>
                <a:cs typeface="ＭＳ Ｐゴシック" charset="0"/>
              </a:rPr>
              <a:t> Female drummer sings a traditional song during the Sacred Walk Protest (</a:t>
            </a:r>
            <a:r>
              <a:rPr lang="en-US" sz="4400" kern="1200" dirty="0">
                <a:solidFill>
                  <a:schemeClr val="tx1"/>
                </a:solidFill>
                <a:effectLst/>
                <a:latin typeface="Calibri Light"/>
                <a:ea typeface="ＭＳ Ｐゴシック" charset="0"/>
                <a:cs typeface="ＭＳ Ｐゴシック" charset="0"/>
              </a:rPr>
              <a:t>courtesy of Productions Cazabon)</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4</a:t>
            </a:fld>
            <a:endParaRPr lang="en-US"/>
          </a:p>
        </p:txBody>
      </p:sp>
    </p:spTree>
    <p:extLst>
      <p:ext uri="{BB962C8B-B14F-4D97-AF65-F5344CB8AC3E}">
        <p14:creationId xmlns:p14="http://schemas.microsoft.com/office/powerpoint/2010/main" val="4068571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Treaty No.9 Commission, Commissioners land and Long Lake, ON. 1906. (From the Archives of </a:t>
            </a:r>
            <a:r>
              <a:rPr lang="en-US" sz="2000" dirty="0" err="1">
                <a:latin typeface="Calibri Light" charset="0"/>
              </a:rPr>
              <a:t>Matawa</a:t>
            </a:r>
            <a:r>
              <a:rPr lang="en-US" sz="2000" dirty="0">
                <a:latin typeface="Calibri Light" charset="0"/>
              </a:rPr>
              <a:t> First Nations) </a:t>
            </a: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A8D7ACF8-C26B-634B-B8C7-74E43DC4A4AE}" type="slidenum">
              <a:rPr lang="en-US" sz="1200">
                <a:latin typeface="Calibri Light" charset="0"/>
              </a:rPr>
              <a:pPr/>
              <a:t>5</a:t>
            </a:fld>
            <a:endParaRPr lang="en-US" sz="1200">
              <a:latin typeface="Calibri Light"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6</a:t>
            </a:fld>
            <a:endParaRPr lang="en-US"/>
          </a:p>
        </p:txBody>
      </p:sp>
    </p:spTree>
    <p:extLst>
      <p:ext uri="{BB962C8B-B14F-4D97-AF65-F5344CB8AC3E}">
        <p14:creationId xmlns:p14="http://schemas.microsoft.com/office/powerpoint/2010/main" val="311440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2000" dirty="0"/>
              <a:t>Photo:</a:t>
            </a:r>
            <a:r>
              <a:rPr lang="en-US" sz="2000" baseline="0" dirty="0"/>
              <a:t> A group of </a:t>
            </a:r>
            <a:r>
              <a:rPr lang="en-US" sz="2000" baseline="0" dirty="0" err="1"/>
              <a:t>Indigeous</a:t>
            </a:r>
            <a:r>
              <a:rPr lang="en-US" sz="2000" baseline="0" dirty="0"/>
              <a:t> Women form a drum circle (courtesy productions </a:t>
            </a:r>
            <a:r>
              <a:rPr lang="en-US" sz="2000" baseline="0" dirty="0" err="1"/>
              <a:t>cazabon</a:t>
            </a:r>
            <a:r>
              <a:rPr lang="en-US" sz="2000" baseline="0" dirty="0"/>
              <a:t>)</a:t>
            </a:r>
            <a:endParaRPr lang="en-US" sz="2000" dirty="0"/>
          </a:p>
          <a:p>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7</a:t>
            </a:fld>
            <a:endParaRPr lang="en-US"/>
          </a:p>
        </p:txBody>
      </p:sp>
    </p:spTree>
    <p:extLst>
      <p:ext uri="{BB962C8B-B14F-4D97-AF65-F5344CB8AC3E}">
        <p14:creationId xmlns:p14="http://schemas.microsoft.com/office/powerpoint/2010/main" val="2487235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A group of female students and a nun pose in a classroom at Cross Lake Indian Residential School in Cross Lake, Man. February 1940. (Library and Archives Canada/Reuters)</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8CE8E76A-1347-294E-92C8-09FF1A96084F}" type="slidenum">
              <a:rPr lang="en-US" sz="1200">
                <a:latin typeface="Calibri Light" charset="0"/>
              </a:rPr>
              <a:pPr/>
              <a:t>8</a:t>
            </a:fld>
            <a:endParaRPr lang="en-US" sz="1200">
              <a:latin typeface="Calibri Light"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sz="1800" dirty="0">
                <a:latin typeface="Calibri Light" charset="0"/>
              </a:rPr>
              <a:t>Photo:</a:t>
            </a:r>
            <a:r>
              <a:rPr lang="en-US" sz="1800" baseline="0" dirty="0">
                <a:latin typeface="Calibri Light" charset="0"/>
              </a:rPr>
              <a:t> </a:t>
            </a:r>
            <a:r>
              <a:rPr lang="fr-CA" sz="2000" b="0" i="0" u="none" strike="noStrike" kern="1200" baseline="0" dirty="0">
                <a:solidFill>
                  <a:schemeClr val="tx1"/>
                </a:solidFill>
                <a:latin typeface="Calibri Light"/>
                <a:ea typeface="ＭＳ Ｐゴシック" charset="0"/>
                <a:cs typeface="ＭＳ Ｐゴシック" charset="0"/>
              </a:rPr>
              <a:t>Commission chairman Justice Murray Sinclair (centre) and </a:t>
            </a:r>
            <a:r>
              <a:rPr lang="fr-CA" sz="2000" b="0" i="0" u="none" strike="noStrike" kern="1200" baseline="0" dirty="0" err="1">
                <a:solidFill>
                  <a:schemeClr val="tx1"/>
                </a:solidFill>
                <a:latin typeface="Calibri Light"/>
                <a:ea typeface="ＭＳ Ｐゴシック" charset="0"/>
                <a:cs typeface="ＭＳ Ｐゴシック" charset="0"/>
              </a:rPr>
              <a:t>fellow</a:t>
            </a:r>
            <a:r>
              <a:rPr lang="fr-CA" sz="2000" b="0" i="0" u="none" strike="noStrike" kern="1200" baseline="0" dirty="0">
                <a:solidFill>
                  <a:schemeClr val="tx1"/>
                </a:solidFill>
                <a:latin typeface="Calibri Light"/>
                <a:ea typeface="ＭＳ Ｐゴシック" charset="0"/>
                <a:cs typeface="ＭＳ Ｐゴシック" charset="0"/>
              </a:rPr>
              <a:t> </a:t>
            </a:r>
            <a:r>
              <a:rPr lang="fr-CA" sz="2000" b="0" i="0" u="none" strike="noStrike" kern="1200" baseline="0" dirty="0" err="1">
                <a:solidFill>
                  <a:schemeClr val="tx1"/>
                </a:solidFill>
                <a:latin typeface="Calibri Light"/>
                <a:ea typeface="ＭＳ Ｐゴシック" charset="0"/>
                <a:cs typeface="ＭＳ Ｐゴシック" charset="0"/>
              </a:rPr>
              <a:t>commissioners</a:t>
            </a:r>
            <a:r>
              <a:rPr lang="fr-CA" sz="2000" b="0" i="0" u="none" strike="noStrike" kern="1200" baseline="0" dirty="0">
                <a:solidFill>
                  <a:schemeClr val="tx1"/>
                </a:solidFill>
                <a:latin typeface="Calibri Light"/>
                <a:ea typeface="ＭＳ Ｐゴシック" charset="0"/>
                <a:cs typeface="ＭＳ Ｐゴシック" charset="0"/>
              </a:rPr>
              <a:t> Marie Wilson (right) and Wilton </a:t>
            </a:r>
            <a:r>
              <a:rPr lang="fr-CA" sz="2000" b="0" i="0" u="none" strike="noStrike" kern="1200" baseline="0" dirty="0" err="1">
                <a:solidFill>
                  <a:schemeClr val="tx1"/>
                </a:solidFill>
                <a:latin typeface="Calibri Light"/>
                <a:ea typeface="ＭＳ Ｐゴシック" charset="0"/>
                <a:cs typeface="ＭＳ Ｐゴシック" charset="0"/>
              </a:rPr>
              <a:t>Littlechild</a:t>
            </a:r>
            <a:r>
              <a:rPr lang="fr-CA" sz="2000" b="0" i="0" u="none" strike="noStrike" kern="1200" baseline="0" dirty="0">
                <a:solidFill>
                  <a:schemeClr val="tx1"/>
                </a:solidFill>
                <a:latin typeface="Calibri Light"/>
                <a:ea typeface="ＭＳ Ｐゴシック" charset="0"/>
                <a:cs typeface="ＭＳ Ｐゴシック" charset="0"/>
              </a:rPr>
              <a:t> </a:t>
            </a:r>
            <a:r>
              <a:rPr lang="fr-CA" sz="2000" b="0" i="0" u="none" strike="noStrike" kern="1200" baseline="0" dirty="0" err="1">
                <a:solidFill>
                  <a:schemeClr val="tx1"/>
                </a:solidFill>
                <a:latin typeface="Calibri Light"/>
                <a:ea typeface="ＭＳ Ｐゴシック" charset="0"/>
                <a:cs typeface="ＭＳ Ｐゴシック" charset="0"/>
              </a:rPr>
              <a:t>discuss</a:t>
            </a:r>
            <a:r>
              <a:rPr lang="fr-CA" sz="2000" b="0" i="0" u="none" strike="noStrike" kern="1200" baseline="0" dirty="0">
                <a:solidFill>
                  <a:schemeClr val="tx1"/>
                </a:solidFill>
                <a:latin typeface="Calibri Light"/>
                <a:ea typeface="ＭＳ Ｐゴシック" charset="0"/>
                <a:cs typeface="ＭＳ Ｐゴシック" charset="0"/>
              </a:rPr>
              <a:t> the </a:t>
            </a:r>
            <a:r>
              <a:rPr lang="fr-CA" sz="2000" b="0" i="0" u="none" strike="noStrike" kern="1200" baseline="0" dirty="0" err="1">
                <a:solidFill>
                  <a:schemeClr val="tx1"/>
                </a:solidFill>
                <a:latin typeface="Calibri Light"/>
                <a:ea typeface="ＭＳ Ｐゴシック" charset="0"/>
                <a:cs typeface="ＭＳ Ｐゴシック" charset="0"/>
              </a:rPr>
              <a:t>commission's</a:t>
            </a:r>
            <a:r>
              <a:rPr lang="fr-CA" sz="2000" b="0" i="0" u="none" strike="noStrike" kern="1200" baseline="0" dirty="0">
                <a:solidFill>
                  <a:schemeClr val="tx1"/>
                </a:solidFill>
                <a:latin typeface="Calibri Light"/>
                <a:ea typeface="ＭＳ Ｐゴシック" charset="0"/>
                <a:cs typeface="ＭＳ Ｐゴシック" charset="0"/>
              </a:rPr>
              <a:t> report on </a:t>
            </a:r>
            <a:r>
              <a:rPr lang="fr-CA" sz="2000" b="0" i="0" u="none" strike="noStrike" kern="1200" baseline="0" dirty="0" err="1">
                <a:solidFill>
                  <a:schemeClr val="tx1"/>
                </a:solidFill>
                <a:latin typeface="Calibri Light"/>
                <a:ea typeface="ＭＳ Ｐゴシック" charset="0"/>
                <a:cs typeface="ＭＳ Ｐゴシック" charset="0"/>
              </a:rPr>
              <a:t>Canada’s</a:t>
            </a:r>
            <a:r>
              <a:rPr lang="fr-CA" sz="2000" b="0" i="0" u="none" strike="noStrike" kern="1200" baseline="0" dirty="0">
                <a:solidFill>
                  <a:schemeClr val="tx1"/>
                </a:solidFill>
                <a:latin typeface="Calibri Light"/>
                <a:ea typeface="ＭＳ Ｐゴシック" charset="0"/>
                <a:cs typeface="ＭＳ Ｐゴシック" charset="0"/>
              </a:rPr>
              <a:t> </a:t>
            </a:r>
            <a:r>
              <a:rPr lang="fr-CA" sz="2000" b="0" i="0" u="none" strike="noStrike" kern="1200" baseline="0" dirty="0" err="1">
                <a:solidFill>
                  <a:schemeClr val="tx1"/>
                </a:solidFill>
                <a:latin typeface="Calibri Light"/>
                <a:ea typeface="ＭＳ Ｐゴシック" charset="0"/>
                <a:cs typeface="ＭＳ Ｐゴシック" charset="0"/>
              </a:rPr>
              <a:t>residential</a:t>
            </a:r>
            <a:r>
              <a:rPr lang="fr-CA" sz="2000" b="0" i="0" u="none" strike="noStrike" kern="1200" baseline="0" dirty="0">
                <a:solidFill>
                  <a:schemeClr val="tx1"/>
                </a:solidFill>
                <a:latin typeface="Calibri Light"/>
                <a:ea typeface="ＭＳ Ｐゴシック" charset="0"/>
                <a:cs typeface="ＭＳ Ｐゴシック" charset="0"/>
              </a:rPr>
              <a:t> </a:t>
            </a:r>
            <a:r>
              <a:rPr lang="fr-CA" sz="2000" b="0" i="0" u="none" strike="noStrike" kern="1200" baseline="0" dirty="0" err="1">
                <a:solidFill>
                  <a:schemeClr val="tx1"/>
                </a:solidFill>
                <a:latin typeface="Calibri Light"/>
                <a:ea typeface="ＭＳ Ｐゴシック" charset="0"/>
                <a:cs typeface="ＭＳ Ｐゴシック" charset="0"/>
              </a:rPr>
              <a:t>school</a:t>
            </a:r>
            <a:r>
              <a:rPr lang="fr-CA" sz="2000" b="0" i="0" u="none" strike="noStrike" kern="1200" baseline="0" dirty="0">
                <a:solidFill>
                  <a:schemeClr val="tx1"/>
                </a:solidFill>
                <a:latin typeface="Calibri Light"/>
                <a:ea typeface="ＭＳ Ｐゴシック" charset="0"/>
                <a:cs typeface="ＭＳ Ｐゴシック" charset="0"/>
              </a:rPr>
              <a:t> system </a:t>
            </a:r>
            <a:r>
              <a:rPr lang="fr-CA" sz="2000" b="0" i="0" u="none" strike="noStrike" kern="1200" baseline="0" dirty="0" err="1">
                <a:solidFill>
                  <a:schemeClr val="tx1"/>
                </a:solidFill>
                <a:latin typeface="Calibri Light"/>
                <a:ea typeface="ＭＳ Ｐゴシック" charset="0"/>
                <a:cs typeface="ＭＳ Ｐゴシック" charset="0"/>
              </a:rPr>
              <a:t>at</a:t>
            </a:r>
            <a:r>
              <a:rPr lang="fr-CA" sz="2000" b="0" i="0" u="none" strike="noStrike" kern="1200" baseline="0" dirty="0">
                <a:solidFill>
                  <a:schemeClr val="tx1"/>
                </a:solidFill>
                <a:latin typeface="Calibri Light"/>
                <a:ea typeface="ＭＳ Ｐゴシック" charset="0"/>
                <a:cs typeface="ＭＳ Ｐゴシック" charset="0"/>
              </a:rPr>
              <a:t> the </a:t>
            </a:r>
            <a:r>
              <a:rPr lang="fr-CA" sz="2000" b="0" i="0" u="none" strike="noStrike" kern="1200" baseline="0" dirty="0" err="1">
                <a:solidFill>
                  <a:schemeClr val="tx1"/>
                </a:solidFill>
                <a:latin typeface="Calibri Light"/>
                <a:ea typeface="ＭＳ Ｐゴシック" charset="0"/>
                <a:cs typeface="ＭＳ Ｐゴシック" charset="0"/>
              </a:rPr>
              <a:t>Truth</a:t>
            </a:r>
            <a:r>
              <a:rPr lang="fr-CA" sz="2000" b="0" i="0" u="none" strike="noStrike" kern="1200" baseline="0" dirty="0">
                <a:solidFill>
                  <a:schemeClr val="tx1"/>
                </a:solidFill>
                <a:latin typeface="Calibri Light"/>
                <a:ea typeface="ＭＳ Ｐゴシック" charset="0"/>
                <a:cs typeface="ＭＳ Ｐゴシック" charset="0"/>
              </a:rPr>
              <a:t> and </a:t>
            </a:r>
            <a:r>
              <a:rPr lang="fr-CA" sz="2000" b="0" i="0" u="none" strike="noStrike" kern="1200" baseline="0" dirty="0" err="1">
                <a:solidFill>
                  <a:schemeClr val="tx1"/>
                </a:solidFill>
                <a:latin typeface="Calibri Light"/>
                <a:ea typeface="ＭＳ Ｐゴシック" charset="0"/>
                <a:cs typeface="ＭＳ Ｐゴシック" charset="0"/>
              </a:rPr>
              <a:t>Reconciliation</a:t>
            </a:r>
            <a:r>
              <a:rPr lang="fr-CA" sz="2000" b="0" i="0" u="none" strike="noStrike" kern="1200" baseline="0" dirty="0">
                <a:solidFill>
                  <a:schemeClr val="tx1"/>
                </a:solidFill>
                <a:latin typeface="Calibri Light"/>
                <a:ea typeface="ＭＳ Ｐゴシック" charset="0"/>
                <a:cs typeface="ＭＳ Ｐゴシック" charset="0"/>
              </a:rPr>
              <a:t> Commission in Ottawa on Tuesday, </a:t>
            </a:r>
            <a:r>
              <a:rPr lang="fr-CA" sz="2000" b="0" i="0" u="none" strike="noStrike" kern="1200" baseline="0" dirty="0" err="1">
                <a:solidFill>
                  <a:schemeClr val="tx1"/>
                </a:solidFill>
                <a:latin typeface="Calibri Light"/>
                <a:ea typeface="ＭＳ Ｐゴシック" charset="0"/>
                <a:cs typeface="ＭＳ Ｐゴシック" charset="0"/>
              </a:rPr>
              <a:t>June</a:t>
            </a:r>
            <a:r>
              <a:rPr lang="fr-CA" sz="2000" b="0" i="0" u="none" strike="noStrike" kern="1200" baseline="0" dirty="0">
                <a:solidFill>
                  <a:schemeClr val="tx1"/>
                </a:solidFill>
                <a:latin typeface="Calibri Light"/>
                <a:ea typeface="ＭＳ Ｐゴシック" charset="0"/>
                <a:cs typeface="ＭＳ Ｐゴシック" charset="0"/>
              </a:rPr>
              <a:t> 2, 2015. THE CANADIAN PRESS/Adrian </a:t>
            </a:r>
            <a:r>
              <a:rPr lang="fr-CA" sz="2000" b="0" i="0" u="none" strike="noStrike" kern="1200" baseline="0" dirty="0" err="1">
                <a:solidFill>
                  <a:schemeClr val="tx1"/>
                </a:solidFill>
                <a:latin typeface="Calibri Light"/>
                <a:ea typeface="ＭＳ Ｐゴシック" charset="0"/>
                <a:cs typeface="ＭＳ Ｐゴシック" charset="0"/>
              </a:rPr>
              <a:t>Wyld</a:t>
            </a:r>
            <a:endParaRPr lang="en-US" sz="1800" dirty="0">
              <a:latin typeface="Calibri Light" charset="0"/>
            </a:endParaRPr>
          </a:p>
          <a:p>
            <a:pPr eaLnBrk="1" hangingPunct="1">
              <a:spcBef>
                <a:spcPct val="0"/>
              </a:spcBef>
            </a:pPr>
            <a:endParaRPr lang="en-US" sz="2000" dirty="0">
              <a:latin typeface="Calibri Light"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13853480-D3CF-794F-8CDD-37EE75A4592B}" type="slidenum">
              <a:rPr lang="en-US" sz="1200">
                <a:latin typeface="Calibri Light" charset="0"/>
              </a:rPr>
              <a:pPr/>
              <a:t>9</a:t>
            </a:fld>
            <a:endParaRPr lang="en-US" sz="1200">
              <a:latin typeface="Calibri Light"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8886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3" r:id="rId34"/>
    <p:sldLayoutId id="2147484134" r:id="rId35"/>
    <p:sldLayoutId id="2147484131" r:id="rId36"/>
    <p:sldLayoutId id="2147484132" r:id="rId37"/>
    <p:sldLayoutId id="2147484135" r:id="rId38"/>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9526" y="0"/>
            <a:ext cx="24358598" cy="13715999"/>
          </a:xfrm>
        </p:spPr>
      </p:pic>
      <p:sp>
        <p:nvSpPr>
          <p:cNvPr id="7" name="TextBox 6"/>
          <p:cNvSpPr txBox="1"/>
          <p:nvPr/>
        </p:nvSpPr>
        <p:spPr>
          <a:xfrm>
            <a:off x="6231430" y="9579430"/>
            <a:ext cx="12743348" cy="2785378"/>
          </a:xfrm>
          <a:prstGeom prst="rect">
            <a:avLst/>
          </a:prstGeom>
          <a:noFill/>
        </p:spPr>
        <p:txBody>
          <a:bodyPr wrap="none">
            <a:spAutoFit/>
          </a:bodyPr>
          <a:lstStyle/>
          <a:p>
            <a:pPr algn="ctr" defTabSz="1828434" eaLnBrk="1" fontAlgn="auto" hangingPunct="1">
              <a:spcBef>
                <a:spcPts val="0"/>
              </a:spcBef>
              <a:spcAft>
                <a:spcPts val="0"/>
              </a:spcAft>
              <a:defRPr/>
            </a:pPr>
            <a:r>
              <a:rPr lang="en-US" sz="17500" spc="5000" dirty="0">
                <a:solidFill>
                  <a:schemeClr val="bg2"/>
                </a:solidFill>
                <a:latin typeface="Montserrat" charset="0"/>
                <a:ea typeface="Montserrat" charset="0"/>
                <a:cs typeface="Montserrat" charset="0"/>
              </a:rPr>
              <a:t>CANADA</a:t>
            </a:r>
          </a:p>
        </p:txBody>
      </p:sp>
      <p:sp>
        <p:nvSpPr>
          <p:cNvPr id="9" name="TextBox 8"/>
          <p:cNvSpPr txBox="1"/>
          <p:nvPr/>
        </p:nvSpPr>
        <p:spPr>
          <a:xfrm>
            <a:off x="8167248" y="9345388"/>
            <a:ext cx="8895259" cy="523220"/>
          </a:xfrm>
          <a:prstGeom prst="rect">
            <a:avLst/>
          </a:prstGeom>
          <a:noFill/>
        </p:spPr>
        <p:txBody>
          <a:bodyPr wrap="none">
            <a:spAutoFit/>
          </a:bodyPr>
          <a:lstStyle/>
          <a:p>
            <a:pPr algn="ctr" defTabSz="1828434" eaLnBrk="1" fontAlgn="auto" hangingPunct="1">
              <a:spcBef>
                <a:spcPts val="0"/>
              </a:spcBef>
              <a:spcAft>
                <a:spcPts val="0"/>
              </a:spcAft>
              <a:defRPr/>
            </a:pPr>
            <a:r>
              <a:rPr lang="fr-CA" sz="2800" spc="3000" dirty="0">
                <a:solidFill>
                  <a:schemeClr val="bg2"/>
                </a:solidFill>
                <a:latin typeface="Montserrat" charset="0"/>
                <a:ea typeface="Montserrat" charset="0"/>
                <a:cs typeface="Montserrat" charset="0"/>
              </a:rPr>
              <a:t>La restitution au</a:t>
            </a:r>
          </a:p>
        </p:txBody>
      </p:sp>
      <p:pic>
        <p:nvPicPr>
          <p:cNvPr id="2" name="Picture 1" descr="Whitelogo_F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00910" y="12579802"/>
            <a:ext cx="4729774" cy="672199"/>
          </a:xfrm>
          <a:prstGeom prst="rect">
            <a:avLst/>
          </a:prstGeom>
        </p:spPr>
      </p:pic>
    </p:spTree>
    <p:extLst>
      <p:ext uri="{BB962C8B-B14F-4D97-AF65-F5344CB8AC3E}">
        <p14:creationId xmlns:p14="http://schemas.microsoft.com/office/powerpoint/2010/main" val="234880391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785"/>
            <a:ext cx="24377650" cy="13712428"/>
          </a:xfrm>
        </p:spPr>
      </p:pic>
      <p:sp>
        <p:nvSpPr>
          <p:cNvPr id="16" name="Rectangle 15"/>
          <p:cNvSpPr/>
          <p:nvPr/>
        </p:nvSpPr>
        <p:spPr>
          <a:xfrm>
            <a:off x="0" y="1785"/>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9459" name="TextBox 9"/>
          <p:cNvSpPr txBox="1">
            <a:spLocks noChangeArrowheads="1"/>
          </p:cNvSpPr>
          <p:nvPr/>
        </p:nvSpPr>
        <p:spPr bwMode="auto">
          <a:xfrm>
            <a:off x="977517" y="10168657"/>
            <a:ext cx="22142377"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8800" b="1" dirty="0">
                <a:solidFill>
                  <a:schemeClr val="bg1"/>
                </a:solidFill>
                <a:latin typeface="Montserrat" charset="0"/>
                <a:cs typeface="Montserrat" charset="0"/>
              </a:rPr>
              <a:t>ADOPTER LA DÉCLARATION DES DROITS DES PEUPLES AUTOCHTONES</a:t>
            </a:r>
          </a:p>
        </p:txBody>
      </p:sp>
      <p:sp>
        <p:nvSpPr>
          <p:cNvPr id="12" name="Rectangle 11"/>
          <p:cNvSpPr/>
          <p:nvPr/>
        </p:nvSpPr>
        <p:spPr>
          <a:xfrm>
            <a:off x="1158493" y="5852245"/>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latin typeface="Montserrat" charset="0"/>
              <a:ea typeface="ＭＳ Ｐゴシック" charset="0"/>
            </a:endParaRPr>
          </a:p>
        </p:txBody>
      </p:sp>
      <p:sp>
        <p:nvSpPr>
          <p:cNvPr id="19462" name="TextBox 12"/>
          <p:cNvSpPr txBox="1">
            <a:spLocks noChangeArrowheads="1"/>
          </p:cNvSpPr>
          <p:nvPr/>
        </p:nvSpPr>
        <p:spPr bwMode="auto">
          <a:xfrm>
            <a:off x="1299781" y="6399932"/>
            <a:ext cx="3062287"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Montserrat" charset="0"/>
                <a:cs typeface="Montserrat" charset="0"/>
              </a:rPr>
              <a:t>4</a:t>
            </a:r>
            <a:endParaRPr lang="en-US" sz="28700" b="1" dirty="0">
              <a:solidFill>
                <a:srgbClr val="D20202"/>
              </a:solidFill>
              <a:latin typeface="Montserrat" charset="0"/>
              <a:cs typeface="Montserrat" charset="0"/>
            </a:endParaRPr>
          </a:p>
        </p:txBody>
      </p:sp>
      <p:sp>
        <p:nvSpPr>
          <p:cNvPr id="8" name="TextBox 7"/>
          <p:cNvSpPr txBox="1"/>
          <p:nvPr/>
        </p:nvSpPr>
        <p:spPr>
          <a:xfrm>
            <a:off x="1158493" y="9553905"/>
            <a:ext cx="6269038" cy="338138"/>
          </a:xfrm>
          <a:prstGeom prst="rect">
            <a:avLst/>
          </a:prstGeom>
          <a:noFill/>
        </p:spPr>
        <p:txBody>
          <a:bodyPr>
            <a:spAutoFit/>
          </a:bodyPr>
          <a:lstStyle/>
          <a:p>
            <a:pPr defTabSz="1828434" eaLnBrk="1" fontAlgn="auto" hangingPunct="1">
              <a:spcBef>
                <a:spcPts val="0"/>
              </a:spcBef>
              <a:spcAft>
                <a:spcPts val="0"/>
              </a:spcAft>
              <a:defRPr/>
            </a:pPr>
            <a:r>
              <a:rPr lang="fr-CA" sz="1600" spc="1200" dirty="0">
                <a:solidFill>
                  <a:schemeClr val="bg1"/>
                </a:solidFill>
                <a:latin typeface="Montserrat" charset="0"/>
                <a:ea typeface="Montserrat" charset="0"/>
                <a:cs typeface="Montserrat" charset="0"/>
              </a:rPr>
              <a:t>Restitution au Canada</a:t>
            </a:r>
          </a:p>
        </p:txBody>
      </p:sp>
    </p:spTree>
    <p:extLst>
      <p:ext uri="{BB962C8B-B14F-4D97-AF65-F5344CB8AC3E}">
        <p14:creationId xmlns:p14="http://schemas.microsoft.com/office/powerpoint/2010/main" val="57052461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35858" y="1786"/>
            <a:ext cx="24377650" cy="13712428"/>
          </a:xfrm>
        </p:spPr>
      </p:pic>
      <p:sp>
        <p:nvSpPr>
          <p:cNvPr id="16" name="Rectangle 15"/>
          <p:cNvSpPr/>
          <p:nvPr/>
        </p:nvSpPr>
        <p:spPr>
          <a:xfrm>
            <a:off x="0" y="1786"/>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21507" name="TextBox 9"/>
          <p:cNvSpPr txBox="1">
            <a:spLocks noChangeArrowheads="1"/>
          </p:cNvSpPr>
          <p:nvPr/>
        </p:nvSpPr>
        <p:spPr bwMode="auto">
          <a:xfrm>
            <a:off x="1965325" y="8686800"/>
            <a:ext cx="21968651"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Montserrat" charset="0"/>
                <a:cs typeface="Montserrat" charset="0"/>
              </a:rPr>
              <a:t>ÉLIMINER LES ÉCARTS DANS LES CONDITIONS DE VIE</a:t>
            </a:r>
          </a:p>
        </p:txBody>
      </p:sp>
      <p:sp>
        <p:nvSpPr>
          <p:cNvPr id="12" name="Rectangle 11"/>
          <p:cNvSpPr/>
          <p:nvPr/>
        </p:nvSpPr>
        <p:spPr>
          <a:xfrm>
            <a:off x="2146300" y="4370388"/>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latin typeface="Montserrat" charset="0"/>
              <a:ea typeface="ＭＳ Ｐゴシック" charset="0"/>
            </a:endParaRPr>
          </a:p>
        </p:txBody>
      </p:sp>
      <p:sp>
        <p:nvSpPr>
          <p:cNvPr id="21510" name="TextBox 12"/>
          <p:cNvSpPr txBox="1">
            <a:spLocks noChangeArrowheads="1"/>
          </p:cNvSpPr>
          <p:nvPr/>
        </p:nvSpPr>
        <p:spPr bwMode="auto">
          <a:xfrm>
            <a:off x="2287588" y="4918075"/>
            <a:ext cx="3062287"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Montserrat" charset="0"/>
                <a:cs typeface="Montserrat" charset="0"/>
              </a:rPr>
              <a:t>5</a:t>
            </a:r>
            <a:endParaRPr lang="en-US" sz="28700" b="1" dirty="0">
              <a:solidFill>
                <a:srgbClr val="D20202"/>
              </a:solidFill>
              <a:latin typeface="Montserrat" charset="0"/>
              <a:cs typeface="Montserrat" charset="0"/>
            </a:endParaRPr>
          </a:p>
        </p:txBody>
      </p:sp>
      <p:sp>
        <p:nvSpPr>
          <p:cNvPr id="8" name="TextBox 7"/>
          <p:cNvSpPr txBox="1"/>
          <p:nvPr/>
        </p:nvSpPr>
        <p:spPr>
          <a:xfrm>
            <a:off x="2146300" y="8305777"/>
            <a:ext cx="6269038" cy="338138"/>
          </a:xfrm>
          <a:prstGeom prst="rect">
            <a:avLst/>
          </a:prstGeom>
          <a:noFill/>
        </p:spPr>
        <p:txBody>
          <a:bodyPr>
            <a:spAutoFit/>
          </a:bodyPr>
          <a:lstStyle/>
          <a:p>
            <a:pPr defTabSz="1828434" eaLnBrk="1" fontAlgn="auto" hangingPunct="1">
              <a:spcBef>
                <a:spcPts val="0"/>
              </a:spcBef>
              <a:spcAft>
                <a:spcPts val="0"/>
              </a:spcAft>
              <a:defRPr/>
            </a:pPr>
            <a:r>
              <a:rPr lang="fr-CA" sz="1600" spc="1200" dirty="0">
                <a:solidFill>
                  <a:schemeClr val="bg1"/>
                </a:solidFill>
                <a:latin typeface="Montserrat" charset="0"/>
                <a:ea typeface="Montserrat" charset="0"/>
                <a:cs typeface="Montserrat" charset="0"/>
              </a:rPr>
              <a:t>Restitution au Canada</a:t>
            </a:r>
          </a:p>
        </p:txBody>
      </p:sp>
    </p:spTree>
    <p:extLst>
      <p:ext uri="{BB962C8B-B14F-4D97-AF65-F5344CB8AC3E}">
        <p14:creationId xmlns:p14="http://schemas.microsoft.com/office/powerpoint/2010/main" val="30278291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43"/>
          <p:cNvSpPr txBox="1">
            <a:spLocks noChangeArrowheads="1"/>
          </p:cNvSpPr>
          <p:nvPr/>
        </p:nvSpPr>
        <p:spPr bwMode="auto">
          <a:xfrm>
            <a:off x="5341425" y="1390650"/>
            <a:ext cx="1411382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D20202"/>
                </a:solidFill>
                <a:latin typeface="Montserrat" charset="0"/>
                <a:cs typeface="Montserrat" charset="0"/>
              </a:rPr>
              <a:t>ÉLIMINER LES ÉCARTS</a:t>
            </a:r>
          </a:p>
        </p:txBody>
      </p:sp>
      <p:sp>
        <p:nvSpPr>
          <p:cNvPr id="46" name="TextBox 45"/>
          <p:cNvSpPr txBox="1"/>
          <p:nvPr/>
        </p:nvSpPr>
        <p:spPr>
          <a:xfrm>
            <a:off x="2431654" y="11828010"/>
            <a:ext cx="2839238" cy="523220"/>
          </a:xfrm>
          <a:prstGeom prst="rect">
            <a:avLst/>
          </a:prstGeom>
          <a:noFill/>
        </p:spPr>
        <p:txBody>
          <a:bodyPr wrap="none">
            <a:spAutoFit/>
          </a:bodyPr>
          <a:lstStyle/>
          <a:p>
            <a:pPr algn="ctr" defTabSz="1828434" eaLnBrk="1" fontAlgn="auto" hangingPunct="1">
              <a:spcBef>
                <a:spcPts val="0"/>
              </a:spcBef>
              <a:spcAft>
                <a:spcPts val="0"/>
              </a:spcAft>
              <a:defRPr/>
            </a:pPr>
            <a:r>
              <a:rPr lang="fr-CA" sz="2800" b="1" spc="600" dirty="0">
                <a:solidFill>
                  <a:schemeClr val="tx2"/>
                </a:solidFill>
                <a:latin typeface="Source Sans Pro"/>
                <a:ea typeface="Montserrat Semi" charset="0"/>
                <a:cs typeface="Source Sans Pro"/>
              </a:rPr>
              <a:t>eau potable</a:t>
            </a:r>
          </a:p>
        </p:txBody>
      </p:sp>
      <p:sp>
        <p:nvSpPr>
          <p:cNvPr id="51" name="TextBox 50"/>
          <p:cNvSpPr txBox="1"/>
          <p:nvPr/>
        </p:nvSpPr>
        <p:spPr>
          <a:xfrm>
            <a:off x="6837599" y="11828010"/>
            <a:ext cx="2396655" cy="523220"/>
          </a:xfrm>
          <a:prstGeom prst="rect">
            <a:avLst/>
          </a:prstGeom>
          <a:noFill/>
        </p:spPr>
        <p:txBody>
          <a:bodyPr wrap="none">
            <a:spAutoFit/>
          </a:bodyPr>
          <a:lstStyle/>
          <a:p>
            <a:pPr algn="ctr" defTabSz="1828434" eaLnBrk="1" fontAlgn="auto" hangingPunct="1">
              <a:spcBef>
                <a:spcPts val="0"/>
              </a:spcBef>
              <a:spcAft>
                <a:spcPts val="0"/>
              </a:spcAft>
              <a:defRPr/>
            </a:pPr>
            <a:r>
              <a:rPr lang="fr-CA" sz="2800" b="1" spc="600" dirty="0">
                <a:solidFill>
                  <a:schemeClr val="tx2"/>
                </a:solidFill>
                <a:latin typeface="Source Sans Pro"/>
                <a:ea typeface="Montserrat Semi" charset="0"/>
                <a:cs typeface="Source Sans Pro"/>
              </a:rPr>
              <a:t>éducation</a:t>
            </a:r>
          </a:p>
        </p:txBody>
      </p:sp>
      <p:sp>
        <p:nvSpPr>
          <p:cNvPr id="53" name="TextBox 52"/>
          <p:cNvSpPr txBox="1"/>
          <p:nvPr/>
        </p:nvSpPr>
        <p:spPr>
          <a:xfrm>
            <a:off x="10310502" y="11828010"/>
            <a:ext cx="3837613" cy="523220"/>
          </a:xfrm>
          <a:prstGeom prst="rect">
            <a:avLst/>
          </a:prstGeom>
          <a:noFill/>
        </p:spPr>
        <p:txBody>
          <a:bodyPr wrap="none">
            <a:spAutoFit/>
          </a:bodyPr>
          <a:lstStyle/>
          <a:p>
            <a:pPr algn="ctr" defTabSz="1828434" eaLnBrk="1" fontAlgn="auto" hangingPunct="1">
              <a:spcBef>
                <a:spcPts val="0"/>
              </a:spcBef>
              <a:spcAft>
                <a:spcPts val="0"/>
              </a:spcAft>
              <a:defRPr/>
            </a:pPr>
            <a:r>
              <a:rPr lang="fr-CA" sz="2800" b="1" spc="600" dirty="0">
                <a:solidFill>
                  <a:schemeClr val="tx2"/>
                </a:solidFill>
                <a:latin typeface="Source Sans Pro"/>
                <a:ea typeface="Montserrat Semi" charset="0"/>
                <a:cs typeface="Source Sans Pro"/>
              </a:rPr>
              <a:t>aide à l’enfance</a:t>
            </a:r>
          </a:p>
        </p:txBody>
      </p:sp>
      <p:sp>
        <p:nvSpPr>
          <p:cNvPr id="55" name="TextBox 54"/>
          <p:cNvSpPr txBox="1"/>
          <p:nvPr/>
        </p:nvSpPr>
        <p:spPr>
          <a:xfrm>
            <a:off x="15733427" y="11828010"/>
            <a:ext cx="1372170" cy="523220"/>
          </a:xfrm>
          <a:prstGeom prst="rect">
            <a:avLst/>
          </a:prstGeom>
          <a:noFill/>
        </p:spPr>
        <p:txBody>
          <a:bodyPr wrap="none">
            <a:spAutoFit/>
          </a:bodyPr>
          <a:lstStyle/>
          <a:p>
            <a:pPr algn="ctr" defTabSz="1828434" eaLnBrk="1" fontAlgn="auto" hangingPunct="1">
              <a:spcBef>
                <a:spcPts val="0"/>
              </a:spcBef>
              <a:spcAft>
                <a:spcPts val="0"/>
              </a:spcAft>
              <a:defRPr/>
            </a:pPr>
            <a:r>
              <a:rPr lang="fr-CA" sz="2800" b="1" spc="600" dirty="0">
                <a:solidFill>
                  <a:schemeClr val="tx2"/>
                </a:solidFill>
                <a:latin typeface="Source Sans Pro"/>
                <a:ea typeface="Montserrat Semi" charset="0"/>
                <a:cs typeface="Source Sans Pro"/>
              </a:rPr>
              <a:t>santé</a:t>
            </a:r>
          </a:p>
        </p:txBody>
      </p:sp>
      <p:sp>
        <p:nvSpPr>
          <p:cNvPr id="57" name="TextBox 56"/>
          <p:cNvSpPr txBox="1"/>
          <p:nvPr/>
        </p:nvSpPr>
        <p:spPr>
          <a:xfrm>
            <a:off x="19473147" y="11828010"/>
            <a:ext cx="2249334" cy="523220"/>
          </a:xfrm>
          <a:prstGeom prst="rect">
            <a:avLst/>
          </a:prstGeom>
          <a:noFill/>
        </p:spPr>
        <p:txBody>
          <a:bodyPr wrap="none">
            <a:spAutoFit/>
          </a:bodyPr>
          <a:lstStyle/>
          <a:p>
            <a:pPr algn="ctr" defTabSz="1828434" eaLnBrk="1" fontAlgn="auto" hangingPunct="1">
              <a:spcBef>
                <a:spcPts val="0"/>
              </a:spcBef>
              <a:spcAft>
                <a:spcPts val="0"/>
              </a:spcAft>
              <a:defRPr/>
            </a:pPr>
            <a:r>
              <a:rPr lang="fr-CA" sz="2800" b="1" spc="600" dirty="0">
                <a:solidFill>
                  <a:schemeClr val="tx2"/>
                </a:solidFill>
                <a:latin typeface="Source Sans Pro"/>
                <a:ea typeface="Montserrat Semi" charset="0"/>
                <a:cs typeface="Source Sans Pro"/>
              </a:rPr>
              <a:t>logement</a:t>
            </a:r>
          </a:p>
        </p:txBody>
      </p:sp>
      <p:sp>
        <p:nvSpPr>
          <p:cNvPr id="16" name="TextBox 15"/>
          <p:cNvSpPr txBox="1"/>
          <p:nvPr/>
        </p:nvSpPr>
        <p:spPr>
          <a:xfrm>
            <a:off x="9506708" y="1052512"/>
            <a:ext cx="6269038" cy="338138"/>
          </a:xfrm>
          <a:prstGeom prst="rect">
            <a:avLst/>
          </a:prstGeom>
          <a:noFill/>
        </p:spPr>
        <p:txBody>
          <a:bodyPr>
            <a:spAutoFit/>
          </a:bodyPr>
          <a:lstStyle/>
          <a:p>
            <a:pPr defTabSz="1828434" eaLnBrk="1" fontAlgn="auto" hangingPunct="1">
              <a:spcBef>
                <a:spcPts val="0"/>
              </a:spcBef>
              <a:spcAft>
                <a:spcPts val="0"/>
              </a:spcAft>
              <a:defRPr/>
            </a:pPr>
            <a:r>
              <a:rPr lang="fr-CA" sz="1600" spc="1200" dirty="0">
                <a:solidFill>
                  <a:schemeClr val="tx1">
                    <a:lumMod val="50000"/>
                  </a:schemeClr>
                </a:solidFill>
                <a:latin typeface="Montserrat" charset="0"/>
                <a:ea typeface="Montserrat" charset="0"/>
                <a:cs typeface="Montserrat" charset="0"/>
              </a:rPr>
              <a:t>La restitution au Canada</a:t>
            </a:r>
          </a:p>
        </p:txBody>
      </p:sp>
      <p:pic>
        <p:nvPicPr>
          <p:cNvPr id="20" name="Picture Placeholder 3" descr="filling-water-bottle_4460x4460.jpg"/>
          <p:cNvPicPr>
            <a:picLocks noGrp="1" noChangeAspect="1"/>
          </p:cNvPicPr>
          <p:nvPr>
            <p:ph type="pic" sz="quarter" idx="24"/>
          </p:nvPr>
        </p:nvPicPr>
        <p:blipFill rotWithShape="1">
          <a:blip r:embed="rId3" cstate="print">
            <a:extLst>
              <a:ext uri="{28A0092B-C50C-407E-A947-70E740481C1C}">
                <a14:useLocalDpi xmlns:a14="http://schemas.microsoft.com/office/drawing/2010/main"/>
              </a:ext>
            </a:extLst>
          </a:blip>
          <a:srcRect b="-2"/>
          <a:stretch/>
        </p:blipFill>
        <p:spPr>
          <a:xfrm>
            <a:off x="1911350" y="3760335"/>
            <a:ext cx="3879850" cy="7308850"/>
          </a:xfrm>
        </p:spPr>
      </p:pic>
      <p:pic>
        <p:nvPicPr>
          <p:cNvPr id="22" name="Picture Placeholder 6" descr="StockSnap_PXRK3Z59YR.jpg"/>
          <p:cNvPicPr>
            <a:picLocks noGrp="1" noChangeAspect="1"/>
          </p:cNvPicPr>
          <p:nvPr>
            <p:ph type="pic" sz="quarter" idx="25"/>
          </p:nvPr>
        </p:nvPicPr>
        <p:blipFill rotWithShape="1">
          <a:blip r:embed="rId4" cstate="print">
            <a:extLst>
              <a:ext uri="{28A0092B-C50C-407E-A947-70E740481C1C}">
                <a14:useLocalDpi xmlns:a14="http://schemas.microsoft.com/office/drawing/2010/main"/>
              </a:ext>
            </a:extLst>
          </a:blip>
          <a:srcRect/>
          <a:stretch/>
        </p:blipFill>
        <p:spPr>
          <a:xfrm>
            <a:off x="6096000" y="3760335"/>
            <a:ext cx="3879850" cy="7308850"/>
          </a:xfrm>
        </p:spPr>
      </p:pic>
      <p:pic>
        <p:nvPicPr>
          <p:cNvPr id="23" name="Picture Placeholder 7" descr="father-holding-baby-girl_4460x4460.jpg"/>
          <p:cNvPicPr>
            <a:picLocks noGrp="1" noChangeAspect="1"/>
          </p:cNvPicPr>
          <p:nvPr>
            <p:ph type="pic" sz="quarter" idx="26"/>
          </p:nvPr>
        </p:nvPicPr>
        <p:blipFill rotWithShape="1">
          <a:blip r:embed="rId5" cstate="print">
            <a:extLst>
              <a:ext uri="{28A0092B-C50C-407E-A947-70E740481C1C}">
                <a14:useLocalDpi xmlns:a14="http://schemas.microsoft.com/office/drawing/2010/main"/>
              </a:ext>
            </a:extLst>
          </a:blip>
          <a:srcRect/>
          <a:stretch/>
        </p:blipFill>
        <p:spPr>
          <a:xfrm>
            <a:off x="10280650" y="3760335"/>
            <a:ext cx="3878263" cy="7308850"/>
          </a:xfrm>
        </p:spPr>
      </p:pic>
      <p:pic>
        <p:nvPicPr>
          <p:cNvPr id="24" name="Picture Placeholder 10" descr="StockSnap_R03OF7GWTB.jpg"/>
          <p:cNvPicPr>
            <a:picLocks noGrp="1" noChangeAspect="1"/>
          </p:cNvPicPr>
          <p:nvPr>
            <p:ph type="pic" sz="quarter" idx="27"/>
          </p:nvPr>
        </p:nvPicPr>
        <p:blipFill rotWithShape="1">
          <a:blip r:embed="rId6" cstate="print">
            <a:extLst>
              <a:ext uri="{28A0092B-C50C-407E-A947-70E740481C1C}">
                <a14:useLocalDpi xmlns:a14="http://schemas.microsoft.com/office/drawing/2010/main"/>
              </a:ext>
            </a:extLst>
          </a:blip>
          <a:srcRect/>
          <a:stretch/>
        </p:blipFill>
        <p:spPr>
          <a:xfrm>
            <a:off x="14463713" y="3760335"/>
            <a:ext cx="3879850" cy="7308850"/>
          </a:xfrm>
        </p:spPr>
      </p:pic>
      <p:pic>
        <p:nvPicPr>
          <p:cNvPr id="25" name="Picture Placeholder 12" descr="StockSnap_XCSRI35JGB.jpg"/>
          <p:cNvPicPr>
            <a:picLocks noGrp="1" noChangeAspect="1"/>
          </p:cNvPicPr>
          <p:nvPr>
            <p:ph type="pic" sz="quarter" idx="28"/>
          </p:nvPr>
        </p:nvPicPr>
        <p:blipFill rotWithShape="1">
          <a:blip r:embed="rId7" cstate="print">
            <a:extLst>
              <a:ext uri="{28A0092B-C50C-407E-A947-70E740481C1C}">
                <a14:useLocalDpi xmlns:a14="http://schemas.microsoft.com/office/drawing/2010/main"/>
              </a:ext>
            </a:extLst>
          </a:blip>
          <a:srcRect/>
          <a:stretch/>
        </p:blipFill>
        <p:spPr>
          <a:xfrm>
            <a:off x="18648363" y="3760335"/>
            <a:ext cx="3879850" cy="7308850"/>
          </a:xfrm>
        </p:spPr>
      </p:pic>
    </p:spTree>
    <p:extLst>
      <p:ext uri="{BB962C8B-B14F-4D97-AF65-F5344CB8AC3E}">
        <p14:creationId xmlns:p14="http://schemas.microsoft.com/office/powerpoint/2010/main" val="184882522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9"/>
          <p:cNvSpPr txBox="1">
            <a:spLocks noChangeArrowheads="1"/>
          </p:cNvSpPr>
          <p:nvPr/>
        </p:nvSpPr>
        <p:spPr bwMode="auto">
          <a:xfrm>
            <a:off x="12920663" y="1847850"/>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chemeClr val="tx2"/>
                </a:solidFill>
                <a:latin typeface="Montserrat" charset="0"/>
                <a:cs typeface="Montserrat" charset="0"/>
              </a:rPr>
              <a:t>Le Canada au </a:t>
            </a:r>
            <a:r>
              <a:rPr lang="en-US" sz="6600" dirty="0">
                <a:solidFill>
                  <a:srgbClr val="D20202"/>
                </a:solidFill>
                <a:latin typeface="Montserrat" charset="0"/>
                <a:cs typeface="Montserrat" charset="0"/>
              </a:rPr>
              <a:t>2</a:t>
            </a:r>
            <a:r>
              <a:rPr lang="en-US" sz="6600" baseline="30000" dirty="0">
                <a:solidFill>
                  <a:srgbClr val="D20202"/>
                </a:solidFill>
                <a:latin typeface="Montserrat" charset="0"/>
                <a:cs typeface="Montserrat" charset="0"/>
              </a:rPr>
              <a:t>e </a:t>
            </a:r>
            <a:r>
              <a:rPr lang="en-US" sz="6600" dirty="0">
                <a:solidFill>
                  <a:schemeClr val="tx2"/>
                </a:solidFill>
                <a:latin typeface="Montserrat" charset="0"/>
                <a:cs typeface="Montserrat" charset="0"/>
              </a:rPr>
              <a:t>rang</a:t>
            </a:r>
            <a:endParaRPr lang="en-US" sz="6600" dirty="0">
              <a:solidFill>
                <a:srgbClr val="D20202"/>
              </a:solidFill>
              <a:latin typeface="Montserrat" charset="0"/>
              <a:cs typeface="Montserrat" charset="0"/>
            </a:endParaRPr>
          </a:p>
        </p:txBody>
      </p:sp>
      <p:sp>
        <p:nvSpPr>
          <p:cNvPr id="12" name="TextBox 11"/>
          <p:cNvSpPr txBox="1"/>
          <p:nvPr/>
        </p:nvSpPr>
        <p:spPr>
          <a:xfrm>
            <a:off x="13762735" y="3733503"/>
            <a:ext cx="9274319" cy="1112099"/>
          </a:xfrm>
          <a:prstGeom prst="rect">
            <a:avLst/>
          </a:prstGeom>
          <a:noFill/>
        </p:spPr>
        <p:txBody>
          <a:bodyPr wrap="square">
            <a:spAutoFit/>
          </a:bodyPr>
          <a:lstStyle/>
          <a:p>
            <a:pPr defTabSz="1828434" eaLnBrk="1" fontAlgn="auto" hangingPunct="1">
              <a:lnSpc>
                <a:spcPct val="120000"/>
              </a:lnSpc>
              <a:spcBef>
                <a:spcPts val="0"/>
              </a:spcBef>
              <a:spcAft>
                <a:spcPts val="0"/>
              </a:spcAft>
              <a:defRPr/>
            </a:pPr>
            <a:r>
              <a:rPr lang="fr-CA" sz="2800" dirty="0">
                <a:latin typeface="Arial" panose="020B0604020202020204" pitchFamily="34" charset="0"/>
                <a:cs typeface="Arial" panose="020B0604020202020204" pitchFamily="34" charset="0"/>
              </a:rPr>
              <a:t>Selon l’ONU le Canada </a:t>
            </a:r>
            <a:r>
              <a:rPr lang="fr-FR" sz="2800" dirty="0">
                <a:latin typeface="Arial" panose="020B0604020202020204" pitchFamily="34" charset="0"/>
                <a:cs typeface="Arial" panose="020B0604020202020204" pitchFamily="34" charset="0"/>
              </a:rPr>
              <a:t>se classerait au 2</a:t>
            </a:r>
            <a:r>
              <a:rPr lang="fr-FR" sz="2800" baseline="30000" dirty="0">
                <a:latin typeface="Arial" panose="020B0604020202020204" pitchFamily="34" charset="0"/>
                <a:cs typeface="Arial" panose="020B0604020202020204" pitchFamily="34" charset="0"/>
              </a:rPr>
              <a:t>e</a:t>
            </a:r>
            <a:r>
              <a:rPr lang="fr-FR" sz="2800" dirty="0">
                <a:latin typeface="Arial" panose="020B0604020202020204" pitchFamily="34" charset="0"/>
                <a:cs typeface="Arial" panose="020B0604020202020204" pitchFamily="34" charset="0"/>
              </a:rPr>
              <a:t> rang des pays selon la qualité de vie de ses habitants.</a:t>
            </a:r>
            <a:r>
              <a:rPr lang="en-CA" sz="2800" dirty="0">
                <a:latin typeface="Arial" panose="020B0604020202020204" pitchFamily="34" charset="0"/>
                <a:cs typeface="Arial" panose="020B0604020202020204" pitchFamily="34" charset="0"/>
              </a:rPr>
              <a:t> </a:t>
            </a:r>
            <a:endParaRPr lang="en-US" sz="2800" spc="300" dirty="0">
              <a:latin typeface="Arial" panose="020B0604020202020204" pitchFamily="34" charset="0"/>
              <a:ea typeface="Montserrat Light" charset="0"/>
              <a:cs typeface="Arial" panose="020B0604020202020204" pitchFamily="34" charset="0"/>
            </a:endParaRPr>
          </a:p>
        </p:txBody>
      </p:sp>
      <p:sp>
        <p:nvSpPr>
          <p:cNvPr id="24579" name="TextBox 17"/>
          <p:cNvSpPr txBox="1">
            <a:spLocks noChangeArrowheads="1"/>
          </p:cNvSpPr>
          <p:nvPr/>
        </p:nvSpPr>
        <p:spPr bwMode="auto">
          <a:xfrm>
            <a:off x="1" y="8767763"/>
            <a:ext cx="12188824"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chemeClr val="tx2"/>
                </a:solidFill>
                <a:latin typeface="Montserrat" charset="0"/>
                <a:cs typeface="Montserrat" charset="0"/>
              </a:rPr>
              <a:t>Premières Nations au </a:t>
            </a:r>
            <a:r>
              <a:rPr lang="en-US" sz="6000" dirty="0">
                <a:solidFill>
                  <a:srgbClr val="D20202"/>
                </a:solidFill>
                <a:latin typeface="Montserrat" charset="0"/>
                <a:cs typeface="Montserrat" charset="0"/>
              </a:rPr>
              <a:t>63</a:t>
            </a:r>
            <a:r>
              <a:rPr lang="en-US" sz="6000" baseline="30000" dirty="0">
                <a:solidFill>
                  <a:srgbClr val="D20202"/>
                </a:solidFill>
                <a:latin typeface="Montserrat" charset="0"/>
                <a:cs typeface="Montserrat" charset="0"/>
              </a:rPr>
              <a:t>e </a:t>
            </a:r>
            <a:r>
              <a:rPr lang="en-US" sz="6000" dirty="0">
                <a:solidFill>
                  <a:srgbClr val="000000"/>
                </a:solidFill>
                <a:latin typeface="Montserrat" charset="0"/>
                <a:cs typeface="Montserrat" charset="0"/>
              </a:rPr>
              <a:t>rang</a:t>
            </a:r>
            <a:endParaRPr lang="en-US" sz="8800" baseline="30000" dirty="0">
              <a:solidFill>
                <a:srgbClr val="000000"/>
              </a:solidFill>
              <a:latin typeface="Montserrat" charset="0"/>
              <a:cs typeface="Montserrat" charset="0"/>
            </a:endParaRPr>
          </a:p>
        </p:txBody>
      </p:sp>
      <p:sp>
        <p:nvSpPr>
          <p:cNvPr id="17" name="TextBox 16"/>
          <p:cNvSpPr txBox="1"/>
          <p:nvPr/>
        </p:nvSpPr>
        <p:spPr>
          <a:xfrm>
            <a:off x="1866900" y="10261006"/>
            <a:ext cx="8547100" cy="2146228"/>
          </a:xfrm>
          <a:prstGeom prst="rect">
            <a:avLst/>
          </a:prstGeom>
          <a:noFill/>
        </p:spPr>
        <p:txBody>
          <a:bodyPr>
            <a:spAutoFit/>
          </a:bodyPr>
          <a:lstStyle/>
          <a:p>
            <a:pPr algn="ctr" defTabSz="1828434" eaLnBrk="1" fontAlgn="auto" hangingPunct="1">
              <a:lnSpc>
                <a:spcPct val="120000"/>
              </a:lnSpc>
              <a:spcBef>
                <a:spcPts val="0"/>
              </a:spcBef>
              <a:spcAft>
                <a:spcPts val="0"/>
              </a:spcAft>
              <a:defRPr/>
            </a:pPr>
            <a:r>
              <a:rPr lang="fr-FR" sz="2800" dirty="0">
                <a:latin typeface="Arial" panose="020B0604020202020204" pitchFamily="34" charset="0"/>
                <a:cs typeface="Arial" panose="020B0604020202020204" pitchFamily="34" charset="0"/>
              </a:rPr>
              <a:t>Mais au même moment, les réserves des Premières Nations se classent au 63</a:t>
            </a:r>
            <a:r>
              <a:rPr lang="fr-FR" sz="2800" baseline="30000" dirty="0">
                <a:latin typeface="Arial" panose="020B0604020202020204" pitchFamily="34" charset="0"/>
                <a:cs typeface="Arial" panose="020B0604020202020204" pitchFamily="34" charset="0"/>
              </a:rPr>
              <a:t>e</a:t>
            </a:r>
            <a:r>
              <a:rPr lang="fr-FR" sz="2800" dirty="0">
                <a:latin typeface="Arial" panose="020B0604020202020204" pitchFamily="34" charset="0"/>
                <a:cs typeface="Arial" panose="020B0604020202020204" pitchFamily="34" charset="0"/>
              </a:rPr>
              <a:t> rang en raison de leurs mauvaises conditions de vie.</a:t>
            </a:r>
            <a:endParaRPr lang="en-CA" sz="2800" dirty="0">
              <a:latin typeface="Arial" panose="020B0604020202020204" pitchFamily="34" charset="0"/>
              <a:cs typeface="Arial" panose="020B0604020202020204" pitchFamily="34" charset="0"/>
            </a:endParaRPr>
          </a:p>
          <a:p>
            <a:pPr algn="ctr" defTabSz="1828434" eaLnBrk="1" fontAlgn="auto" hangingPunct="1">
              <a:lnSpc>
                <a:spcPct val="120000"/>
              </a:lnSpc>
              <a:spcBef>
                <a:spcPts val="0"/>
              </a:spcBef>
              <a:spcAft>
                <a:spcPts val="0"/>
              </a:spcAft>
              <a:defRPr/>
            </a:pPr>
            <a:endParaRPr lang="en-US" sz="2800" spc="300" dirty="0">
              <a:latin typeface="Arial" panose="020B0604020202020204" pitchFamily="34" charset="0"/>
              <a:ea typeface="Montserrat Light" charset="0"/>
              <a:cs typeface="Arial" panose="020B0604020202020204" pitchFamily="34" charset="0"/>
            </a:endParaRPr>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894"/>
            <a:ext cx="12188825" cy="6856214"/>
          </a:xfrm>
        </p:spPr>
      </p:pic>
      <p:pic>
        <p:nvPicPr>
          <p:cNvPr id="4" name="Picture Placeholder 3"/>
          <p:cNvPicPr>
            <a:picLocks noGrp="1" noChangeAspect="1"/>
          </p:cNvPicPr>
          <p:nvPr>
            <p:ph type="pic" sz="quarter" idx="11"/>
          </p:nvPr>
        </p:nvPicPr>
        <p:blipFill>
          <a:blip r:embed="rId4">
            <a:extLst>
              <a:ext uri="{28A0092B-C50C-407E-A947-70E740481C1C}">
                <a14:useLocalDpi xmlns:a14="http://schemas.microsoft.com/office/drawing/2010/main" val="0"/>
              </a:ext>
            </a:extLst>
          </a:blip>
          <a:stretch>
            <a:fillRect/>
          </a:stretch>
        </p:blipFill>
        <p:spPr>
          <a:xfrm>
            <a:off x="12188825" y="6858893"/>
            <a:ext cx="12188825" cy="6856214"/>
          </a:xfrm>
        </p:spPr>
      </p:pic>
    </p:spTree>
    <p:extLst>
      <p:ext uri="{BB962C8B-B14F-4D97-AF65-F5344CB8AC3E}">
        <p14:creationId xmlns:p14="http://schemas.microsoft.com/office/powerpoint/2010/main" val="13007193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786"/>
            <a:ext cx="24377650" cy="13712428"/>
          </a:xfrm>
        </p:spPr>
      </p:pic>
      <p:sp>
        <p:nvSpPr>
          <p:cNvPr id="16" name="Rectangle 15"/>
          <p:cNvSpPr/>
          <p:nvPr/>
        </p:nvSpPr>
        <p:spPr>
          <a:xfrm>
            <a:off x="0" y="1786"/>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25603" name="TextBox 9"/>
          <p:cNvSpPr txBox="1">
            <a:spLocks noChangeArrowheads="1"/>
          </p:cNvSpPr>
          <p:nvPr/>
        </p:nvSpPr>
        <p:spPr bwMode="auto">
          <a:xfrm>
            <a:off x="811412" y="9392447"/>
            <a:ext cx="24361482"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Montserrat" charset="0"/>
                <a:cs typeface="Montserrat" charset="0"/>
              </a:rPr>
              <a:t>METTRE FIN AU COLONIALISME ET </a:t>
            </a:r>
            <a:r>
              <a:rPr lang="en-US" sz="11500" b="1" dirty="0" err="1">
                <a:solidFill>
                  <a:schemeClr val="bg1"/>
                </a:solidFill>
                <a:latin typeface="Montserrat" charset="0"/>
                <a:cs typeface="Montserrat" charset="0"/>
              </a:rPr>
              <a:t>À</a:t>
            </a:r>
            <a:r>
              <a:rPr lang="en-US" sz="11500" b="1" dirty="0">
                <a:solidFill>
                  <a:schemeClr val="bg1"/>
                </a:solidFill>
                <a:latin typeface="Montserrat" charset="0"/>
                <a:cs typeface="Montserrat" charset="0"/>
              </a:rPr>
              <a:t> L’ASSIMILATION</a:t>
            </a:r>
          </a:p>
        </p:txBody>
      </p:sp>
      <p:sp>
        <p:nvSpPr>
          <p:cNvPr id="12" name="Rectangle 11"/>
          <p:cNvSpPr/>
          <p:nvPr/>
        </p:nvSpPr>
        <p:spPr>
          <a:xfrm>
            <a:off x="1097071" y="5478462"/>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latin typeface="Montserrat" charset="0"/>
              <a:ea typeface="ＭＳ Ｐゴシック" charset="0"/>
            </a:endParaRPr>
          </a:p>
        </p:txBody>
      </p:sp>
      <p:sp>
        <p:nvSpPr>
          <p:cNvPr id="25606" name="TextBox 12"/>
          <p:cNvSpPr txBox="1">
            <a:spLocks noChangeArrowheads="1"/>
          </p:cNvSpPr>
          <p:nvPr/>
        </p:nvSpPr>
        <p:spPr bwMode="auto">
          <a:xfrm>
            <a:off x="1238359" y="6026149"/>
            <a:ext cx="3062287"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Montserrat" charset="0"/>
                <a:cs typeface="Montserrat" charset="0"/>
              </a:rPr>
              <a:t>6</a:t>
            </a:r>
            <a:endParaRPr lang="en-US" sz="28700" b="1" dirty="0">
              <a:solidFill>
                <a:srgbClr val="D20202"/>
              </a:solidFill>
              <a:latin typeface="Montserrat" charset="0"/>
              <a:cs typeface="Montserrat" charset="0"/>
            </a:endParaRPr>
          </a:p>
        </p:txBody>
      </p:sp>
      <p:sp>
        <p:nvSpPr>
          <p:cNvPr id="8" name="TextBox 7"/>
          <p:cNvSpPr txBox="1"/>
          <p:nvPr/>
        </p:nvSpPr>
        <p:spPr>
          <a:xfrm>
            <a:off x="1021756" y="9081849"/>
            <a:ext cx="6269038" cy="338138"/>
          </a:xfrm>
          <a:prstGeom prst="rect">
            <a:avLst/>
          </a:prstGeom>
          <a:noFill/>
        </p:spPr>
        <p:txBody>
          <a:bodyPr>
            <a:spAutoFit/>
          </a:bodyPr>
          <a:lstStyle/>
          <a:p>
            <a:pPr defTabSz="1828434" eaLnBrk="1" fontAlgn="auto" hangingPunct="1">
              <a:spcBef>
                <a:spcPts val="0"/>
              </a:spcBef>
              <a:spcAft>
                <a:spcPts val="0"/>
              </a:spcAft>
              <a:defRPr/>
            </a:pPr>
            <a:r>
              <a:rPr lang="fr-CA" sz="1600" spc="1200" dirty="0">
                <a:solidFill>
                  <a:schemeClr val="bg1"/>
                </a:solidFill>
                <a:latin typeface="Montserrat" charset="0"/>
                <a:ea typeface="Montserrat" charset="0"/>
                <a:cs typeface="Montserrat" charset="0"/>
              </a:rPr>
              <a:t>Restitution au Canada</a:t>
            </a:r>
          </a:p>
        </p:txBody>
      </p:sp>
    </p:spTree>
    <p:extLst>
      <p:ext uri="{BB962C8B-B14F-4D97-AF65-F5344CB8AC3E}">
        <p14:creationId xmlns:p14="http://schemas.microsoft.com/office/powerpoint/2010/main" val="317457566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p:cNvSpPr txBox="1">
            <a:spLocks noChangeArrowheads="1"/>
          </p:cNvSpPr>
          <p:nvPr/>
        </p:nvSpPr>
        <p:spPr bwMode="auto">
          <a:xfrm>
            <a:off x="1799196" y="2634135"/>
            <a:ext cx="21484788" cy="9064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fr-CA" altLang="ja-JP" sz="9600" b="1" i="1" dirty="0">
                <a:solidFill>
                  <a:schemeClr val="tx2"/>
                </a:solidFill>
                <a:latin typeface="Source Sans Pro"/>
                <a:cs typeface="Source Sans Pro"/>
              </a:rPr>
              <a:t>« Pour déclencher ce changement fondamental, il est indispensable que les Canadiens comprennent que les peuples autochtones sont des nations… </a:t>
            </a:r>
          </a:p>
          <a:p>
            <a:pPr algn="ctr" eaLnBrk="1" hangingPunct="1"/>
            <a:endParaRPr lang="fr-CA" sz="19900" b="1" i="1" dirty="0">
              <a:solidFill>
                <a:schemeClr val="tx2"/>
              </a:solidFill>
              <a:latin typeface="Source Sans Pro"/>
              <a:cs typeface="Source Sans Pro"/>
            </a:endParaRPr>
          </a:p>
        </p:txBody>
      </p:sp>
      <p:sp>
        <p:nvSpPr>
          <p:cNvPr id="27650" name="TextBox 2"/>
          <p:cNvSpPr txBox="1">
            <a:spLocks noChangeArrowheads="1"/>
          </p:cNvSpPr>
          <p:nvPr/>
        </p:nvSpPr>
        <p:spPr bwMode="auto">
          <a:xfrm>
            <a:off x="7424375" y="10287000"/>
            <a:ext cx="9605114"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3200" dirty="0">
                <a:solidFill>
                  <a:srgbClr val="D20202"/>
                </a:solidFill>
                <a:latin typeface="Montserrat" charset="0"/>
                <a:cs typeface="Montserrat" charset="0"/>
              </a:rPr>
              <a:t>-La Commission </a:t>
            </a:r>
            <a:r>
              <a:rPr lang="en-US" sz="3200" dirty="0" err="1">
                <a:solidFill>
                  <a:srgbClr val="D20202"/>
                </a:solidFill>
                <a:latin typeface="Montserrat" charset="0"/>
                <a:cs typeface="Montserrat" charset="0"/>
              </a:rPr>
              <a:t>royale</a:t>
            </a:r>
            <a:r>
              <a:rPr lang="en-US" sz="3200" dirty="0">
                <a:solidFill>
                  <a:srgbClr val="D20202"/>
                </a:solidFill>
                <a:latin typeface="Montserrat" charset="0"/>
                <a:cs typeface="Montserrat" charset="0"/>
              </a:rPr>
              <a:t> </a:t>
            </a:r>
            <a:r>
              <a:rPr lang="en-US" sz="3200" dirty="0" err="1">
                <a:solidFill>
                  <a:srgbClr val="D20202"/>
                </a:solidFill>
                <a:latin typeface="Montserrat" charset="0"/>
                <a:cs typeface="Montserrat" charset="0"/>
              </a:rPr>
              <a:t>sur</a:t>
            </a:r>
            <a:r>
              <a:rPr lang="en-US" sz="3200" dirty="0">
                <a:solidFill>
                  <a:srgbClr val="D20202"/>
                </a:solidFill>
                <a:latin typeface="Montserrat" charset="0"/>
                <a:cs typeface="Montserrat" charset="0"/>
              </a:rPr>
              <a:t> les </a:t>
            </a:r>
            <a:r>
              <a:rPr lang="en-US" sz="3200" dirty="0" err="1">
                <a:solidFill>
                  <a:srgbClr val="D20202"/>
                </a:solidFill>
                <a:latin typeface="Montserrat" charset="0"/>
                <a:cs typeface="Montserrat" charset="0"/>
              </a:rPr>
              <a:t>peuples</a:t>
            </a:r>
            <a:r>
              <a:rPr lang="en-US" sz="3200" dirty="0">
                <a:solidFill>
                  <a:srgbClr val="D20202"/>
                </a:solidFill>
                <a:latin typeface="Montserrat" charset="0"/>
                <a:cs typeface="Montserrat" charset="0"/>
              </a:rPr>
              <a:t> </a:t>
            </a:r>
            <a:r>
              <a:rPr lang="en-US" sz="3200" dirty="0" err="1">
                <a:solidFill>
                  <a:srgbClr val="D20202"/>
                </a:solidFill>
                <a:latin typeface="Montserrat" charset="0"/>
                <a:cs typeface="Montserrat" charset="0"/>
              </a:rPr>
              <a:t>autochtones</a:t>
            </a:r>
            <a:endParaRPr lang="en-US" sz="4800" dirty="0">
              <a:solidFill>
                <a:srgbClr val="D20202"/>
              </a:solidFill>
              <a:latin typeface="Montserrat" charset="0"/>
              <a:cs typeface="Montserrat" charset="0"/>
            </a:endParaRPr>
          </a:p>
        </p:txBody>
      </p:sp>
    </p:spTree>
    <p:extLst>
      <p:ext uri="{BB962C8B-B14F-4D97-AF65-F5344CB8AC3E}">
        <p14:creationId xmlns:p14="http://schemas.microsoft.com/office/powerpoint/2010/main" val="11829043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 y="1785"/>
            <a:ext cx="24377652" cy="13712429"/>
          </a:xfrm>
        </p:spPr>
      </p:pic>
      <p:sp>
        <p:nvSpPr>
          <p:cNvPr id="4" name="Rectangle 3"/>
          <p:cNvSpPr/>
          <p:nvPr/>
        </p:nvSpPr>
        <p:spPr>
          <a:xfrm>
            <a:off x="0" y="2206625"/>
            <a:ext cx="24377650" cy="930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buNone/>
            </a:pPr>
            <a:r>
              <a:rPr lang="fr-CA" dirty="0"/>
              <a:t>C'est-à-dire qu'ils forment des groupes politiques et culturels dont les valeurs et les modes de vie diffèrent de ceux des autres Canadiens. Aujourd'hui encore, le sentiment de confiance en soi et de bien-être des autochtones demeure lié à la force de leurs nations</a:t>
            </a:r>
            <a:r>
              <a:rPr lang="fr-CA" b="1" dirty="0"/>
              <a:t>. Ce n'est qu'au sein de nations rétablies dans leur intégrité qu'ils pourront réaliser leur potentiel au XXI</a:t>
            </a:r>
            <a:r>
              <a:rPr lang="fr-CA" b="1" baseline="30000" dirty="0"/>
              <a:t>e</a:t>
            </a:r>
            <a:r>
              <a:rPr lang="fr-CA" b="1" dirty="0"/>
              <a:t> siècle. »</a:t>
            </a:r>
            <a:endParaRPr lang="en-US" b="1" dirty="0"/>
          </a:p>
        </p:txBody>
      </p:sp>
      <p:sp>
        <p:nvSpPr>
          <p:cNvPr id="2" name="Rectangle 1"/>
          <p:cNvSpPr/>
          <p:nvPr/>
        </p:nvSpPr>
        <p:spPr>
          <a:xfrm>
            <a:off x="2230230" y="4507965"/>
            <a:ext cx="20959999" cy="4154983"/>
          </a:xfrm>
          <a:prstGeom prst="rect">
            <a:avLst/>
          </a:prstGeom>
        </p:spPr>
        <p:txBody>
          <a:bodyPr wrap="square">
            <a:spAutoFit/>
          </a:bodyPr>
          <a:lstStyle/>
          <a:p>
            <a:pPr algn="ctr"/>
            <a:r>
              <a:rPr lang="fr-CA" sz="4400" b="1" i="1" dirty="0">
                <a:solidFill>
                  <a:schemeClr val="tx2"/>
                </a:solidFill>
              </a:rPr>
              <a:t>...C'est-à-dire qu'ils forment des groupes politiques et culturels dont les valeurs et les modes de vie diffèrent de ceux des autres Canadiens. Aujourd'hui encore, le sentiment de bien-être et de confiance des autochtones demeure fondamentalement lié à la force intrinsèque de leur nation. . </a:t>
            </a:r>
            <a:r>
              <a:rPr lang="fr-CA" sz="4400" b="1" i="1" dirty="0">
                <a:solidFill>
                  <a:srgbClr val="000000"/>
                </a:solidFill>
              </a:rPr>
              <a:t>Ce n'est qu'au sein de nations rétablies dans leur intégrité qu'ils pourront réaliser leur potentiel au XXI</a:t>
            </a:r>
            <a:r>
              <a:rPr lang="fr-CA" sz="4400" b="1" i="1" baseline="30000" dirty="0">
                <a:solidFill>
                  <a:srgbClr val="000000"/>
                </a:solidFill>
              </a:rPr>
              <a:t>e</a:t>
            </a:r>
            <a:r>
              <a:rPr lang="fr-CA" sz="4400" b="1" i="1" dirty="0">
                <a:solidFill>
                  <a:srgbClr val="000000"/>
                </a:solidFill>
              </a:rPr>
              <a:t> siècle. »</a:t>
            </a:r>
            <a:endParaRPr lang="en-US" sz="4400" b="1" i="1" dirty="0">
              <a:solidFill>
                <a:srgbClr val="000000"/>
              </a:solidFill>
            </a:endParaRPr>
          </a:p>
        </p:txBody>
      </p:sp>
      <p:sp>
        <p:nvSpPr>
          <p:cNvPr id="9" name="TextBox 2"/>
          <p:cNvSpPr txBox="1">
            <a:spLocks noChangeArrowheads="1"/>
          </p:cNvSpPr>
          <p:nvPr/>
        </p:nvSpPr>
        <p:spPr bwMode="auto">
          <a:xfrm>
            <a:off x="13925844" y="9702224"/>
            <a:ext cx="9605114"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fr-CA" sz="3200">
                <a:latin typeface="Montserrat" charset="0"/>
                <a:cs typeface="Montserrat" charset="0"/>
              </a:rPr>
              <a:t>-La Commission royale sur les peuples autochtones</a:t>
            </a:r>
            <a:endParaRPr lang="fr-CA" sz="4800">
              <a:latin typeface="Montserrat" charset="0"/>
              <a:cs typeface="Montserrat" charset="0"/>
            </a:endParaRPr>
          </a:p>
        </p:txBody>
      </p:sp>
    </p:spTree>
    <p:extLst>
      <p:ext uri="{BB962C8B-B14F-4D97-AF65-F5344CB8AC3E}">
        <p14:creationId xmlns:p14="http://schemas.microsoft.com/office/powerpoint/2010/main" val="154253277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5" name="Rectangle 4"/>
          <p:cNvSpPr/>
          <p:nvPr/>
        </p:nvSpPr>
        <p:spPr>
          <a:xfrm>
            <a:off x="0" y="1786"/>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sz="4800">
              <a:solidFill>
                <a:srgbClr val="FFFFFF"/>
              </a:solidFill>
              <a:latin typeface="Montserrat Light" charset="0"/>
              <a:ea typeface="ＭＳ Ｐゴシック" charset="0"/>
            </a:endParaRPr>
          </a:p>
        </p:txBody>
      </p:sp>
      <p:sp>
        <p:nvSpPr>
          <p:cNvPr id="6" name="TextBox 5"/>
          <p:cNvSpPr txBox="1"/>
          <p:nvPr/>
        </p:nvSpPr>
        <p:spPr>
          <a:xfrm>
            <a:off x="682854" y="3247041"/>
            <a:ext cx="11017968" cy="7171194"/>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Montserrat" charset="0"/>
                <a:cs typeface="Montserrat" charset="0"/>
              </a:rPr>
              <a:t>LA RESTITUTION COMPLÈTE SIGNIFIE:</a:t>
            </a:r>
          </a:p>
        </p:txBody>
      </p:sp>
      <p:sp>
        <p:nvSpPr>
          <p:cNvPr id="8" name="TextBox 8"/>
          <p:cNvSpPr txBox="1">
            <a:spLocks noChangeArrowheads="1"/>
          </p:cNvSpPr>
          <p:nvPr/>
        </p:nvSpPr>
        <p:spPr bwMode="auto">
          <a:xfrm>
            <a:off x="682854" y="10298817"/>
            <a:ext cx="7824491" cy="2459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fr-CA" sz="2600" dirty="0">
                <a:solidFill>
                  <a:schemeClr val="bg1"/>
                </a:solidFill>
                <a:latin typeface="Arial" panose="020B0604020202020204" pitchFamily="34" charset="0"/>
                <a:cs typeface="Arial" panose="020B0604020202020204" pitchFamily="34" charset="0"/>
              </a:rPr>
              <a:t>Reconnaitre que les peuples autochtones ont droit à l’autodétermination. Ils font partie intégrante des Nations qui habitent ce territoire.</a:t>
            </a:r>
          </a:p>
          <a:p>
            <a:pPr eaLnBrk="1" hangingPunct="1">
              <a:lnSpc>
                <a:spcPct val="150000"/>
              </a:lnSpc>
            </a:pPr>
            <a:endParaRPr lang="fr-CA" sz="2600" dirty="0">
              <a:solidFill>
                <a:schemeClr val="bg1"/>
              </a:solidFill>
              <a:latin typeface="Source Sans Pro"/>
              <a:cs typeface="Source Sans Pro"/>
            </a:endParaRPr>
          </a:p>
        </p:txBody>
      </p:sp>
      <p:pic>
        <p:nvPicPr>
          <p:cNvPr id="2" name="Picture 1" descr="Whitelogo_F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293962" y="12758465"/>
            <a:ext cx="6083687" cy="864618"/>
          </a:xfrm>
          <a:prstGeom prst="rect">
            <a:avLst/>
          </a:prstGeom>
        </p:spPr>
      </p:pic>
    </p:spTree>
    <p:extLst>
      <p:ext uri="{BB962C8B-B14F-4D97-AF65-F5344CB8AC3E}">
        <p14:creationId xmlns:p14="http://schemas.microsoft.com/office/powerpoint/2010/main" val="303808040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6925"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8194" name="TextBox 16"/>
          <p:cNvSpPr txBox="1">
            <a:spLocks noChangeArrowheads="1"/>
          </p:cNvSpPr>
          <p:nvPr/>
        </p:nvSpPr>
        <p:spPr bwMode="auto">
          <a:xfrm>
            <a:off x="1517650" y="2265320"/>
            <a:ext cx="8053388" cy="8894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fr-CA" sz="4400" b="1" i="1" dirty="0">
                <a:solidFill>
                  <a:srgbClr val="C60007"/>
                </a:solidFill>
              </a:rPr>
              <a:t>« Après quelque 500 ans d'une relation fondée tantôt sur le partenariat, tantôt sur la domination, fluctuant du respect mutuel et de la coopération au paternalisme, ainsi qu’aux tentatives d'assimilation, le moment est venu pour le Canada de jeter les bases d'une coexistence juste et durable avec les peuples autochtones. »</a:t>
            </a:r>
          </a:p>
          <a:p>
            <a:pPr eaLnBrk="1" hangingPunct="1"/>
            <a:endParaRPr lang="en-US" sz="4400" b="1" i="1" dirty="0">
              <a:solidFill>
                <a:srgbClr val="800000"/>
              </a:solidFill>
              <a:latin typeface="Source Sans Pro"/>
              <a:cs typeface="Source Sans Pro"/>
            </a:endParaRPr>
          </a:p>
        </p:txBody>
      </p:sp>
      <p:sp>
        <p:nvSpPr>
          <p:cNvPr id="8195" name="TextBox 18"/>
          <p:cNvSpPr txBox="1">
            <a:spLocks noChangeArrowheads="1"/>
          </p:cNvSpPr>
          <p:nvPr/>
        </p:nvSpPr>
        <p:spPr bwMode="auto">
          <a:xfrm>
            <a:off x="3673378" y="11033224"/>
            <a:ext cx="6641070" cy="902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en-US" sz="2000" b="1" dirty="0">
                <a:latin typeface="Source Sans Pro"/>
                <a:cs typeface="Source Sans Pro"/>
              </a:rPr>
              <a:t>- </a:t>
            </a:r>
            <a:r>
              <a:rPr lang="en-US" sz="2000" b="1" i="1" dirty="0">
                <a:latin typeface="Source Sans Pro"/>
                <a:cs typeface="Source Sans Pro"/>
              </a:rPr>
              <a:t>La Commission </a:t>
            </a:r>
            <a:r>
              <a:rPr lang="en-US" sz="2000" b="1" i="1" dirty="0" err="1">
                <a:latin typeface="Source Sans Pro"/>
                <a:cs typeface="Source Sans Pro"/>
              </a:rPr>
              <a:t>royale</a:t>
            </a:r>
            <a:r>
              <a:rPr lang="en-US" sz="2000" b="1" i="1" dirty="0">
                <a:latin typeface="Source Sans Pro"/>
                <a:cs typeface="Source Sans Pro"/>
              </a:rPr>
              <a:t> </a:t>
            </a:r>
            <a:r>
              <a:rPr lang="en-US" sz="2000" b="1" i="1" dirty="0" err="1">
                <a:latin typeface="Source Sans Pro"/>
                <a:cs typeface="Source Sans Pro"/>
              </a:rPr>
              <a:t>sur</a:t>
            </a:r>
            <a:r>
              <a:rPr lang="en-US" sz="2000" b="1" i="1" dirty="0">
                <a:latin typeface="Source Sans Pro"/>
                <a:cs typeface="Source Sans Pro"/>
              </a:rPr>
              <a:t> les </a:t>
            </a:r>
            <a:r>
              <a:rPr lang="en-US" sz="2000" b="1" i="1" dirty="0" err="1">
                <a:latin typeface="Source Sans Pro"/>
                <a:cs typeface="Source Sans Pro"/>
              </a:rPr>
              <a:t>peuples</a:t>
            </a:r>
            <a:r>
              <a:rPr lang="en-US" sz="2000" b="1" i="1" dirty="0">
                <a:latin typeface="Source Sans Pro"/>
                <a:cs typeface="Source Sans Pro"/>
              </a:rPr>
              <a:t> </a:t>
            </a:r>
            <a:r>
              <a:rPr lang="en-US" sz="2000" b="1" i="1" dirty="0" err="1">
                <a:latin typeface="Source Sans Pro"/>
                <a:cs typeface="Source Sans Pro"/>
              </a:rPr>
              <a:t>autochtones</a:t>
            </a:r>
            <a:r>
              <a:rPr lang="en-US" sz="2000" b="1" i="1" dirty="0">
                <a:latin typeface="Source Sans Pro"/>
                <a:cs typeface="Source Sans Pro"/>
              </a:rPr>
              <a:t>, 1996</a:t>
            </a:r>
            <a:endParaRPr lang="en-US" sz="2000" i="1" dirty="0">
              <a:latin typeface="Source Sans Pro"/>
              <a:cs typeface="Source Sans Pro"/>
            </a:endParaRPr>
          </a:p>
          <a:p>
            <a:pPr eaLnBrk="1" hangingPunct="1">
              <a:lnSpc>
                <a:spcPct val="150000"/>
              </a:lnSpc>
            </a:pPr>
            <a:endParaRPr lang="en-US" sz="1600" dirty="0">
              <a:latin typeface="Source Sans Pro"/>
              <a:cs typeface="Source Sans Pro"/>
            </a:endParaRPr>
          </a:p>
        </p:txBody>
      </p:sp>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tretch>
            <a:fillRect/>
          </a:stretch>
        </p:blipFill>
        <p:spPr>
          <a:xfrm>
            <a:off x="11056938" y="966"/>
            <a:ext cx="11276012" cy="13714068"/>
          </a:xfrm>
        </p:spPr>
      </p:pic>
    </p:spTree>
    <p:extLst>
      <p:ext uri="{BB962C8B-B14F-4D97-AF65-F5344CB8AC3E}">
        <p14:creationId xmlns:p14="http://schemas.microsoft.com/office/powerpoint/2010/main" val="23312242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786"/>
            <a:ext cx="24377650" cy="13712428"/>
          </a:xfrm>
        </p:spPr>
      </p:pic>
      <p:sp>
        <p:nvSpPr>
          <p:cNvPr id="3" name="Rectangle 2"/>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grpSp>
        <p:nvGrpSpPr>
          <p:cNvPr id="9219" name="Group 8"/>
          <p:cNvGrpSpPr>
            <a:grpSpLocks/>
          </p:cNvGrpSpPr>
          <p:nvPr/>
        </p:nvGrpSpPr>
        <p:grpSpPr bwMode="auto">
          <a:xfrm>
            <a:off x="6005513" y="8591327"/>
            <a:ext cx="11324866" cy="1200329"/>
            <a:chOff x="2705292" y="4309397"/>
            <a:chExt cx="11325278" cy="1200894"/>
          </a:xfrm>
        </p:grpSpPr>
        <p:sp>
          <p:nvSpPr>
            <p:cNvPr id="9228" name="TextBox 10"/>
            <p:cNvSpPr txBox="1">
              <a:spLocks noChangeArrowheads="1"/>
            </p:cNvSpPr>
            <p:nvPr/>
          </p:nvSpPr>
          <p:spPr bwMode="auto">
            <a:xfrm>
              <a:off x="3530772" y="4309397"/>
              <a:ext cx="10499798" cy="1200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fr-CA" altLang="ja-JP">
                  <a:solidFill>
                    <a:schemeClr val="bg1"/>
                  </a:solidFill>
                  <a:latin typeface="Source Sans Pro"/>
                  <a:cs typeface="Source Sans Pro"/>
                </a:rPr>
                <a:t>« Rendre quelque chose à son propriétaire légitime. »</a:t>
              </a:r>
            </a:p>
            <a:p>
              <a:pPr eaLnBrk="1" hangingPunct="1"/>
              <a:r>
                <a:rPr lang="fr-CA">
                  <a:solidFill>
                    <a:schemeClr val="bg1"/>
                  </a:solidFill>
                  <a:latin typeface="Source Sans Pro"/>
                  <a:cs typeface="Source Sans Pro"/>
                </a:rPr>
                <a:t>’</a:t>
              </a:r>
            </a:p>
          </p:txBody>
        </p:sp>
        <p:sp>
          <p:nvSpPr>
            <p:cNvPr id="12" name="Shape 2906"/>
            <p:cNvSpPr/>
            <p:nvPr/>
          </p:nvSpPr>
          <p:spPr>
            <a:xfrm>
              <a:off x="2705292" y="4322103"/>
              <a:ext cx="558820" cy="55906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fr-CA">
                <a:solidFill>
                  <a:schemeClr val="bg1"/>
                </a:solidFill>
                <a:effectLst>
                  <a:outerShdw blurRad="38100" dist="12700" dir="5400000" rotWithShape="0">
                    <a:srgbClr val="000000">
                      <a:alpha val="50000"/>
                    </a:srgbClr>
                  </a:outerShdw>
                </a:effectLst>
                <a:latin typeface="Source Sans Pro"/>
                <a:ea typeface="Gill Sans"/>
                <a:cs typeface="Source Sans Pro"/>
                <a:sym typeface="Gill Sans"/>
              </a:endParaRPr>
            </a:p>
          </p:txBody>
        </p:sp>
      </p:grpSp>
      <p:sp>
        <p:nvSpPr>
          <p:cNvPr id="9220" name="TextBox 13"/>
          <p:cNvSpPr txBox="1">
            <a:spLocks noChangeArrowheads="1"/>
          </p:cNvSpPr>
          <p:nvPr/>
        </p:nvSpPr>
        <p:spPr bwMode="auto">
          <a:xfrm>
            <a:off x="1624682" y="2851840"/>
            <a:ext cx="211283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800" dirty="0">
                <a:solidFill>
                  <a:schemeClr val="bg1"/>
                </a:solidFill>
                <a:latin typeface="Montserrat" charset="0"/>
                <a:cs typeface="Montserrat" charset="0"/>
              </a:rPr>
              <a:t>EN QUOI CONSISTE LA RESTITUTION?</a:t>
            </a:r>
          </a:p>
        </p:txBody>
      </p:sp>
      <p:grpSp>
        <p:nvGrpSpPr>
          <p:cNvPr id="9223" name="Group 8"/>
          <p:cNvGrpSpPr>
            <a:grpSpLocks/>
          </p:cNvGrpSpPr>
          <p:nvPr/>
        </p:nvGrpSpPr>
        <p:grpSpPr bwMode="auto">
          <a:xfrm>
            <a:off x="3705225" y="6932393"/>
            <a:ext cx="18212848" cy="1200329"/>
            <a:chOff x="2705292" y="4309397"/>
            <a:chExt cx="18212052" cy="1200895"/>
          </a:xfrm>
        </p:grpSpPr>
        <p:sp>
          <p:nvSpPr>
            <p:cNvPr id="9224" name="TextBox 10"/>
            <p:cNvSpPr txBox="1">
              <a:spLocks noChangeArrowheads="1"/>
            </p:cNvSpPr>
            <p:nvPr/>
          </p:nvSpPr>
          <p:spPr bwMode="auto">
            <a:xfrm>
              <a:off x="3530772" y="4309397"/>
              <a:ext cx="17386572" cy="1200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fr-CA" dirty="0">
                  <a:solidFill>
                    <a:schemeClr val="bg1"/>
                  </a:solidFill>
                  <a:latin typeface="Source Sans Pro"/>
                  <a:cs typeface="Source Sans Pro"/>
                </a:rPr>
                <a:t>« Action de rendre ce qui a été pris ou ce qui est possédé injustement, ou illégalement. »</a:t>
              </a:r>
            </a:p>
            <a:p>
              <a:pPr eaLnBrk="1" hangingPunct="1"/>
              <a:endParaRPr lang="fr-CA" dirty="0">
                <a:solidFill>
                  <a:schemeClr val="bg1"/>
                </a:solidFill>
                <a:latin typeface="Source Sans Pro"/>
                <a:cs typeface="Source Sans Pro"/>
              </a:endParaRPr>
            </a:p>
          </p:txBody>
        </p:sp>
        <p:sp>
          <p:nvSpPr>
            <p:cNvPr id="22"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fr-CA">
                <a:solidFill>
                  <a:schemeClr val="bg1"/>
                </a:solidFill>
                <a:effectLst>
                  <a:outerShdw blurRad="38100" dist="12700" dir="5400000" rotWithShape="0">
                    <a:srgbClr val="000000">
                      <a:alpha val="50000"/>
                    </a:srgbClr>
                  </a:outerShdw>
                </a:effectLst>
                <a:latin typeface="Source Sans Pro"/>
                <a:ea typeface="Gill Sans"/>
                <a:cs typeface="Source Sans Pro"/>
                <a:sym typeface="Gill Sans"/>
              </a:endParaRPr>
            </a:p>
          </p:txBody>
        </p:sp>
      </p:grpSp>
      <p:sp>
        <p:nvSpPr>
          <p:cNvPr id="2" name="Rectangle 1"/>
          <p:cNvSpPr/>
          <p:nvPr/>
        </p:nvSpPr>
        <p:spPr>
          <a:xfrm>
            <a:off x="17330379" y="9963309"/>
            <a:ext cx="4463632" cy="600164"/>
          </a:xfrm>
          <a:prstGeom prst="rect">
            <a:avLst/>
          </a:prstGeom>
        </p:spPr>
        <p:txBody>
          <a:bodyPr wrap="none">
            <a:spAutoFit/>
          </a:bodyPr>
          <a:lstStyle/>
          <a:p>
            <a:pPr lvl="0" algn="ctr" defTabSz="914400" eaLnBrk="1" fontAlgn="auto" hangingPunct="1">
              <a:lnSpc>
                <a:spcPct val="90000"/>
              </a:lnSpc>
              <a:spcBef>
                <a:spcPts val="1000"/>
              </a:spcBef>
              <a:spcAft>
                <a:spcPts val="0"/>
              </a:spcAft>
            </a:pPr>
            <a:r>
              <a:rPr lang="fr-CA" b="1" dirty="0">
                <a:solidFill>
                  <a:schemeClr val="bg1"/>
                </a:solidFill>
                <a:latin typeface="Calibri"/>
                <a:ea typeface="+mn-ea"/>
                <a:cs typeface="+mn-cs"/>
              </a:rPr>
              <a:t>-Dictionnaire Larousse</a:t>
            </a:r>
            <a:endParaRPr lang="en-US" b="1" dirty="0">
              <a:solidFill>
                <a:schemeClr val="bg1"/>
              </a:solidFill>
              <a:latin typeface="Calibri"/>
              <a:ea typeface="+mn-ea"/>
              <a:cs typeface="+mn-cs"/>
            </a:endParaRPr>
          </a:p>
        </p:txBody>
      </p:sp>
    </p:spTree>
    <p:extLst>
      <p:ext uri="{BB962C8B-B14F-4D97-AF65-F5344CB8AC3E}">
        <p14:creationId xmlns:p14="http://schemas.microsoft.com/office/powerpoint/2010/main" val="229317018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19557" y="3584843"/>
            <a:ext cx="7808773" cy="5632311"/>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fr-CA" sz="7200" b="1" dirty="0">
                <a:solidFill>
                  <a:srgbClr val="D20202"/>
                </a:solidFill>
                <a:latin typeface="Montserrat" charset="0"/>
                <a:cs typeface="Montserrat" charset="0"/>
              </a:rPr>
              <a:t>LA RESTITUTION CONSISTE À CORRIGER LES ERREURS DU PASSÉ</a:t>
            </a:r>
          </a:p>
        </p:txBody>
      </p:sp>
      <p:sp>
        <p:nvSpPr>
          <p:cNvPr id="5" name="TextBox 14"/>
          <p:cNvSpPr txBox="1">
            <a:spLocks noChangeArrowheads="1"/>
          </p:cNvSpPr>
          <p:nvPr/>
        </p:nvSpPr>
        <p:spPr bwMode="auto">
          <a:xfrm>
            <a:off x="15119556" y="10526001"/>
            <a:ext cx="7808773" cy="1723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fr-CA" sz="2400" dirty="0">
                <a:latin typeface="Arial" panose="020B0604020202020204" pitchFamily="34" charset="0"/>
                <a:cs typeface="Arial" panose="020B0604020202020204" pitchFamily="34" charset="0"/>
              </a:rPr>
              <a:t>AGIR DANS UN ESPRIT DE RÉCONCILIATION À TRAVERS L’ACTION.</a:t>
            </a:r>
            <a:endParaRPr lang="en-US" sz="2400" dirty="0">
              <a:latin typeface="Arial" panose="020B0604020202020204" pitchFamily="34" charset="0"/>
              <a:cs typeface="Arial" panose="020B0604020202020204" pitchFamily="34" charset="0"/>
            </a:endParaRPr>
          </a:p>
          <a:p>
            <a:pPr eaLnBrk="1" hangingPunct="1">
              <a:lnSpc>
                <a:spcPct val="150000"/>
              </a:lnSpc>
            </a:pPr>
            <a:endParaRPr lang="en-US" sz="2400" dirty="0">
              <a:latin typeface="Arial" panose="020B0604020202020204" pitchFamily="34" charset="0"/>
              <a:cs typeface="Arial" panose="020B0604020202020204" pitchFamily="34" charset="0"/>
            </a:endParaRPr>
          </a:p>
        </p:txBody>
      </p:sp>
      <p:pic>
        <p:nvPicPr>
          <p:cNvPr id="12" name="Picture Placeholder 11" descr="13770536_10154454700554614_8763522402785777407_n.jpg"/>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a:xfrm flipH="1">
            <a:off x="7564442" y="1688122"/>
            <a:ext cx="6093171" cy="5020362"/>
          </a:xfrm>
        </p:spPr>
      </p:pic>
      <p:pic>
        <p:nvPicPr>
          <p:cNvPr id="13" name="Picture Placeholder 12" descr="2016_06_17_SACRED_WALK_043.JPG"/>
          <p:cNvPicPr>
            <a:picLocks noGrp="1" noChangeAspect="1"/>
          </p:cNvPicPr>
          <p:nvPr>
            <p:ph type="pic" sz="quarter" idx="19"/>
          </p:nvPr>
        </p:nvPicPr>
        <p:blipFill>
          <a:blip r:embed="rId4" cstate="print">
            <a:extLst>
              <a:ext uri="{28A0092B-C50C-407E-A947-70E740481C1C}">
                <a14:useLocalDpi xmlns:a14="http://schemas.microsoft.com/office/drawing/2010/main"/>
              </a:ext>
            </a:extLst>
          </a:blip>
          <a:srcRect/>
          <a:stretch>
            <a:fillRect/>
          </a:stretch>
        </p:blipFill>
        <p:spPr/>
      </p:pic>
      <p:pic>
        <p:nvPicPr>
          <p:cNvPr id="14" name="Picture Placeholder 13" descr="05521462.jpg"/>
          <p:cNvPicPr>
            <a:picLocks noGrp="1" noChangeAspect="1"/>
          </p:cNvPicPr>
          <p:nvPr>
            <p:ph type="pic" sz="quarter" idx="17"/>
          </p:nvPr>
        </p:nvPicPr>
        <p:blipFill rotWithShape="1">
          <a:blip r:embed="rId5" cstate="print">
            <a:extLst>
              <a:ext uri="{28A0092B-C50C-407E-A947-70E740481C1C}">
                <a14:useLocalDpi xmlns:a14="http://schemas.microsoft.com/office/drawing/2010/main"/>
              </a:ext>
            </a:extLst>
          </a:blip>
          <a:srcRect/>
          <a:stretch/>
        </p:blipFill>
        <p:spPr>
          <a:xfrm flipH="1">
            <a:off x="1128473" y="1688124"/>
            <a:ext cx="6093171" cy="10339754"/>
          </a:xfrm>
        </p:spPr>
      </p:pic>
    </p:spTree>
    <p:extLst>
      <p:ext uri="{BB962C8B-B14F-4D97-AF65-F5344CB8AC3E}">
        <p14:creationId xmlns:p14="http://schemas.microsoft.com/office/powerpoint/2010/main" val="95356429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309563" y="441"/>
            <a:ext cx="24687213" cy="13715118"/>
          </a:xfrm>
        </p:spPr>
      </p:pic>
      <p:sp>
        <p:nvSpPr>
          <p:cNvPr id="16" name="Rectangle 15"/>
          <p:cNvSpPr/>
          <p:nvPr/>
        </p:nvSpPr>
        <p:spPr>
          <a:xfrm>
            <a:off x="-309564" y="14925"/>
            <a:ext cx="24687213"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1267" name="TextBox 9"/>
          <p:cNvSpPr txBox="1">
            <a:spLocks noChangeArrowheads="1"/>
          </p:cNvSpPr>
          <p:nvPr/>
        </p:nvSpPr>
        <p:spPr bwMode="auto">
          <a:xfrm>
            <a:off x="867099" y="9533575"/>
            <a:ext cx="23122484"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Montserrat" charset="0"/>
                <a:cs typeface="Montserrat" charset="0"/>
              </a:rPr>
              <a:t>RÉSOUDRE </a:t>
            </a:r>
          </a:p>
          <a:p>
            <a:pPr eaLnBrk="1" hangingPunct="1"/>
            <a:r>
              <a:rPr lang="en-US" sz="11500" b="1" dirty="0">
                <a:solidFill>
                  <a:schemeClr val="bg1"/>
                </a:solidFill>
                <a:latin typeface="Montserrat" charset="0"/>
                <a:cs typeface="Montserrat" charset="0"/>
              </a:rPr>
              <a:t>LA QUESTION TERRITORIALE</a:t>
            </a:r>
          </a:p>
        </p:txBody>
      </p:sp>
      <p:sp>
        <p:nvSpPr>
          <p:cNvPr id="11" name="TextBox 10"/>
          <p:cNvSpPr txBox="1"/>
          <p:nvPr/>
        </p:nvSpPr>
        <p:spPr>
          <a:xfrm>
            <a:off x="1048075" y="9073200"/>
            <a:ext cx="6269038" cy="338138"/>
          </a:xfrm>
          <a:prstGeom prst="rect">
            <a:avLst/>
          </a:prstGeom>
          <a:noFill/>
        </p:spPr>
        <p:txBody>
          <a:bodyPr>
            <a:spAutoFit/>
          </a:bodyPr>
          <a:lstStyle/>
          <a:p>
            <a:pPr defTabSz="1828434" eaLnBrk="1" fontAlgn="auto" hangingPunct="1">
              <a:spcBef>
                <a:spcPts val="0"/>
              </a:spcBef>
              <a:spcAft>
                <a:spcPts val="0"/>
              </a:spcAft>
              <a:defRPr/>
            </a:pPr>
            <a:r>
              <a:rPr lang="fr-CA" sz="1600" spc="1200" dirty="0">
                <a:solidFill>
                  <a:schemeClr val="bg1"/>
                </a:solidFill>
                <a:latin typeface="Montserrat" charset="0"/>
                <a:ea typeface="Montserrat" charset="0"/>
                <a:cs typeface="Montserrat" charset="0"/>
              </a:rPr>
              <a:t>Restitution au Canada</a:t>
            </a:r>
          </a:p>
        </p:txBody>
      </p:sp>
      <p:sp>
        <p:nvSpPr>
          <p:cNvPr id="12" name="Rectangle 11"/>
          <p:cNvSpPr/>
          <p:nvPr/>
        </p:nvSpPr>
        <p:spPr>
          <a:xfrm>
            <a:off x="1048075" y="5217163"/>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ln>
                <a:solidFill>
                  <a:srgbClr val="DB9E23"/>
                </a:solidFill>
              </a:ln>
              <a:solidFill>
                <a:srgbClr val="D20202"/>
              </a:solidFill>
              <a:latin typeface="Montserrat" charset="0"/>
              <a:ea typeface="ＭＳ Ｐゴシック" charset="0"/>
            </a:endParaRPr>
          </a:p>
        </p:txBody>
      </p:sp>
      <p:sp>
        <p:nvSpPr>
          <p:cNvPr id="11270" name="TextBox 12"/>
          <p:cNvSpPr txBox="1">
            <a:spLocks noChangeArrowheads="1"/>
          </p:cNvSpPr>
          <p:nvPr/>
        </p:nvSpPr>
        <p:spPr bwMode="auto">
          <a:xfrm>
            <a:off x="1189363" y="5764850"/>
            <a:ext cx="3062287"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Montserrat" charset="0"/>
                <a:cs typeface="Montserrat" charset="0"/>
              </a:rPr>
              <a:t>1</a:t>
            </a:r>
            <a:endParaRPr lang="en-US" sz="28700" b="1" dirty="0">
              <a:solidFill>
                <a:srgbClr val="D20202"/>
              </a:solidFill>
              <a:latin typeface="Montserrat" charset="0"/>
              <a:cs typeface="Montserrat" charset="0"/>
            </a:endParaRPr>
          </a:p>
        </p:txBody>
      </p:sp>
    </p:spTree>
    <p:extLst>
      <p:ext uri="{BB962C8B-B14F-4D97-AF65-F5344CB8AC3E}">
        <p14:creationId xmlns:p14="http://schemas.microsoft.com/office/powerpoint/2010/main" val="90756221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89"/>
          <p:cNvSpPr txBox="1">
            <a:spLocks noChangeArrowheads="1"/>
          </p:cNvSpPr>
          <p:nvPr/>
        </p:nvSpPr>
        <p:spPr bwMode="auto">
          <a:xfrm>
            <a:off x="5667375" y="5900352"/>
            <a:ext cx="20002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6600">
                <a:solidFill>
                  <a:schemeClr val="tx2"/>
                </a:solidFill>
                <a:latin typeface="Montserrat" charset="0"/>
                <a:cs typeface="Montserrat" charset="0"/>
              </a:rPr>
              <a:t>99%</a:t>
            </a:r>
            <a:endParaRPr lang="en-US" sz="9600">
              <a:solidFill>
                <a:schemeClr val="tx2"/>
              </a:solidFill>
              <a:latin typeface="Montserrat" charset="0"/>
              <a:cs typeface="Montserrat" charset="0"/>
            </a:endParaRPr>
          </a:p>
        </p:txBody>
      </p:sp>
      <p:grpSp>
        <p:nvGrpSpPr>
          <p:cNvPr id="13315" name="Group 2"/>
          <p:cNvGrpSpPr>
            <a:grpSpLocks/>
          </p:cNvGrpSpPr>
          <p:nvPr/>
        </p:nvGrpSpPr>
        <p:grpSpPr bwMode="auto">
          <a:xfrm>
            <a:off x="3802063" y="4681152"/>
            <a:ext cx="4340225" cy="3573462"/>
            <a:chOff x="3817288" y="5690652"/>
            <a:chExt cx="3407089" cy="2804192"/>
          </a:xfrm>
        </p:grpSpPr>
        <p:sp>
          <p:nvSpPr>
            <p:cNvPr id="91" name="Oval 90"/>
            <p:cNvSpPr/>
            <p:nvPr/>
          </p:nvSpPr>
          <p:spPr>
            <a:xfrm>
              <a:off x="3817288" y="6928932"/>
              <a:ext cx="1362087" cy="13628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DB9E23"/>
                </a:solidFill>
                <a:latin typeface="Montserrat" charset="0"/>
                <a:ea typeface="ＭＳ Ｐゴシック" charset="0"/>
              </a:endParaRPr>
            </a:p>
          </p:txBody>
        </p:sp>
        <p:sp>
          <p:nvSpPr>
            <p:cNvPr id="92" name="Oval 91"/>
            <p:cNvSpPr/>
            <p:nvPr/>
          </p:nvSpPr>
          <p:spPr>
            <a:xfrm>
              <a:off x="4420445" y="5690652"/>
              <a:ext cx="2803932" cy="2804192"/>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grpSp>
      <p:sp>
        <p:nvSpPr>
          <p:cNvPr id="13316" name="TextBox 101"/>
          <p:cNvSpPr txBox="1">
            <a:spLocks noChangeArrowheads="1"/>
          </p:cNvSpPr>
          <p:nvPr/>
        </p:nvSpPr>
        <p:spPr bwMode="auto">
          <a:xfrm>
            <a:off x="4306888" y="6759189"/>
            <a:ext cx="990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a:solidFill>
                  <a:schemeClr val="bg1"/>
                </a:solidFill>
                <a:latin typeface="Montserrat" charset="0"/>
                <a:cs typeface="Montserrat" charset="0"/>
              </a:rPr>
              <a:t>1%</a:t>
            </a:r>
            <a:endParaRPr lang="en-US" sz="5400">
              <a:solidFill>
                <a:schemeClr val="bg1"/>
              </a:solidFill>
              <a:latin typeface="Montserrat" charset="0"/>
              <a:cs typeface="Montserrat" charset="0"/>
            </a:endParaRPr>
          </a:p>
        </p:txBody>
      </p:sp>
      <p:sp>
        <p:nvSpPr>
          <p:cNvPr id="103" name="TextBox 102"/>
          <p:cNvSpPr txBox="1"/>
          <p:nvPr/>
        </p:nvSpPr>
        <p:spPr>
          <a:xfrm>
            <a:off x="2071688" y="8781664"/>
            <a:ext cx="8574087" cy="2831544"/>
          </a:xfrm>
          <a:prstGeom prst="rect">
            <a:avLst/>
          </a:prstGeom>
          <a:noFill/>
        </p:spPr>
        <p:txBody>
          <a:bodyPr>
            <a:spAutoFit/>
          </a:bodyPr>
          <a:lstStyle/>
          <a:p>
            <a:pPr defTabSz="1828434" eaLnBrk="1" fontAlgn="auto" hangingPunct="1">
              <a:lnSpc>
                <a:spcPct val="150000"/>
              </a:lnSpc>
              <a:spcBef>
                <a:spcPts val="0"/>
              </a:spcBef>
              <a:spcAft>
                <a:spcPts val="0"/>
              </a:spcAft>
              <a:defRPr/>
            </a:pPr>
            <a:r>
              <a:rPr lang="fr-CA" sz="2400" dirty="0">
                <a:latin typeface="Arial" panose="020B0604020202020204" pitchFamily="34" charset="0"/>
                <a:cs typeface="Arial" panose="020B0604020202020204" pitchFamily="34" charset="0"/>
              </a:rPr>
              <a:t>Les traités avaient pour mandat de partager le territoire, mais actuellement le Canada possède 99% de la superficie totale du pays. Les peuples autochtones possèdent MOINS de 1% de la superficie totale du pays.</a:t>
            </a:r>
            <a:endParaRPr lang="en-US" sz="2400" dirty="0">
              <a:latin typeface="Arial" panose="020B0604020202020204" pitchFamily="34" charset="0"/>
              <a:cs typeface="Arial" panose="020B0604020202020204" pitchFamily="34" charset="0"/>
            </a:endParaRPr>
          </a:p>
          <a:p>
            <a:pPr defTabSz="1828434" eaLnBrk="1" fontAlgn="auto" hangingPunct="1">
              <a:lnSpc>
                <a:spcPct val="150000"/>
              </a:lnSpc>
              <a:spcBef>
                <a:spcPts val="0"/>
              </a:spcBef>
              <a:spcAft>
                <a:spcPts val="0"/>
              </a:spcAft>
              <a:defRPr/>
            </a:pPr>
            <a:endParaRPr lang="en-US" sz="2400" spc="300" dirty="0">
              <a:latin typeface="Source Sans Pro"/>
              <a:ea typeface="Montserrat Light" charset="0"/>
              <a:cs typeface="Source Sans Pro"/>
            </a:endParaRPr>
          </a:p>
        </p:txBody>
      </p:sp>
      <p:sp>
        <p:nvSpPr>
          <p:cNvPr id="13318" name="TextBox 103"/>
          <p:cNvSpPr txBox="1">
            <a:spLocks noChangeArrowheads="1"/>
          </p:cNvSpPr>
          <p:nvPr/>
        </p:nvSpPr>
        <p:spPr bwMode="auto">
          <a:xfrm>
            <a:off x="4306888" y="1390650"/>
            <a:ext cx="1570037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D20202"/>
                </a:solidFill>
                <a:latin typeface="Montserrat" charset="0"/>
                <a:cs typeface="Montserrat" charset="0"/>
              </a:rPr>
              <a:t>LE CANADA AUJOURD’HUI</a:t>
            </a:r>
            <a:endParaRPr lang="en-US" sz="9600" dirty="0">
              <a:solidFill>
                <a:srgbClr val="D20202"/>
              </a:solidFill>
              <a:latin typeface="Montserrat" charset="0"/>
              <a:cs typeface="Montserrat" charset="0"/>
            </a:endParaRPr>
          </a:p>
        </p:txBody>
      </p:sp>
      <p:sp>
        <p:nvSpPr>
          <p:cNvPr id="106" name="TextBox 105"/>
          <p:cNvSpPr txBox="1"/>
          <p:nvPr/>
        </p:nvSpPr>
        <p:spPr>
          <a:xfrm>
            <a:off x="4865688" y="2619375"/>
            <a:ext cx="14658975" cy="484188"/>
          </a:xfrm>
          <a:prstGeom prst="rect">
            <a:avLst/>
          </a:prstGeom>
          <a:noFill/>
        </p:spPr>
        <p:txBody>
          <a:bodyPr>
            <a:spAutoFit/>
          </a:bodyPr>
          <a:lstStyle/>
          <a:p>
            <a:pPr algn="ctr" defTabSz="1828434" eaLnBrk="1" fontAlgn="auto" hangingPunct="1">
              <a:lnSpc>
                <a:spcPct val="150000"/>
              </a:lnSpc>
              <a:spcBef>
                <a:spcPts val="0"/>
              </a:spcBef>
              <a:spcAft>
                <a:spcPts val="0"/>
              </a:spcAft>
              <a:defRPr/>
            </a:pPr>
            <a:r>
              <a:rPr lang="en-US" sz="1800" spc="300" dirty="0">
                <a:latin typeface="Montserrat Light" charset="0"/>
                <a:ea typeface="Montserrat Light" charset="0"/>
                <a:cs typeface="Montserrat Light" charset="0"/>
              </a:rPr>
              <a:t>.</a:t>
            </a:r>
          </a:p>
        </p:txBody>
      </p:sp>
      <p:sp>
        <p:nvSpPr>
          <p:cNvPr id="90" name="TextBox 89"/>
          <p:cNvSpPr txBox="1"/>
          <p:nvPr/>
        </p:nvSpPr>
        <p:spPr>
          <a:xfrm>
            <a:off x="14771757" y="12276121"/>
            <a:ext cx="8518734" cy="702756"/>
          </a:xfrm>
          <a:prstGeom prst="rect">
            <a:avLst/>
          </a:prstGeom>
          <a:noFill/>
        </p:spPr>
        <p:txBody>
          <a:bodyPr wrap="square">
            <a:spAutoFit/>
          </a:bodyPr>
          <a:lstStyle/>
          <a:p>
            <a:pPr defTabSz="1828434" eaLnBrk="1" fontAlgn="auto" hangingPunct="1">
              <a:lnSpc>
                <a:spcPct val="150000"/>
              </a:lnSpc>
              <a:spcBef>
                <a:spcPts val="0"/>
              </a:spcBef>
              <a:spcAft>
                <a:spcPts val="0"/>
              </a:spcAft>
              <a:defRPr/>
            </a:pPr>
            <a:r>
              <a:rPr lang="fr-CA" sz="2800" b="1" spc="300" dirty="0">
                <a:solidFill>
                  <a:srgbClr val="C60007"/>
                </a:solidFill>
                <a:latin typeface="Source Sans Pro"/>
                <a:ea typeface="Montserrat Light" charset="0"/>
                <a:cs typeface="Source Sans Pro"/>
              </a:rPr>
              <a:t>À quoi ressemblerait une carte équitable?</a:t>
            </a:r>
          </a:p>
        </p:txBody>
      </p:sp>
      <p:sp>
        <p:nvSpPr>
          <p:cNvPr id="93" name="TextBox 92"/>
          <p:cNvSpPr txBox="1"/>
          <p:nvPr/>
        </p:nvSpPr>
        <p:spPr>
          <a:xfrm>
            <a:off x="9249449" y="1052512"/>
            <a:ext cx="6269038" cy="338138"/>
          </a:xfrm>
          <a:prstGeom prst="rect">
            <a:avLst/>
          </a:prstGeom>
          <a:noFill/>
        </p:spPr>
        <p:txBody>
          <a:bodyPr>
            <a:spAutoFit/>
          </a:bodyPr>
          <a:lstStyle/>
          <a:p>
            <a:pPr defTabSz="1828434" eaLnBrk="1" fontAlgn="auto" hangingPunct="1">
              <a:spcBef>
                <a:spcPts val="0"/>
              </a:spcBef>
              <a:spcAft>
                <a:spcPts val="0"/>
              </a:spcAft>
              <a:defRPr/>
            </a:pPr>
            <a:r>
              <a:rPr lang="fr-CA" sz="1600" spc="1200" dirty="0">
                <a:solidFill>
                  <a:schemeClr val="tx1">
                    <a:lumMod val="50000"/>
                  </a:schemeClr>
                </a:solidFill>
                <a:latin typeface="Montserrat" charset="0"/>
                <a:ea typeface="Montserrat" charset="0"/>
                <a:cs typeface="Montserrat" charset="0"/>
              </a:rPr>
              <a:t>La restitution au Canada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2275" y="2891163"/>
            <a:ext cx="13352480" cy="10011183"/>
          </a:xfrm>
          <a:prstGeom prst="rect">
            <a:avLst/>
          </a:prstGeom>
        </p:spPr>
      </p:pic>
    </p:spTree>
    <p:extLst>
      <p:ext uri="{BB962C8B-B14F-4D97-AF65-F5344CB8AC3E}">
        <p14:creationId xmlns:p14="http://schemas.microsoft.com/office/powerpoint/2010/main" val="5212229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5147" y="-20638"/>
            <a:ext cx="10638911" cy="13736637"/>
          </a:xfrm>
          <a:prstGeom prst="rect">
            <a:avLst/>
          </a:prstGeom>
        </p:spPr>
      </p:pic>
      <p:sp>
        <p:nvSpPr>
          <p:cNvPr id="18" name="Rectangle 17"/>
          <p:cNvSpPr/>
          <p:nvPr/>
        </p:nvSpPr>
        <p:spPr>
          <a:xfrm>
            <a:off x="13685838" y="0"/>
            <a:ext cx="4571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7" name="Rectangle 16"/>
          <p:cNvSpPr/>
          <p:nvPr/>
        </p:nvSpPr>
        <p:spPr>
          <a:xfrm>
            <a:off x="13682248" y="7608"/>
            <a:ext cx="10691810" cy="13726521"/>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sp>
        <p:nvSpPr>
          <p:cNvPr id="39" name="TextBox 38"/>
          <p:cNvSpPr txBox="1"/>
          <p:nvPr/>
        </p:nvSpPr>
        <p:spPr>
          <a:xfrm>
            <a:off x="4888882" y="7433156"/>
            <a:ext cx="8032750" cy="5647700"/>
          </a:xfrm>
          <a:prstGeom prst="rect">
            <a:avLst/>
          </a:prstGeom>
          <a:noFill/>
        </p:spPr>
        <p:txBody>
          <a:bodyPr>
            <a:spAutoFit/>
          </a:bodyPr>
          <a:lstStyle/>
          <a:p>
            <a:pPr algn="ctr" defTabSz="1828434" eaLnBrk="1" fontAlgn="auto" hangingPunct="1">
              <a:lnSpc>
                <a:spcPts val="3600"/>
              </a:lnSpc>
              <a:spcBef>
                <a:spcPts val="0"/>
              </a:spcBef>
              <a:spcAft>
                <a:spcPts val="0"/>
              </a:spcAft>
              <a:defRPr/>
            </a:pPr>
            <a:r>
              <a:rPr lang="fr-CA" b="1" i="1" spc="300" dirty="0">
                <a:solidFill>
                  <a:schemeClr val="tx2"/>
                </a:solidFill>
                <a:latin typeface="Source Sans Pro"/>
                <a:ea typeface="Montserrat Light" charset="0"/>
                <a:cs typeface="Source Sans Pro"/>
              </a:rPr>
              <a:t>« Au Canada nous faisons face à un problème de taille : notre peuple est toujours colonisé. Nous devons procéder à une restitution. Et les débuts de cette restitution consistent, bien entendu, à ce que les peuples autochtones négocient avec le Canada afin de procéder à un partage du territoire qui soit juste et équitable. »</a:t>
            </a:r>
          </a:p>
          <a:p>
            <a:pPr algn="ctr" defTabSz="1828434" eaLnBrk="1" fontAlgn="auto" hangingPunct="1">
              <a:lnSpc>
                <a:spcPts val="3600"/>
              </a:lnSpc>
              <a:spcBef>
                <a:spcPts val="0"/>
              </a:spcBef>
              <a:spcAft>
                <a:spcPts val="0"/>
              </a:spcAft>
              <a:defRPr/>
            </a:pPr>
            <a:endParaRPr lang="fr-CA" i="1" spc="300" dirty="0">
              <a:latin typeface="Montserrat Light" charset="0"/>
              <a:ea typeface="Montserrat Light" charset="0"/>
              <a:cs typeface="Montserrat Light" charset="0"/>
            </a:endParaRPr>
          </a:p>
        </p:txBody>
      </p:sp>
      <p:sp>
        <p:nvSpPr>
          <p:cNvPr id="14346" name="TextBox 39"/>
          <p:cNvSpPr txBox="1">
            <a:spLocks noChangeArrowheads="1"/>
          </p:cNvSpPr>
          <p:nvPr/>
        </p:nvSpPr>
        <p:spPr bwMode="auto">
          <a:xfrm>
            <a:off x="6931724" y="5265763"/>
            <a:ext cx="401724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3200" dirty="0">
                <a:solidFill>
                  <a:schemeClr val="tx2"/>
                </a:solidFill>
                <a:latin typeface="Montserrat" charset="0"/>
                <a:cs typeface="Montserrat" charset="0"/>
              </a:rPr>
              <a:t>Lee </a:t>
            </a:r>
            <a:r>
              <a:rPr lang="en-US" sz="3200" dirty="0" err="1">
                <a:solidFill>
                  <a:schemeClr val="tx2"/>
                </a:solidFill>
                <a:latin typeface="Montserrat" charset="0"/>
                <a:cs typeface="Montserrat" charset="0"/>
              </a:rPr>
              <a:t>Maracle</a:t>
            </a:r>
            <a:endParaRPr lang="en-US" sz="3200" dirty="0">
              <a:solidFill>
                <a:schemeClr val="tx2"/>
              </a:solidFill>
              <a:latin typeface="Montserrat" charset="0"/>
              <a:cs typeface="Montserrat" charset="0"/>
            </a:endParaRPr>
          </a:p>
          <a:p>
            <a:pPr algn="ctr" eaLnBrk="1" hangingPunct="1"/>
            <a:r>
              <a:rPr lang="en-US" sz="3200" dirty="0" err="1">
                <a:solidFill>
                  <a:srgbClr val="C60007"/>
                </a:solidFill>
                <a:latin typeface="Montserrat" charset="0"/>
                <a:cs typeface="Montserrat" charset="0"/>
              </a:rPr>
              <a:t>Écrivaine</a:t>
            </a:r>
            <a:r>
              <a:rPr lang="en-US" sz="3200" dirty="0">
                <a:solidFill>
                  <a:srgbClr val="C60007"/>
                </a:solidFill>
                <a:latin typeface="Montserrat" charset="0"/>
                <a:cs typeface="Montserrat" charset="0"/>
              </a:rPr>
              <a:t> </a:t>
            </a:r>
            <a:r>
              <a:rPr lang="en-US" sz="3200" dirty="0" err="1">
                <a:solidFill>
                  <a:srgbClr val="C60007"/>
                </a:solidFill>
                <a:latin typeface="Montserrat" charset="0"/>
                <a:cs typeface="Montserrat" charset="0"/>
              </a:rPr>
              <a:t>autochtone</a:t>
            </a:r>
            <a:endParaRPr lang="en-US" sz="3200" dirty="0">
              <a:solidFill>
                <a:srgbClr val="C60007"/>
              </a:solidFill>
              <a:latin typeface="Montserrat" charset="0"/>
              <a:cs typeface="Montserrat" charset="0"/>
            </a:endParaRPr>
          </a:p>
        </p:txBody>
      </p:sp>
      <p:pic>
        <p:nvPicPr>
          <p:cNvPr id="4" name="Picture Placeholder 3" descr="download.jpeg"/>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a:stretch/>
        </p:blipFill>
        <p:spPr>
          <a:xfrm>
            <a:off x="7460796" y="1898676"/>
            <a:ext cx="3008313" cy="3008312"/>
          </a:xfrm>
        </p:spPr>
      </p:pic>
      <p:sp>
        <p:nvSpPr>
          <p:cNvPr id="27" name="Rectangle 26"/>
          <p:cNvSpPr/>
          <p:nvPr/>
        </p:nvSpPr>
        <p:spPr>
          <a:xfrm>
            <a:off x="-2" y="-26264"/>
            <a:ext cx="405777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13762"/>
            <a:ext cx="4057780" cy="13720368"/>
          </a:xfrm>
          <a:prstGeom prst="rect">
            <a:avLst/>
          </a:prstGeom>
        </p:spPr>
      </p:pic>
      <p:sp>
        <p:nvSpPr>
          <p:cNvPr id="12" name="Rectangle 11"/>
          <p:cNvSpPr/>
          <p:nvPr/>
        </p:nvSpPr>
        <p:spPr>
          <a:xfrm>
            <a:off x="-3" y="7609"/>
            <a:ext cx="405777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spTree>
    <p:extLst>
      <p:ext uri="{BB962C8B-B14F-4D97-AF65-F5344CB8AC3E}">
        <p14:creationId xmlns:p14="http://schemas.microsoft.com/office/powerpoint/2010/main" val="2081680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41178"/>
            <a:ext cx="24377650" cy="14131418"/>
          </a:xfrm>
        </p:spPr>
      </p:pic>
      <p:sp>
        <p:nvSpPr>
          <p:cNvPr id="16" name="Rectangle 15"/>
          <p:cNvSpPr/>
          <p:nvPr/>
        </p:nvSpPr>
        <p:spPr>
          <a:xfrm>
            <a:off x="0" y="-141178"/>
            <a:ext cx="24377650" cy="13994812"/>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5363" name="TextBox 9"/>
          <p:cNvSpPr txBox="1">
            <a:spLocks noChangeArrowheads="1"/>
          </p:cNvSpPr>
          <p:nvPr/>
        </p:nvSpPr>
        <p:spPr bwMode="auto">
          <a:xfrm>
            <a:off x="942240" y="10062810"/>
            <a:ext cx="22150842"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9600" b="1" dirty="0">
                <a:solidFill>
                  <a:schemeClr val="bg1"/>
                </a:solidFill>
                <a:latin typeface="Montserrat" charset="0"/>
                <a:cs typeface="Montserrat" charset="0"/>
              </a:rPr>
              <a:t>REDRESSER LES TORTS SUBIS DANS LES PENSIONNATS INDIENS </a:t>
            </a:r>
          </a:p>
        </p:txBody>
      </p:sp>
      <p:sp>
        <p:nvSpPr>
          <p:cNvPr id="12" name="Rectangle 11"/>
          <p:cNvSpPr/>
          <p:nvPr/>
        </p:nvSpPr>
        <p:spPr>
          <a:xfrm>
            <a:off x="1123215" y="5746398"/>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latin typeface="Montserrat" charset="0"/>
              <a:ea typeface="ＭＳ Ｐゴシック" charset="0"/>
            </a:endParaRPr>
          </a:p>
        </p:txBody>
      </p:sp>
      <p:sp>
        <p:nvSpPr>
          <p:cNvPr id="15366" name="TextBox 12"/>
          <p:cNvSpPr txBox="1">
            <a:spLocks noChangeArrowheads="1"/>
          </p:cNvSpPr>
          <p:nvPr/>
        </p:nvSpPr>
        <p:spPr bwMode="auto">
          <a:xfrm>
            <a:off x="1264503" y="6294085"/>
            <a:ext cx="3062287"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Montserrat" charset="0"/>
                <a:cs typeface="Montserrat" charset="0"/>
              </a:rPr>
              <a:t>2</a:t>
            </a:r>
            <a:endParaRPr lang="en-US" sz="28700" b="1" dirty="0">
              <a:solidFill>
                <a:srgbClr val="D20202"/>
              </a:solidFill>
              <a:latin typeface="Montserrat" charset="0"/>
              <a:cs typeface="Montserrat" charset="0"/>
            </a:endParaRPr>
          </a:p>
        </p:txBody>
      </p:sp>
      <p:sp>
        <p:nvSpPr>
          <p:cNvPr id="8" name="TextBox 7"/>
          <p:cNvSpPr txBox="1"/>
          <p:nvPr/>
        </p:nvSpPr>
        <p:spPr>
          <a:xfrm>
            <a:off x="1123215" y="9765599"/>
            <a:ext cx="6269038" cy="338138"/>
          </a:xfrm>
          <a:prstGeom prst="rect">
            <a:avLst/>
          </a:prstGeom>
          <a:noFill/>
        </p:spPr>
        <p:txBody>
          <a:bodyPr>
            <a:spAutoFit/>
          </a:bodyPr>
          <a:lstStyle/>
          <a:p>
            <a:pPr defTabSz="1828434" eaLnBrk="1" fontAlgn="auto" hangingPunct="1">
              <a:spcBef>
                <a:spcPts val="0"/>
              </a:spcBef>
              <a:spcAft>
                <a:spcPts val="0"/>
              </a:spcAft>
              <a:defRPr/>
            </a:pPr>
            <a:r>
              <a:rPr lang="fr-CA" sz="1600" spc="1200" dirty="0">
                <a:solidFill>
                  <a:schemeClr val="bg1"/>
                </a:solidFill>
                <a:latin typeface="Montserrat" charset="0"/>
                <a:ea typeface="Montserrat" charset="0"/>
                <a:cs typeface="Montserrat" charset="0"/>
              </a:rPr>
              <a:t>Restitution au Canada</a:t>
            </a:r>
          </a:p>
        </p:txBody>
      </p:sp>
    </p:spTree>
    <p:extLst>
      <p:ext uri="{BB962C8B-B14F-4D97-AF65-F5344CB8AC3E}">
        <p14:creationId xmlns:p14="http://schemas.microsoft.com/office/powerpoint/2010/main" val="190698080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785"/>
            <a:ext cx="24377650" cy="13712428"/>
          </a:xfrm>
        </p:spPr>
      </p:pic>
      <p:sp>
        <p:nvSpPr>
          <p:cNvPr id="16" name="Rectangle 15"/>
          <p:cNvSpPr/>
          <p:nvPr/>
        </p:nvSpPr>
        <p:spPr>
          <a:xfrm>
            <a:off x="0" y="0"/>
            <a:ext cx="24377650" cy="13798253"/>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7411" name="TextBox 9"/>
          <p:cNvSpPr txBox="1">
            <a:spLocks noChangeArrowheads="1"/>
          </p:cNvSpPr>
          <p:nvPr/>
        </p:nvSpPr>
        <p:spPr bwMode="auto">
          <a:xfrm>
            <a:off x="2146300" y="738188"/>
            <a:ext cx="21772726"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Montserrat" charset="0"/>
                <a:cs typeface="Montserrat" charset="0"/>
              </a:rPr>
              <a:t>AGIR </a:t>
            </a:r>
            <a:r>
              <a:rPr lang="en-US" sz="11500" b="1" dirty="0" err="1">
                <a:solidFill>
                  <a:schemeClr val="bg1"/>
                </a:solidFill>
                <a:latin typeface="Montserrat" charset="0"/>
                <a:cs typeface="Montserrat" charset="0"/>
              </a:rPr>
              <a:t>À</a:t>
            </a:r>
            <a:r>
              <a:rPr lang="en-US" sz="11500" b="1" dirty="0">
                <a:solidFill>
                  <a:schemeClr val="bg1"/>
                </a:solidFill>
                <a:latin typeface="Montserrat" charset="0"/>
                <a:cs typeface="Montserrat" charset="0"/>
              </a:rPr>
              <a:t> L’ÉGARD DES 94 RECOMMANDATIONS</a:t>
            </a:r>
          </a:p>
        </p:txBody>
      </p:sp>
      <p:sp>
        <p:nvSpPr>
          <p:cNvPr id="12" name="Rectangle 11"/>
          <p:cNvSpPr/>
          <p:nvPr/>
        </p:nvSpPr>
        <p:spPr>
          <a:xfrm>
            <a:off x="2287588" y="5165051"/>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DB9E23"/>
              </a:solidFill>
              <a:latin typeface="Montserrat" charset="0"/>
              <a:ea typeface="ＭＳ Ｐゴシック" charset="0"/>
            </a:endParaRPr>
          </a:p>
        </p:txBody>
      </p:sp>
      <p:sp>
        <p:nvSpPr>
          <p:cNvPr id="17414" name="TextBox 12"/>
          <p:cNvSpPr txBox="1">
            <a:spLocks noChangeArrowheads="1"/>
          </p:cNvSpPr>
          <p:nvPr/>
        </p:nvSpPr>
        <p:spPr bwMode="auto">
          <a:xfrm>
            <a:off x="2428876" y="5712738"/>
            <a:ext cx="3062287"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Montserrat" charset="0"/>
                <a:cs typeface="Montserrat" charset="0"/>
              </a:rPr>
              <a:t>3</a:t>
            </a:r>
            <a:endParaRPr lang="en-US" sz="28700" b="1" dirty="0">
              <a:solidFill>
                <a:srgbClr val="D20202"/>
              </a:solidFill>
              <a:latin typeface="Montserrat" charset="0"/>
              <a:cs typeface="Montserrat" charset="0"/>
            </a:endParaRPr>
          </a:p>
        </p:txBody>
      </p:sp>
      <p:sp>
        <p:nvSpPr>
          <p:cNvPr id="8" name="TextBox 7"/>
          <p:cNvSpPr txBox="1"/>
          <p:nvPr/>
        </p:nvSpPr>
        <p:spPr>
          <a:xfrm>
            <a:off x="2287588" y="4369951"/>
            <a:ext cx="6269038" cy="338138"/>
          </a:xfrm>
          <a:prstGeom prst="rect">
            <a:avLst/>
          </a:prstGeom>
          <a:noFill/>
        </p:spPr>
        <p:txBody>
          <a:bodyPr>
            <a:spAutoFit/>
          </a:bodyPr>
          <a:lstStyle/>
          <a:p>
            <a:pPr defTabSz="1828434" eaLnBrk="1" fontAlgn="auto" hangingPunct="1">
              <a:spcBef>
                <a:spcPts val="0"/>
              </a:spcBef>
              <a:spcAft>
                <a:spcPts val="0"/>
              </a:spcAft>
              <a:defRPr/>
            </a:pPr>
            <a:r>
              <a:rPr lang="fr-CA" sz="1600" spc="1200" dirty="0">
                <a:solidFill>
                  <a:schemeClr val="bg1"/>
                </a:solidFill>
                <a:latin typeface="Montserrat" charset="0"/>
                <a:ea typeface="Montserrat" charset="0"/>
                <a:cs typeface="Montserrat" charset="0"/>
              </a:rPr>
              <a:t>Restitution au Canada</a:t>
            </a:r>
          </a:p>
        </p:txBody>
      </p:sp>
    </p:spTree>
    <p:extLst>
      <p:ext uri="{BB962C8B-B14F-4D97-AF65-F5344CB8AC3E}">
        <p14:creationId xmlns:p14="http://schemas.microsoft.com/office/powerpoint/2010/main" val="2792566854"/>
      </p:ext>
    </p:extLst>
  </p:cSld>
  <p:clrMapOvr>
    <a:masterClrMapping/>
  </p:clrMapOvr>
  <p:transition/>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34138</TotalTime>
  <Words>855</Words>
  <Application>Microsoft Macintosh PowerPoint</Application>
  <PresentationFormat>Custom</PresentationFormat>
  <Paragraphs>91</Paragraphs>
  <Slides>17</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ＭＳ Ｐゴシック</vt:lpstr>
      <vt:lpstr>Arial</vt:lpstr>
      <vt:lpstr>Calibri</vt:lpstr>
      <vt:lpstr>Calibri Light</vt:lpstr>
      <vt:lpstr>Gill Sans</vt:lpstr>
      <vt:lpstr>Lato Light</vt:lpstr>
      <vt:lpstr>Montserrat</vt:lpstr>
      <vt:lpstr>Montserrat Hairline</vt:lpstr>
      <vt:lpstr>Montserrat Light</vt:lpstr>
      <vt:lpstr>Montserrat Semi</vt:lpstr>
      <vt:lpstr>Source Sans Pro</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Erin Brewster</cp:lastModifiedBy>
  <cp:revision>6487</cp:revision>
  <dcterms:created xsi:type="dcterms:W3CDTF">2014-11-12T21:47:38Z</dcterms:created>
  <dcterms:modified xsi:type="dcterms:W3CDTF">2018-05-02T13:46:36Z</dcterms:modified>
  <cp:category/>
</cp:coreProperties>
</file>