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5" r:id="rId2"/>
    <p:sldId id="2398" r:id="rId3"/>
    <p:sldId id="2423" r:id="rId4"/>
    <p:sldId id="2464" r:id="rId5"/>
    <p:sldId id="2319" r:id="rId6"/>
    <p:sldId id="2585" r:id="rId7"/>
    <p:sldId id="2586" r:id="rId8"/>
    <p:sldId id="2601" r:id="rId9"/>
    <p:sldId id="2588" r:id="rId10"/>
    <p:sldId id="2473" r:id="rId11"/>
    <p:sldId id="2587" r:id="rId12"/>
  </p:sldIdLst>
  <p:sldSz cx="24377650" cy="13716000"/>
  <p:notesSz cx="6858000" cy="9144000"/>
  <p:defaultTextStyle>
    <a:defPPr>
      <a:defRPr lang="en-US"/>
    </a:defPPr>
    <a:lvl1pPr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charset="0"/>
        <a:ea typeface="ＭＳ Ｐゴシック" charset="0"/>
        <a:cs typeface="ＭＳ Ｐゴシック" charset="0"/>
      </a:defRPr>
    </a:lvl1pPr>
    <a:lvl2pPr marL="912813" indent="-4556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charset="0"/>
        <a:ea typeface="ＭＳ Ｐゴシック" charset="0"/>
        <a:cs typeface="ＭＳ Ｐゴシック" charset="0"/>
      </a:defRPr>
    </a:lvl2pPr>
    <a:lvl3pPr marL="1827213" indent="-9128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charset="0"/>
        <a:ea typeface="ＭＳ Ｐゴシック" charset="0"/>
        <a:cs typeface="ＭＳ Ｐゴシック" charset="0"/>
      </a:defRPr>
    </a:lvl3pPr>
    <a:lvl4pPr marL="2741613" indent="-13700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charset="0"/>
        <a:ea typeface="ＭＳ Ｐゴシック" charset="0"/>
        <a:cs typeface="ＭＳ Ｐゴシック" charset="0"/>
      </a:defRPr>
    </a:lvl4pPr>
    <a:lvl5pPr marL="3656013" indent="-18272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latin typeface="Lato Light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latin typeface="Lato Light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latin typeface="Lato Light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latin typeface="Lato Light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54">
          <p15:clr>
            <a:srgbClr val="A4A3A4"/>
          </p15:clr>
        </p15:guide>
        <p15:guide id="3" pos="142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DB9218"/>
    <a:srgbClr val="92B624"/>
    <a:srgbClr val="27AB58"/>
    <a:srgbClr val="4FC257"/>
    <a:srgbClr val="3D9442"/>
    <a:srgbClr val="DB9E23"/>
    <a:srgbClr val="000000"/>
    <a:srgbClr val="EFF0F4"/>
    <a:srgbClr val="B8BBC1"/>
    <a:srgbClr val="AA8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3" autoAdjust="0"/>
    <p:restoredTop sz="93394" autoAdjust="0"/>
  </p:normalViewPr>
  <p:slideViewPr>
    <p:cSldViewPr snapToGrid="0" snapToObjects="1">
      <p:cViewPr varScale="1">
        <p:scale>
          <a:sx n="72" d="100"/>
          <a:sy n="72" d="100"/>
        </p:scale>
        <p:origin x="488" y="224"/>
      </p:cViewPr>
      <p:guideLst>
        <p:guide orient="horz" pos="4320"/>
        <p:guide pos="7654"/>
        <p:guide pos="14278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>
        <p:scale>
          <a:sx n="95" d="100"/>
          <a:sy n="95" d="100"/>
        </p:scale>
        <p:origin x="-1944" y="3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B8F6E964-5EDA-7148-938C-6620029E41C3}" type="datetimeFigureOut">
              <a:rPr lang="en-US"/>
              <a:pPr>
                <a:defRPr/>
              </a:pPr>
              <a:t>5/2/18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26316199-B88E-AC45-8A61-C72337516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06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 Light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 Light" charset="0"/>
                <a:cs typeface="+mn-cs"/>
              </a:defRPr>
            </a:lvl1pPr>
          </a:lstStyle>
          <a:p>
            <a:pPr>
              <a:defRPr/>
            </a:pPr>
            <a:fld id="{D903F6A5-33B8-0C47-ADDF-29D96E4C392E}" type="datetimeFigureOut">
              <a:rPr lang="en-US"/>
              <a:pPr>
                <a:defRPr/>
              </a:pPr>
              <a:t>5/2/18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 Light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 Light" charset="0"/>
                <a:cs typeface="+mn-cs"/>
              </a:defRPr>
            </a:lvl1pPr>
          </a:lstStyle>
          <a:p>
            <a:pPr>
              <a:defRPr/>
            </a:pPr>
            <a:fld id="{4D4119B5-1AB8-F042-9585-F7A68D898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67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ＭＳ Ｐゴシック" charset="0"/>
        <a:cs typeface="ＭＳ Ｐゴシック" charset="0"/>
      </a:defRPr>
    </a:lvl1pPr>
    <a:lvl2pPr marL="9128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ＭＳ Ｐゴシック" charset="0"/>
        <a:cs typeface="+mn-cs"/>
      </a:defRPr>
    </a:lvl2pPr>
    <a:lvl3pPr marL="18272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ＭＳ Ｐゴシック" charset="0"/>
        <a:cs typeface="+mn-cs"/>
      </a:defRPr>
    </a:lvl3pPr>
    <a:lvl4pPr marL="27416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ＭＳ Ｐゴシック" charset="0"/>
        <a:cs typeface="+mn-cs"/>
      </a:defRPr>
    </a:lvl4pPr>
    <a:lvl5pPr marL="36560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ＭＳ Ｐゴシック" charset="0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f.ca/film/hi-ho_mistahey_fr/clip/hi-ho_mistahey_extrait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_zTuHuFsTM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xdx.storenvy.com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 Light" charset="0"/>
              </a:rPr>
              <a:t>Photo: open source</a:t>
            </a: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fld id="{E115D9C3-B24C-9643-B45A-057CB68DBFBB}" type="slidenum">
              <a:rPr lang="en-US" sz="1200">
                <a:latin typeface="Calibri Light" charset="0"/>
              </a:rPr>
              <a:pPr/>
              <a:t>1</a:t>
            </a:fld>
            <a:endParaRPr lang="en-US" sz="1200">
              <a:latin typeface="Calibri Light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2000" dirty="0">
                <a:latin typeface="Calibri Light" charset="0"/>
              </a:rPr>
              <a:t>Photo:</a:t>
            </a:r>
            <a:r>
              <a:rPr lang="en-US" sz="2000" baseline="0" dirty="0">
                <a:latin typeface="Calibri Light" charset="0"/>
              </a:rPr>
              <a:t> Youth hold up a Treaty Belt (courtesy of Productions Cazabon)</a:t>
            </a:r>
            <a:endParaRPr lang="en-US" sz="2000" dirty="0">
              <a:latin typeface="Calibri Light" charset="0"/>
            </a:endParaRP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fld id="{A8D7ACF8-C26B-634B-B8C7-74E43DC4A4AE}" type="slidenum">
              <a:rPr lang="en-US" sz="1200">
                <a:latin typeface="Calibri Light" charset="0"/>
              </a:rPr>
              <a:pPr/>
              <a:t>10</a:t>
            </a:fld>
            <a:endParaRPr lang="en-US" sz="1200">
              <a:latin typeface="Calibri Light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CA" dirty="0">
                <a:solidFill>
                  <a:srgbClr val="000000"/>
                </a:solidFill>
              </a:rPr>
              <a:t>More info here:</a:t>
            </a:r>
            <a:r>
              <a:rPr lang="en-CA" baseline="0" dirty="0">
                <a:solidFill>
                  <a:srgbClr val="000000"/>
                </a:solidFill>
              </a:rPr>
              <a:t> </a:t>
            </a:r>
            <a:r>
              <a:rPr lang="en-CA" dirty="0">
                <a:solidFill>
                  <a:srgbClr val="000000"/>
                </a:solidFill>
              </a:rPr>
              <a:t>http://</a:t>
            </a:r>
            <a:r>
              <a:rPr lang="en-CA" dirty="0" err="1">
                <a:solidFill>
                  <a:srgbClr val="000000"/>
                </a:solidFill>
              </a:rPr>
              <a:t>www.fncaringsociety.com</a:t>
            </a:r>
            <a:r>
              <a:rPr lang="en-CA" dirty="0">
                <a:solidFill>
                  <a:srgbClr val="000000"/>
                </a:solidFill>
              </a:rPr>
              <a:t>/7-free-ways-make-difference</a:t>
            </a:r>
          </a:p>
          <a:p>
            <a:r>
              <a:rPr lang="en-US" dirty="0"/>
              <a:t>Photo: Young girl takes part in an </a:t>
            </a:r>
            <a:r>
              <a:rPr lang="en-US"/>
              <a:t>Elder Circle (courtesy </a:t>
            </a:r>
            <a:r>
              <a:rPr lang="en-US" dirty="0"/>
              <a:t>of productions</a:t>
            </a:r>
            <a:r>
              <a:rPr lang="en-US" baseline="0" dirty="0"/>
              <a:t> </a:t>
            </a:r>
            <a:r>
              <a:rPr lang="en-US" baseline="0" dirty="0" err="1"/>
              <a:t>cazabon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119B5-1AB8-F042-9585-F7A68D898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02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The 6 Thinking Hats of Historical Thinking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119B5-1AB8-F042-9585-F7A68D89806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5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Photo:</a:t>
            </a:r>
            <a:r>
              <a:rPr lang="en-US" sz="1800" baseline="0" dirty="0"/>
              <a:t> Background photo: 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Students and staff assemble for a group photo in front of the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Kamploops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 Residential school, British Columbia, 1934. (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Deschâtelets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 Archives)</a:t>
            </a:r>
            <a:endParaRPr lang="en-CA" sz="2000" kern="1200" dirty="0">
              <a:solidFill>
                <a:schemeClr val="tx1"/>
              </a:solidFill>
              <a:effectLst/>
              <a:latin typeface="Calibri Light"/>
              <a:ea typeface="ＭＳ Ｐゴシック" charset="0"/>
              <a:cs typeface="ＭＳ Ｐゴシック" charset="0"/>
            </a:endParaRP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119B5-1AB8-F042-9585-F7A68D89806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35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latin typeface="Georgia" charset="0"/>
              </a:rPr>
              <a:t>Photo: Productions</a:t>
            </a:r>
            <a:r>
              <a:rPr lang="en-US" sz="2000" baseline="0" dirty="0">
                <a:latin typeface="Georgia" charset="0"/>
              </a:rPr>
              <a:t> Cazabon</a:t>
            </a:r>
          </a:p>
          <a:p>
            <a:r>
              <a:rPr lang="en-US" sz="2000" baseline="0" dirty="0">
                <a:latin typeface="Georgia" charset="0"/>
              </a:rPr>
              <a:t>1. KI youth with Premier Kathleen Wynne</a:t>
            </a:r>
          </a:p>
          <a:p>
            <a:r>
              <a:rPr lang="en-US" sz="2000" baseline="0" dirty="0">
                <a:latin typeface="Georgia" charset="0"/>
              </a:rPr>
              <a:t>2. The Community of KI gather with Reconciliation Trip Volunteers for a group photo</a:t>
            </a:r>
            <a:endParaRPr lang="en-US" sz="2000" dirty="0">
              <a:latin typeface="Georgia" charset="0"/>
            </a:endParaRPr>
          </a:p>
          <a:p>
            <a:endParaRPr lang="en-US" sz="2000" dirty="0">
              <a:latin typeface="Calibri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EFF79C-E765-0D46-ACFC-5404A760FD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 photo: </a:t>
            </a:r>
            <a:r>
              <a:rPr lang="en-CA" sz="2400" kern="1200" dirty="0" err="1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Shannen</a:t>
            </a:r>
            <a:r>
              <a:rPr lang="en-CA" sz="2400" kern="1200" dirty="0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en-CA" sz="2400" kern="1200" dirty="0" err="1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Koostachin</a:t>
            </a:r>
            <a:r>
              <a:rPr lang="en-CA" sz="2400" kern="1200" dirty="0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 is seen above dancing at a </a:t>
            </a:r>
            <a:r>
              <a:rPr lang="en-CA" sz="2400" kern="1200" dirty="0" err="1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Timiskaming</a:t>
            </a:r>
            <a:r>
              <a:rPr lang="en-CA" sz="2400" kern="1200" dirty="0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 District Secondary powwow. </a:t>
            </a:r>
            <a:r>
              <a:rPr lang="fr-CA" sz="2400" u="non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(CP/HO- Charlie Angus, MP, Timmins - James </a:t>
            </a:r>
            <a:r>
              <a:rPr lang="fr-CA" sz="2400" u="non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Bay</a:t>
            </a:r>
            <a:r>
              <a:rPr lang="fr-CA" sz="2400" u="non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)</a:t>
            </a:r>
            <a:endParaRPr lang="en-CA" sz="2400" kern="1200" dirty="0">
              <a:solidFill>
                <a:schemeClr val="tx1"/>
              </a:solidFill>
              <a:effectLst/>
              <a:latin typeface="Calibri Light"/>
              <a:ea typeface="ＭＳ Ｐゴシック" charset="0"/>
              <a:cs typeface="ＭＳ Ｐゴシック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119B5-1AB8-F042-9585-F7A68D89806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79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Regardez</a:t>
            </a:r>
            <a:r>
              <a:rPr lang="en-US" baseline="0" dirty="0"/>
              <a:t> un </a:t>
            </a:r>
            <a:r>
              <a:rPr lang="en-US" baseline="0" dirty="0" err="1"/>
              <a:t>extrait</a:t>
            </a:r>
            <a:r>
              <a:rPr lang="en-US" baseline="0" dirty="0"/>
              <a:t> du film </a:t>
            </a:r>
            <a:r>
              <a:rPr lang="en-US" baseline="0" dirty="0" err="1"/>
              <a:t>ici</a:t>
            </a:r>
            <a:r>
              <a:rPr lang="en-US" baseline="0" dirty="0"/>
              <a:t>: </a:t>
            </a:r>
            <a:r>
              <a:rPr lang="en-CA" dirty="0">
                <a:solidFill>
                  <a:srgbClr val="000000"/>
                </a:solidFill>
                <a:hlinkClick r:id="rId3"/>
              </a:rPr>
              <a:t>https://www.onf.ca/film/hi-ho_mistahey_fr/clip/hi-ho_mistahey_extrait</a:t>
            </a:r>
            <a:endParaRPr lang="en-US" dirty="0"/>
          </a:p>
          <a:p>
            <a:endParaRPr lang="en-US" dirty="0"/>
          </a:p>
          <a:p>
            <a:r>
              <a:rPr lang="en-US" dirty="0"/>
              <a:t>VIEW THE TED TALK About </a:t>
            </a:r>
            <a:r>
              <a:rPr lang="en-US" dirty="0" err="1"/>
              <a:t>Shannen’s</a:t>
            </a:r>
            <a:r>
              <a:rPr lang="en-US" dirty="0"/>
              <a:t> dream: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=e4BFRSIcUi0&amp;t=159s</a:t>
            </a:r>
          </a:p>
          <a:p>
            <a:endParaRPr lang="en-US" dirty="0"/>
          </a:p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Photo: 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Chelsea Edwards,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friend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 of the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late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Shannen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Koostachin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,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left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, and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Shannen’s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father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 Andrew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take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 part in a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press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conference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 on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Parliament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 Hill in Ottawa on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Monday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,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February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 27, 2012.,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regarding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 the New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Democratic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 Party motion "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Shannen's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fr-CA" sz="2400" b="0" i="0" u="none" strike="noStrike" kern="1200" baseline="0" dirty="0" err="1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Dream</a:t>
            </a:r>
            <a:r>
              <a:rPr lang="fr-CA" sz="2400" b="0" i="0" u="none" strike="noStrike" kern="1200" baseline="0" dirty="0">
                <a:solidFill>
                  <a:schemeClr val="tx1"/>
                </a:solidFill>
                <a:latin typeface="Calibri Light"/>
                <a:ea typeface="ＭＳ Ｐゴシック" charset="0"/>
                <a:cs typeface="ＭＳ Ｐゴシック" charset="0"/>
              </a:rPr>
              <a:t>." THE CANADIAN PRESS/Sean Kilpatrick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119B5-1AB8-F042-9585-F7A68D89806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4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CA" dirty="0">
                <a:solidFill>
                  <a:srgbClr val="000000"/>
                </a:solidFill>
              </a:rPr>
              <a:t>Watch them talk about their work: here</a:t>
            </a:r>
          </a:p>
          <a:p>
            <a:pPr>
              <a:buNone/>
            </a:pPr>
            <a:r>
              <a:rPr lang="en-CA" dirty="0">
                <a:solidFill>
                  <a:srgbClr val="000000"/>
                </a:solidFill>
                <a:hlinkClick r:id="rId3"/>
              </a:rPr>
              <a:t>https://www.youtube.com/watch?v=D_zTuHuFsTM</a:t>
            </a:r>
            <a:endParaRPr lang="en-US" dirty="0">
              <a:solidFill>
                <a:srgbClr val="000000"/>
              </a:solidFill>
            </a:endParaRPr>
          </a:p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Photo: </a:t>
            </a:r>
            <a:r>
              <a:rPr lang="en-CA" sz="2400" kern="1200" dirty="0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Pictured are Starr Trudeau and </a:t>
            </a:r>
            <a:r>
              <a:rPr lang="en-CA" sz="2400" kern="1200" dirty="0" err="1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TiCarra</a:t>
            </a:r>
            <a:r>
              <a:rPr lang="en-CA" sz="2400" kern="1200" dirty="0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en-CA" sz="2400" kern="1200" dirty="0" err="1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Paquet</a:t>
            </a:r>
            <a:r>
              <a:rPr lang="en-CA" sz="2400" kern="1200" dirty="0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 who helped coordinate the discussion about residential schools for Marymount Academy. (Courtesy Sudbury Catholic Schools)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119B5-1AB8-F042-9585-F7A68D89806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05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top:</a:t>
            </a:r>
            <a:r>
              <a:rPr lang="en-US" baseline="0" dirty="0"/>
              <a:t> OXDX Clothing ‘</a:t>
            </a:r>
            <a:r>
              <a:rPr lang="en-CA" sz="2400" kern="1200" dirty="0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</a:rPr>
              <a:t>Native Americans Discovered Columbus Women's Tank’ from: </a:t>
            </a:r>
            <a:r>
              <a:rPr lang="en-US" sz="2400" u="sng" kern="1200" dirty="0">
                <a:solidFill>
                  <a:schemeClr val="tx1"/>
                </a:solidFill>
                <a:effectLst/>
                <a:latin typeface="Calibri Light"/>
                <a:ea typeface="ＭＳ Ｐゴシック" charset="0"/>
                <a:cs typeface="ＭＳ Ｐゴシック" charset="0"/>
                <a:hlinkClick r:id="rId3"/>
              </a:rPr>
              <a:t>http://oxdx.storenvy.com/</a:t>
            </a:r>
            <a:endParaRPr lang="en-CA" sz="2400" kern="1200" dirty="0">
              <a:solidFill>
                <a:schemeClr val="tx1"/>
              </a:solidFill>
              <a:effectLst/>
              <a:latin typeface="Calibri Light"/>
              <a:ea typeface="ＭＳ Ｐゴシック" charset="0"/>
              <a:cs typeface="ＭＳ Ｐゴシック" charset="0"/>
            </a:endParaRPr>
          </a:p>
          <a:p>
            <a:r>
              <a:rPr lang="en-US" baseline="0" dirty="0"/>
              <a:t>Photo bottom: Jared </a:t>
            </a:r>
            <a:r>
              <a:rPr lang="en-US" baseline="0" dirty="0" err="1"/>
              <a:t>Yazzie</a:t>
            </a:r>
            <a:r>
              <a:rPr lang="en-US" baseline="0" dirty="0"/>
              <a:t> founder of OXDX Clothing (OXDX </a:t>
            </a:r>
            <a:r>
              <a:rPr lang="en-US" baseline="0" dirty="0" err="1"/>
              <a:t>Clothing.com</a:t>
            </a:r>
            <a:r>
              <a:rPr lang="en-US" baseline="0" dirty="0"/>
              <a:t>)</a:t>
            </a:r>
            <a:endParaRPr lang="en-US" dirty="0"/>
          </a:p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119B5-1AB8-F042-9585-F7A68D8980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76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2400" dirty="0"/>
              <a:t>Photos:</a:t>
            </a:r>
            <a:r>
              <a:rPr lang="en-US" sz="2400" dirty="0"/>
              <a:t> </a:t>
            </a:r>
            <a:r>
              <a:rPr lang="en-US" sz="2400" dirty="0" err="1"/>
              <a:t>Société</a:t>
            </a:r>
            <a:r>
              <a:rPr lang="en-US" sz="2400" dirty="0"/>
              <a:t> de </a:t>
            </a:r>
            <a:r>
              <a:rPr lang="en-US" sz="2400" dirty="0" err="1"/>
              <a:t>soutien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</a:t>
            </a:r>
            <a:r>
              <a:rPr lang="en-US" sz="2400" dirty="0" err="1"/>
              <a:t>l’enfance</a:t>
            </a:r>
            <a:r>
              <a:rPr lang="en-US" sz="2400" dirty="0"/>
              <a:t> et </a:t>
            </a:r>
            <a:r>
              <a:rPr lang="en-US" sz="2400" dirty="0" err="1"/>
              <a:t>à</a:t>
            </a:r>
            <a:r>
              <a:rPr lang="en-US" sz="2400" dirty="0"/>
              <a:t> la </a:t>
            </a:r>
            <a:r>
              <a:rPr lang="en-US" sz="2400" dirty="0" err="1"/>
              <a:t>famille</a:t>
            </a:r>
            <a:r>
              <a:rPr lang="en-US" sz="2400" dirty="0"/>
              <a:t> des premières nations du Canada </a:t>
            </a:r>
            <a:endParaRPr lang="en-US" dirty="0"/>
          </a:p>
          <a:p>
            <a:endParaRPr lang="en-US" dirty="0"/>
          </a:p>
          <a:p>
            <a:endParaRPr lang="en-US" sz="2400" kern="1200" baseline="0" dirty="0">
              <a:solidFill>
                <a:schemeClr val="tx1"/>
              </a:solidFill>
              <a:latin typeface="Calibri Light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119B5-1AB8-F042-9585-F7A68D8980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7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824284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26445" y="3146229"/>
            <a:ext cx="2272678" cy="22726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9027879" y="3146229"/>
            <a:ext cx="2272678" cy="22726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3929312" y="3146229"/>
            <a:ext cx="2272678" cy="22726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8260331" y="3146229"/>
            <a:ext cx="2272678" cy="22726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126445" y="8214159"/>
            <a:ext cx="2272678" cy="22726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9027879" y="8214159"/>
            <a:ext cx="2272678" cy="22726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3929312" y="8214159"/>
            <a:ext cx="2272678" cy="22726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8260331" y="8214159"/>
            <a:ext cx="2272678" cy="22726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849821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4466492"/>
            <a:ext cx="11007969" cy="9249507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850834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249750" y="4138889"/>
            <a:ext cx="1739818" cy="17144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249750" y="6501089"/>
            <a:ext cx="1739818" cy="17144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249750" y="9058787"/>
            <a:ext cx="1739818" cy="17144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9509636" y="4138889"/>
            <a:ext cx="1739818" cy="17144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9509636" y="6501089"/>
            <a:ext cx="1739818" cy="17144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9509636" y="9058787"/>
            <a:ext cx="1739818" cy="17144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6769522" y="4138889"/>
            <a:ext cx="1739818" cy="17144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16769522" y="6501089"/>
            <a:ext cx="1739818" cy="17144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6769522" y="9058787"/>
            <a:ext cx="1739818" cy="17144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724921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2" y="1"/>
            <a:ext cx="12188826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2" y="6858000"/>
            <a:ext cx="12188826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188824" y="6858000"/>
            <a:ext cx="12188826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759492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2" y="1"/>
            <a:ext cx="7689274" cy="768927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2" y="8391658"/>
            <a:ext cx="11892732" cy="532434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579858" y="8391658"/>
            <a:ext cx="11797792" cy="532434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391657" y="1"/>
            <a:ext cx="7689274" cy="768927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6688376" y="1"/>
            <a:ext cx="7689274" cy="768927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7528995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2" y="0"/>
            <a:ext cx="24377652" cy="13715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767066" y="3452063"/>
            <a:ext cx="3008376" cy="300837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4034953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18286" y="518286"/>
            <a:ext cx="5416062" cy="597876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18286" y="7015341"/>
            <a:ext cx="5416062" cy="597876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452631" y="2498002"/>
            <a:ext cx="8707157" cy="597876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374081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963548" y="0"/>
            <a:ext cx="13414102" cy="1096817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860529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3414102" cy="1096817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618913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88205" cy="1371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100620" y="0"/>
            <a:ext cx="6088205" cy="1371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181376" y="0"/>
            <a:ext cx="6088205" cy="1371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8281996" y="0"/>
            <a:ext cx="6088205" cy="1371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74390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188824" y="0"/>
            <a:ext cx="12188825" cy="13715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8758793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128473" y="1688124"/>
            <a:ext cx="6093171" cy="1033975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564442" y="1688122"/>
            <a:ext cx="6093171" cy="502036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564442" y="7029400"/>
            <a:ext cx="6088205" cy="50094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5072256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260036" y="0"/>
            <a:ext cx="10058400" cy="1371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819415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1057421" y="0"/>
            <a:ext cx="10058400" cy="1371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2970171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1057421" y="0"/>
            <a:ext cx="13320228" cy="1371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611928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13320228" cy="1371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7914556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6149725"/>
            <a:ext cx="6099349" cy="540258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077355" y="6149724"/>
            <a:ext cx="6099349" cy="540258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189866" y="6149725"/>
            <a:ext cx="6099349" cy="540258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8295796" y="6149724"/>
            <a:ext cx="6099349" cy="540258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0097722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795467" y="8428606"/>
            <a:ext cx="5408124" cy="422059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059021" y="4208012"/>
            <a:ext cx="9519561" cy="8441188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7203589" y="4208012"/>
            <a:ext cx="5408125" cy="422059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0252248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51689" y="2833960"/>
            <a:ext cx="9423139" cy="981524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966469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24377650" cy="96012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25101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0193866" cy="1371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08632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88825" y="6858000"/>
            <a:ext cx="12188825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88825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08413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209184" y="0"/>
            <a:ext cx="10193866" cy="1371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1158249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096001" y="3295503"/>
            <a:ext cx="3879274" cy="603741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911928" y="3295503"/>
            <a:ext cx="3879274" cy="603741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0280074" y="3295503"/>
            <a:ext cx="3879274" cy="603741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4464147" y="3295503"/>
            <a:ext cx="3879274" cy="603741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8648220" y="3295503"/>
            <a:ext cx="3879274" cy="603741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5492975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060850" cy="6858000"/>
          </a:xfr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088889" y="0"/>
            <a:ext cx="4081412" cy="6858000"/>
          </a:xfr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70301" y="0"/>
            <a:ext cx="4054581" cy="6858000"/>
          </a:xfr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6858000"/>
            <a:ext cx="4060850" cy="6858000"/>
          </a:xfr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071648" y="6858000"/>
            <a:ext cx="4087855" cy="6858000"/>
          </a:xfr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170301" y="6858000"/>
            <a:ext cx="4054581" cy="6858000"/>
          </a:xfr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234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2188825" y="0"/>
            <a:ext cx="121888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6858000"/>
            <a:ext cx="121888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0046314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8434174" y="5371869"/>
            <a:ext cx="6679466" cy="3785477"/>
          </a:xfrm>
        </p:spPr>
        <p:txBody>
          <a:bodyPr rtlCol="0">
            <a:normAutofit/>
          </a:bodyPr>
          <a:lstStyle>
            <a:lvl1pPr marL="0" indent="0" algn="ctr">
              <a:buNone/>
              <a:defRPr sz="2199">
                <a:latin typeface="Calibri Light"/>
                <a:cs typeface="Calibri Light"/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6352915" y="8991653"/>
            <a:ext cx="1013634" cy="1768937"/>
          </a:xfrm>
        </p:spPr>
        <p:txBody>
          <a:bodyPr rtlCol="0">
            <a:normAutofit/>
          </a:bodyPr>
          <a:lstStyle>
            <a:lvl1pPr marL="0" indent="0" algn="l">
              <a:lnSpc>
                <a:spcPct val="50000"/>
              </a:lnSpc>
              <a:buNone/>
              <a:defRPr sz="700">
                <a:latin typeface="Calibri Light"/>
                <a:cs typeface="Calibri 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id-ID" noProof="0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4754354" y="7975469"/>
            <a:ext cx="4254887" cy="2712449"/>
          </a:xfrm>
        </p:spPr>
        <p:txBody>
          <a:bodyPr rtlCol="0">
            <a:normAutofit/>
          </a:bodyPr>
          <a:lstStyle>
            <a:lvl1pPr marL="0" indent="0" algn="ctr">
              <a:buNone/>
              <a:defRPr sz="1999">
                <a:latin typeface="Calibri Light"/>
                <a:cs typeface="Calibri Light"/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14235822" y="7821109"/>
            <a:ext cx="2254062" cy="2902541"/>
          </a:xfrm>
        </p:spPr>
        <p:txBody>
          <a:bodyPr rtlCol="0">
            <a:normAutofit/>
          </a:bodyPr>
          <a:lstStyle>
            <a:lvl1pPr marL="0" indent="0" algn="ctr">
              <a:buNone/>
              <a:defRPr sz="1999">
                <a:latin typeface="Calibri Light"/>
                <a:cs typeface="Calibri Light"/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17691338" y="10138875"/>
            <a:ext cx="441690" cy="557901"/>
          </a:xfrm>
        </p:spPr>
        <p:txBody>
          <a:bodyPr rtlCol="0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/>
                <a:cs typeface="Calibri Light"/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2520659658"/>
      </p:ext>
    </p:extLst>
  </p:cSld>
  <p:clrMapOvr>
    <a:masterClrMapping/>
  </p:clrMapOvr>
  <p:transition spd="med" advClick="0" advTm="2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1732875" y="7938"/>
            <a:ext cx="2101850" cy="15763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Montserrat" charset="0"/>
              <a:ea typeface="ＭＳ Ｐゴシック" charset="0"/>
            </a:endParaRPr>
          </a:p>
        </p:txBody>
      </p:sp>
      <p:sp>
        <p:nvSpPr>
          <p:cNvPr id="23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0" y="-30480"/>
            <a:ext cx="6086471" cy="886968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799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17"/>
          <p:cNvSpPr>
            <a:spLocks noGrp="1"/>
          </p:cNvSpPr>
          <p:nvPr>
            <p:ph type="pic" sz="quarter" idx="27"/>
          </p:nvPr>
        </p:nvSpPr>
        <p:spPr>
          <a:xfrm>
            <a:off x="6086471" y="4876800"/>
            <a:ext cx="6086471" cy="886968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799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17"/>
          <p:cNvSpPr>
            <a:spLocks noGrp="1"/>
          </p:cNvSpPr>
          <p:nvPr>
            <p:ph type="pic" sz="quarter" idx="28"/>
          </p:nvPr>
        </p:nvSpPr>
        <p:spPr>
          <a:xfrm>
            <a:off x="12169766" y="-30480"/>
            <a:ext cx="6086471" cy="886968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799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17"/>
          <p:cNvSpPr>
            <a:spLocks noGrp="1"/>
          </p:cNvSpPr>
          <p:nvPr>
            <p:ph type="pic" sz="quarter" idx="29"/>
          </p:nvPr>
        </p:nvSpPr>
        <p:spPr>
          <a:xfrm>
            <a:off x="18278473" y="4838700"/>
            <a:ext cx="6086471" cy="886968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799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386834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111023" y="8377295"/>
            <a:ext cx="1929384" cy="192938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1355470" y="8402287"/>
            <a:ext cx="1929384" cy="192938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8446906" y="8377295"/>
            <a:ext cx="1929384" cy="192938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464890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52179" y="0"/>
            <a:ext cx="21873292" cy="13716000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126350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8125882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125882" y="6858000"/>
            <a:ext cx="8125882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251768" y="0"/>
            <a:ext cx="8125882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43148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125882" y="6858000"/>
            <a:ext cx="16251768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8125882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799002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88824" cy="13715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8006549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560665" cy="13715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3677410" y="0"/>
            <a:ext cx="3560665" cy="13715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7243002" y="0"/>
            <a:ext cx="3560665" cy="13715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0805176" y="0"/>
            <a:ext cx="3560665" cy="13715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44410" y="2996184"/>
            <a:ext cx="3008376" cy="300837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3761054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560665" cy="13715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565592" y="0"/>
            <a:ext cx="3560665" cy="13715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127766" y="0"/>
            <a:ext cx="3560665" cy="13715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0816985" y="0"/>
            <a:ext cx="3560665" cy="13715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4227771" y="2996184"/>
            <a:ext cx="3008376" cy="300837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21632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933065" y="4235410"/>
            <a:ext cx="2362200" cy="2362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933065" y="8578751"/>
            <a:ext cx="2362200" cy="2362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3441422" y="4235409"/>
            <a:ext cx="2362200" cy="2362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441422" y="8578750"/>
            <a:ext cx="2362200" cy="2362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366969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 rot="16200000">
            <a:off x="22199601" y="666750"/>
            <a:ext cx="520700" cy="52387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Montserrat" charset="0"/>
              <a:ea typeface="ＭＳ Ｐゴシック" charset="0"/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76400" y="3651250"/>
            <a:ext cx="21024850" cy="870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TextBox 9"/>
          <p:cNvSpPr txBox="1">
            <a:spLocks noChangeArrowheads="1"/>
          </p:cNvSpPr>
          <p:nvPr userDrawn="1"/>
        </p:nvSpPr>
        <p:spPr bwMode="auto">
          <a:xfrm>
            <a:off x="22129750" y="668338"/>
            <a:ext cx="785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F3025D3F-041F-F940-BBF7-CBFB7E756AF9}" type="slidenum">
              <a:rPr lang="id-ID" sz="1800" smtClean="0">
                <a:solidFill>
                  <a:schemeClr val="bg1"/>
                </a:solidFill>
                <a:latin typeface="Montserrat Light" charset="0"/>
                <a:cs typeface="Montserrat Light" charset="0"/>
              </a:rPr>
              <a:pPr algn="ctr" eaLnBrk="1" hangingPunct="1">
                <a:defRPr/>
              </a:pPr>
              <a:t>‹#›</a:t>
            </a:fld>
            <a:r>
              <a:rPr lang="id-ID" sz="1800">
                <a:solidFill>
                  <a:schemeClr val="bg1"/>
                </a:solidFill>
                <a:latin typeface="Montserrat Light" charset="0"/>
                <a:cs typeface="Montserrat Light" charset="0"/>
              </a:rPr>
              <a:t>  </a:t>
            </a:r>
          </a:p>
        </p:txBody>
      </p:sp>
      <p:sp>
        <p:nvSpPr>
          <p:cNvPr id="1029" name="Title Placeholder 3"/>
          <p:cNvSpPr>
            <a:spLocks noGrp="1"/>
          </p:cNvSpPr>
          <p:nvPr>
            <p:ph type="title"/>
          </p:nvPr>
        </p:nvSpPr>
        <p:spPr bwMode="auto">
          <a:xfrm>
            <a:off x="1676400" y="730250"/>
            <a:ext cx="2102485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  <p:sldLayoutId id="2147484112" r:id="rId15"/>
    <p:sldLayoutId id="2147484113" r:id="rId16"/>
    <p:sldLayoutId id="2147484114" r:id="rId17"/>
    <p:sldLayoutId id="2147484115" r:id="rId18"/>
    <p:sldLayoutId id="2147484116" r:id="rId19"/>
    <p:sldLayoutId id="2147484117" r:id="rId20"/>
    <p:sldLayoutId id="2147484118" r:id="rId21"/>
    <p:sldLayoutId id="2147484119" r:id="rId22"/>
    <p:sldLayoutId id="2147484120" r:id="rId23"/>
    <p:sldLayoutId id="2147484121" r:id="rId24"/>
    <p:sldLayoutId id="2147484122" r:id="rId25"/>
    <p:sldLayoutId id="2147484123" r:id="rId26"/>
    <p:sldLayoutId id="2147484124" r:id="rId27"/>
    <p:sldLayoutId id="2147484125" r:id="rId28"/>
    <p:sldLayoutId id="2147484126" r:id="rId29"/>
    <p:sldLayoutId id="2147484127" r:id="rId30"/>
    <p:sldLayoutId id="2147484128" r:id="rId31"/>
    <p:sldLayoutId id="2147484129" r:id="rId32"/>
    <p:sldLayoutId id="2147484130" r:id="rId33"/>
    <p:sldLayoutId id="2147484133" r:id="rId34"/>
    <p:sldLayoutId id="2147484134" r:id="rId35"/>
    <p:sldLayoutId id="2147484131" r:id="rId36"/>
    <p:sldLayoutId id="2147484132" r:id="rId37"/>
  </p:sldLayoutIdLst>
  <p:transition/>
  <p:hf hdr="0" ftr="0" dt="0"/>
  <p:txStyles>
    <p:titleStyle>
      <a:lvl1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6000" kern="1200">
          <a:solidFill>
            <a:schemeClr val="tx1"/>
          </a:solidFill>
          <a:latin typeface="Montserrat Hairline" charset="0"/>
          <a:ea typeface="ＭＳ Ｐゴシック" charset="0"/>
          <a:cs typeface="Montserrat Hairline" charset="0"/>
        </a:defRPr>
      </a:lvl1pPr>
      <a:lvl2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Montserrat Hairline" charset="0"/>
          <a:ea typeface="ＭＳ Ｐゴシック" charset="0"/>
          <a:cs typeface="Montserrat Hairline" charset="0"/>
        </a:defRPr>
      </a:lvl2pPr>
      <a:lvl3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Montserrat Hairline" charset="0"/>
          <a:ea typeface="ＭＳ Ｐゴシック" charset="0"/>
          <a:cs typeface="Montserrat Hairline" charset="0"/>
        </a:defRPr>
      </a:lvl3pPr>
      <a:lvl4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Montserrat Hairline" charset="0"/>
          <a:ea typeface="ＭＳ Ｐゴシック" charset="0"/>
          <a:cs typeface="Montserrat Hairline" charset="0"/>
        </a:defRPr>
      </a:lvl4pPr>
      <a:lvl5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Montserrat Hairline" charset="0"/>
          <a:ea typeface="ＭＳ Ｐゴシック" charset="0"/>
          <a:cs typeface="Montserrat Hairline" charset="0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Montserrat Hairline" charset="0"/>
          <a:ea typeface="ＭＳ Ｐゴシック" charset="0"/>
          <a:cs typeface="Montserrat Hairline" charset="0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Montserrat Hairline" charset="0"/>
          <a:ea typeface="ＭＳ Ｐゴシック" charset="0"/>
          <a:cs typeface="Montserrat Hairline" charset="0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Montserrat Hairline" charset="0"/>
          <a:ea typeface="ＭＳ Ｐゴシック" charset="0"/>
          <a:cs typeface="Montserrat Hairline" charset="0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Montserrat Hairline" charset="0"/>
          <a:ea typeface="ＭＳ Ｐゴシック" charset="0"/>
          <a:cs typeface="Montserrat Hairline" charset="0"/>
        </a:defRPr>
      </a:lvl9pPr>
    </p:titleStyle>
    <p:bodyStyle>
      <a:lvl1pPr marL="342900" indent="-342900" algn="l" defTabSz="1827213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charset="0"/>
        <a:defRPr lang="en-US" sz="4800" kern="1200" dirty="0">
          <a:solidFill>
            <a:schemeClr val="tx1"/>
          </a:solidFill>
          <a:latin typeface="Montserrat Hairline" charset="0"/>
          <a:ea typeface="ＭＳ Ｐゴシック" charset="0"/>
          <a:cs typeface="Montserrat Hairline" charset="0"/>
        </a:defRPr>
      </a:lvl1pPr>
      <a:lvl2pPr marL="9128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lang="en-US" sz="40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2pPr>
      <a:lvl3pPr marL="1827213" indent="-9128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lang="en-US" sz="36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3pPr>
      <a:lvl4pPr marL="2741613" indent="-13700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lang="en-US" sz="32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4pPr>
      <a:lvl5pPr marL="3656013" indent="-18272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lang="en-US" sz="32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nge.org/p/mandatory-indigenous-studies-cours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24377650" cy="13712428"/>
          </a:xfrm>
        </p:spPr>
      </p:pic>
      <p:sp>
        <p:nvSpPr>
          <p:cNvPr id="7" name="TextBox 6"/>
          <p:cNvSpPr txBox="1"/>
          <p:nvPr/>
        </p:nvSpPr>
        <p:spPr>
          <a:xfrm>
            <a:off x="5359552" y="11247183"/>
            <a:ext cx="14693421" cy="196977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200" kern="2400" spc="55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ÉTUDIANTS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2089" y="10812433"/>
            <a:ext cx="14022038" cy="52322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2800" b="1" spc="20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Les mouvements de réconciliation</a:t>
            </a:r>
          </a:p>
        </p:txBody>
      </p:sp>
      <p:pic>
        <p:nvPicPr>
          <p:cNvPr id="2" name="Picture 1" descr="Whitelogo_F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969" y="2118"/>
            <a:ext cx="7140028" cy="101474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24377650" cy="13712428"/>
          </a:xfrm>
        </p:spPr>
      </p:pic>
      <p:sp>
        <p:nvSpPr>
          <p:cNvPr id="16" name="Rectangle 15"/>
          <p:cNvSpPr/>
          <p:nvPr/>
        </p:nvSpPr>
        <p:spPr>
          <a:xfrm>
            <a:off x="0" y="1785"/>
            <a:ext cx="24377650" cy="13716000"/>
          </a:xfrm>
          <a:prstGeom prst="rect">
            <a:avLst/>
          </a:prstGeom>
          <a:solidFill>
            <a:srgbClr val="000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800">
              <a:solidFill>
                <a:srgbClr val="FFFFFF"/>
              </a:solidFill>
              <a:latin typeface="Montserrat Light" charset="0"/>
              <a:ea typeface="ＭＳ Ｐゴシック" charset="0"/>
            </a:endParaRPr>
          </a:p>
        </p:txBody>
      </p:sp>
      <p:sp>
        <p:nvSpPr>
          <p:cNvPr id="11267" name="TextBox 9"/>
          <p:cNvSpPr txBox="1">
            <a:spLocks noChangeArrowheads="1"/>
          </p:cNvSpPr>
          <p:nvPr/>
        </p:nvSpPr>
        <p:spPr bwMode="auto">
          <a:xfrm>
            <a:off x="950924" y="1203640"/>
            <a:ext cx="21699891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500" b="1" dirty="0">
                <a:solidFill>
                  <a:srgbClr val="DB9218"/>
                </a:solidFill>
                <a:latin typeface="Montserrat" charset="0"/>
                <a:cs typeface="Montserrat" charset="0"/>
              </a:rPr>
              <a:t>QUE POUVEZ-VOUS FAIRE?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1900" y="1034363"/>
            <a:ext cx="9425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800" spc="12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Les jeunes s’impliquent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22764" y="5949143"/>
            <a:ext cx="11201752" cy="831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En tant que jeunes, vous pouvez vous impliquer de plusieurs façons au mouvement de réconciliation. En apprendre davantage au sujet des enjeux à l’école constitue une très bonne initiation.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La Société de soutien à l’enfance et à la famille 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des Premières Nations du Canada parraine beaucoup de campagnes pour enfants et adolescents que vous pourriez joindre dès aujourd’hui!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Leur site Web intitulé « 7 façons de faire une différence » vous indiquera comment vous impliquer à poursuivre le rêve de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Shannen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d’avoir des écoles sécuritaires et confortables –et bien d’autres choses encore !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fr-CA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28434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CA" sz="2800" spc="300" dirty="0">
              <a:solidFill>
                <a:schemeClr val="tx2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9915185" y="3975129"/>
            <a:ext cx="143090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6000" dirty="0">
                <a:solidFill>
                  <a:srgbClr val="DB9218"/>
                </a:solidFill>
                <a:latin typeface="Montserrat" charset="0"/>
                <a:cs typeface="Montserrat" charset="0"/>
              </a:rPr>
              <a:t>QUE POUVEZ-VOUS FAIRE?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47"/>
            <a:ext cx="10193866" cy="13710305"/>
          </a:xfrm>
        </p:spPr>
      </p:pic>
      <p:sp>
        <p:nvSpPr>
          <p:cNvPr id="10" name="TextBox 9"/>
          <p:cNvSpPr txBox="1"/>
          <p:nvPr/>
        </p:nvSpPr>
        <p:spPr>
          <a:xfrm>
            <a:off x="12458442" y="3636575"/>
            <a:ext cx="9474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Les jeunes s’impliquent </a:t>
            </a:r>
          </a:p>
        </p:txBody>
      </p:sp>
      <p:pic>
        <p:nvPicPr>
          <p:cNvPr id="3" name="Picture 2" descr="logo_F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3898" y="12824799"/>
            <a:ext cx="4873752" cy="58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5551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Box 12"/>
          <p:cNvSpPr txBox="1">
            <a:spLocks noChangeArrowheads="1"/>
          </p:cNvSpPr>
          <p:nvPr/>
        </p:nvSpPr>
        <p:spPr bwMode="auto">
          <a:xfrm>
            <a:off x="768350" y="1935013"/>
            <a:ext cx="107251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200" dirty="0">
                <a:solidFill>
                  <a:srgbClr val="DB9218"/>
                </a:solidFill>
                <a:latin typeface="Montserrat" charset="0"/>
                <a:cs typeface="Montserrat" charset="0"/>
              </a:rPr>
              <a:t>CONTINUITÉ ET</a:t>
            </a:r>
          </a:p>
          <a:p>
            <a:pPr algn="ctr" eaLnBrk="1" hangingPunct="1"/>
            <a:r>
              <a:rPr lang="en-US" sz="7200" dirty="0">
                <a:solidFill>
                  <a:srgbClr val="DB9218"/>
                </a:solidFill>
                <a:latin typeface="Montserrat" charset="0"/>
                <a:cs typeface="Montserrat" charset="0"/>
              </a:rPr>
              <a:t>CHANGEMENT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18366" y="1765944"/>
            <a:ext cx="62674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Identifier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913" y="5551521"/>
            <a:ext cx="10725149" cy="731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CA" sz="2800" dirty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élèves se méprennent souvent sur l’histoire en croyant qu’il ne s’agit que d’une liste d’événements. Lorsqu’ils commencent à comprendre que l’histoire est une combinaison complexe de continuité et de changement, 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ils se font une toute autre idée du passé.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fr-CA" sz="2800" dirty="0">
              <a:solidFill>
                <a:schemeClr val="accent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fr-CA" sz="2800" dirty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se passait beaucoup de choses en même temps à un moment ou un autre du passé. Certaines situations ont évoluées rapidement alors que d’autres sont demeurées plus stables.</a:t>
            </a:r>
          </a:p>
          <a:p>
            <a:pPr>
              <a:lnSpc>
                <a:spcPct val="120000"/>
              </a:lnSpc>
            </a:pPr>
            <a:r>
              <a:rPr lang="fr-CA" sz="2800" dirty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20000"/>
              </a:lnSpc>
            </a:pPr>
            <a:r>
              <a:rPr lang="fr-CA" sz="2800" dirty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des clés de la continuité et du changement est de rechercher le changement là où il ne semble pas y en avoir, et de chercher la continuité là où l’on s’imaginait trouver du changement.</a:t>
            </a:r>
          </a:p>
          <a:p>
            <a:pPr>
              <a:lnSpc>
                <a:spcPct val="120000"/>
              </a:lnSpc>
            </a:pPr>
            <a:endParaRPr lang="fr-CA" sz="2800" dirty="0">
              <a:solidFill>
                <a:schemeClr val="accent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Placeholder 3" descr="Cont_FR.p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/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57779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85838" y="-8469"/>
            <a:ext cx="10691812" cy="137244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685838" y="0"/>
            <a:ext cx="45719" cy="13716000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Montserrat" charset="0"/>
              <a:ea typeface="ＭＳ Ｐゴシック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85838" y="-8468"/>
            <a:ext cx="10691812" cy="13724468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Montserrat" charset="0"/>
              <a:ea typeface="ＭＳ Ｐゴシック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10453" y="7850115"/>
            <a:ext cx="8099220" cy="6197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sz="4400" i="1" dirty="0">
                <a:solidFill>
                  <a:schemeClr val="accent1"/>
                </a:solidFill>
                <a:latin typeface="Source Sans Pro"/>
                <a:cs typeface="Source Sans Pro"/>
              </a:rPr>
              <a:t>« Pendant que les enfants autochtones étaient maltraités dans les pensionnats en se faisant dire qu’ils étaient des hérétiques, des sauvages, des païens et des êtres inférieurs – le même message était martelé à travers les écoles publiques du Canada. »</a:t>
            </a:r>
          </a:p>
          <a:p>
            <a:pPr algn="ctr" defTabSz="182843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CA" sz="4400" i="1" spc="300" dirty="0">
              <a:solidFill>
                <a:schemeClr val="accent1"/>
              </a:solidFill>
              <a:latin typeface="Source Sans Pro"/>
              <a:ea typeface="Montserrat Light" charset="0"/>
              <a:cs typeface="Source Sans Pro"/>
            </a:endParaRPr>
          </a:p>
          <a:p>
            <a:pPr algn="ctr" defTabSz="1828434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CA" sz="4400" i="1" spc="3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4346" name="TextBox 39"/>
          <p:cNvSpPr txBox="1">
            <a:spLocks noChangeArrowheads="1"/>
          </p:cNvSpPr>
          <p:nvPr/>
        </p:nvSpPr>
        <p:spPr bwMode="auto">
          <a:xfrm>
            <a:off x="4270146" y="5752970"/>
            <a:ext cx="91059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A" sz="2800" dirty="0">
                <a:solidFill>
                  <a:srgbClr val="DB9218"/>
                </a:solidFill>
                <a:latin typeface="Montserrat" charset="0"/>
                <a:cs typeface="Montserrat" charset="0"/>
              </a:rPr>
              <a:t>JUGE MURRAY SINCLAIR </a:t>
            </a:r>
          </a:p>
          <a:p>
            <a:pPr algn="ctr" eaLnBrk="1" hangingPunct="1"/>
            <a:r>
              <a:rPr lang="fr-CA" sz="2800" dirty="0">
                <a:solidFill>
                  <a:schemeClr val="tx2"/>
                </a:solidFill>
                <a:latin typeface="Montserrat" charset="0"/>
                <a:cs typeface="Montserrat" charset="0"/>
              </a:rPr>
              <a:t>Président de la Commission de la vérité et réconciliation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-8469"/>
            <a:ext cx="4057779" cy="13716000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Montserrat" charset="0"/>
              <a:ea typeface="ＭＳ Ｐゴシック" charset="0"/>
            </a:endParaRPr>
          </a:p>
        </p:txBody>
      </p:sp>
      <p:pic>
        <p:nvPicPr>
          <p:cNvPr id="4" name="Picture Placeholder 3" descr="murray-sinclair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4662" y="2540344"/>
            <a:ext cx="3008376" cy="3008376"/>
          </a:xfr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115338" y="0"/>
            <a:ext cx="3260725" cy="1371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Montserrat" charset="0"/>
              <a:ea typeface="ＭＳ Ｐゴシック" charset="0"/>
            </a:endParaRP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746800" y="4825822"/>
            <a:ext cx="10725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200" dirty="0">
                <a:solidFill>
                  <a:srgbClr val="DB9218"/>
                </a:solidFill>
                <a:latin typeface="Montserrat" charset="0"/>
                <a:cs typeface="Montserrat" charset="0"/>
              </a:rPr>
              <a:t>RÉCONCILIATION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2131660" y="6885120"/>
            <a:ext cx="8015343" cy="611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Des jeunes partout au Canada participent à leur façon au mouvement de réconciliation.</a:t>
            </a:r>
          </a:p>
          <a:p>
            <a:pPr>
              <a:lnSpc>
                <a:spcPct val="120000"/>
              </a:lnSpc>
              <a:buNone/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Par exemple, les jeunes de la communauté du film “le tiers-monde au Canada” organisent des voyages de réconciliation et accueillent les participants chez eux, dans leur famille. </a:t>
            </a:r>
          </a:p>
          <a:p>
            <a:pPr>
              <a:lnSpc>
                <a:spcPct val="120000"/>
              </a:lnSpc>
              <a:buNone/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fr-CA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fr-CA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fr-CA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93600" y="4487268"/>
            <a:ext cx="9474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Les jeunes s’impliquent en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695" y="6659485"/>
            <a:ext cx="12183910" cy="70565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063" y="2343"/>
            <a:ext cx="12192000" cy="665479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3466701" y="8283133"/>
            <a:ext cx="10386079" cy="898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endParaRPr lang="fr-CA" sz="2400" b="1" dirty="0">
              <a:latin typeface="Source Sans Pro"/>
              <a:cs typeface="Source Sans Pro"/>
            </a:endParaRPr>
          </a:p>
          <a:p>
            <a:pPr algn="ctr" defTabSz="182843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CA" sz="2400" spc="3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12769437" y="2950424"/>
            <a:ext cx="10725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200" dirty="0">
                <a:solidFill>
                  <a:srgbClr val="DB9218"/>
                </a:solidFill>
                <a:latin typeface="Montserrat" charset="0"/>
                <a:cs typeface="Montserrat" charset="0"/>
              </a:rPr>
              <a:t>LE RÊVE DE SHANNEN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04310" y="5355919"/>
            <a:ext cx="11018217" cy="7768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Shannen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Koostachin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avait 13 ans et était originaire de la Première Nation des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Attiwapiskat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du Nord de l’Ontario, une communauté qui n’avait pas d’école depuis plusieurs années.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None/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Les enfants de sa communauté avaient vraiment besoin d’une école.</a:t>
            </a:r>
          </a:p>
          <a:p>
            <a:pPr>
              <a:lnSpc>
                <a:spcPct val="110000"/>
              </a:lnSpc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Le rêve de </a:t>
            </a:r>
            <a:r>
              <a:rPr lang="fr-CA" sz="2800" dirty="0" err="1">
                <a:latin typeface="Arial" panose="020B0604020202020204" pitchFamily="34" charset="0"/>
                <a:cs typeface="Arial" panose="020B0604020202020204" pitchFamily="34" charset="0"/>
              </a:rPr>
              <a:t>Shannen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était de faire une campagne pour créer une école qui soit sécuritaire et confortable avec une éducation basée sur la culture pour les enfants et les jeunes des Premières Nations. </a:t>
            </a:r>
          </a:p>
          <a:p>
            <a:pPr>
              <a:lnSpc>
                <a:spcPct val="110000"/>
              </a:lnSpc>
            </a:pPr>
            <a:endParaRPr lang="fr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Shannen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a travaillé d’arrache-pied pour convaincre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le gouvernement fédéral que tous les enfants des Premières Nations méritent eux aussi, d’avoir accès à l’éducation.</a:t>
            </a:r>
          </a:p>
          <a:p>
            <a:pPr>
              <a:lnSpc>
                <a:spcPct val="110000"/>
              </a:lnSpc>
            </a:pP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  <a:buNone/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Placeholder 6" descr="TS-Koostachin-Shannen...jpg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875" y="0"/>
            <a:ext cx="10058400" cy="13716000"/>
          </a:xfrm>
        </p:spPr>
      </p:pic>
      <p:sp>
        <p:nvSpPr>
          <p:cNvPr id="8" name="TextBox 7"/>
          <p:cNvSpPr txBox="1"/>
          <p:nvPr/>
        </p:nvSpPr>
        <p:spPr>
          <a:xfrm>
            <a:off x="13451725" y="2611870"/>
            <a:ext cx="9474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Les jeunes s’impliquent 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51308" y="4244897"/>
            <a:ext cx="10579578" cy="11462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Shannen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est morte tragiquement dans un accident de la route en 2012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alors qu’elle vivait à </a:t>
            </a:r>
            <a:r>
              <a:rPr lang="fr-CA" sz="2800" dirty="0" err="1">
                <a:latin typeface="Arial" panose="020B0604020202020204" pitchFamily="34" charset="0"/>
                <a:cs typeface="Arial" panose="020B0604020202020204" pitchFamily="34" charset="0"/>
              </a:rPr>
              <a:t>Thunder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800" dirty="0" err="1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où elle étudiait dans une école secondaire. </a:t>
            </a:r>
          </a:p>
          <a:p>
            <a:pPr>
              <a:lnSpc>
                <a:spcPct val="110000"/>
              </a:lnSpc>
              <a:buNone/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fr-CA" sz="2800" dirty="0" err="1">
                <a:latin typeface="Arial" panose="020B0604020202020204" pitchFamily="34" charset="0"/>
                <a:cs typeface="Arial" panose="020B0604020202020204" pitchFamily="34" charset="0"/>
              </a:rPr>
              <a:t>Shannen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a inspiré beaucoup de personnes non 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seulement parmi les Premières Nations mais partout à travers le pays, des personnes qui, encore aujourd’hui, travaillent à perpétuer le rêve de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Shannen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. Vous aussi, pouvez vous impliquer dans cette campagne.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L’Office National du Film a produit un film de la réalisatrice Alanis </a:t>
            </a:r>
            <a:r>
              <a:rPr lang="fr-CA" sz="2800" dirty="0" err="1">
                <a:latin typeface="Arial" panose="020B0604020202020204" pitchFamily="34" charset="0"/>
                <a:cs typeface="Arial" panose="020B0604020202020204" pitchFamily="34" charset="0"/>
              </a:rPr>
              <a:t>Obomsawin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sur la communauté des </a:t>
            </a:r>
            <a:r>
              <a:rPr lang="fr-CA" sz="2800" dirty="0" err="1">
                <a:latin typeface="Arial" panose="020B0604020202020204" pitchFamily="34" charset="0"/>
                <a:cs typeface="Arial" panose="020B0604020202020204" pitchFamily="34" charset="0"/>
              </a:rPr>
              <a:t>Attiwapiskat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et sur la détermination des jeunes à obtenir une école sécuritaire et confortable.</a:t>
            </a:r>
          </a:p>
          <a:p>
            <a:pPr>
              <a:lnSpc>
                <a:spcPct val="110000"/>
              </a:lnSpc>
              <a:buNone/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fr-CA" sz="2800" dirty="0">
                <a:solidFill>
                  <a:srgbClr val="DB92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école a finalement été construite et a ouvert ses portes à </a:t>
            </a:r>
            <a:r>
              <a:rPr lang="fr-CA" sz="2800" dirty="0" err="1">
                <a:solidFill>
                  <a:srgbClr val="DB92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Attiwapiskat</a:t>
            </a:r>
            <a:r>
              <a:rPr lang="fr-CA" sz="2800" dirty="0">
                <a:solidFill>
                  <a:srgbClr val="DB92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2014. </a:t>
            </a:r>
          </a:p>
          <a:p>
            <a:pPr>
              <a:lnSpc>
                <a:spcPct val="110000"/>
              </a:lnSpc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None/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fr-CA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fr-CA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</a:pPr>
            <a:endParaRPr lang="fr-CA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1005736" y="2198610"/>
            <a:ext cx="10725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200" dirty="0">
                <a:solidFill>
                  <a:srgbClr val="DB9218"/>
                </a:solidFill>
                <a:latin typeface="Montserrat" charset="0"/>
                <a:cs typeface="Montserrat" charset="0"/>
              </a:rPr>
              <a:t>LE RÊVE DE SHANNEN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5837" y="1860056"/>
            <a:ext cx="9474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Les jeunes s’impliquent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270" y="0"/>
            <a:ext cx="10668000" cy="13716000"/>
          </a:xfrm>
        </p:spPr>
      </p:pic>
    </p:spTree>
    <p:extLst>
      <p:ext uri="{BB962C8B-B14F-4D97-AF65-F5344CB8AC3E}">
        <p14:creationId xmlns:p14="http://schemas.microsoft.com/office/powerpoint/2010/main" val="175721525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12113937" y="1879029"/>
            <a:ext cx="1189212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6000" dirty="0">
                <a:solidFill>
                  <a:srgbClr val="DB9218"/>
                </a:solidFill>
                <a:latin typeface="Montserrat" charset="0"/>
                <a:cs typeface="Montserrat" charset="0"/>
              </a:rPr>
              <a:t>L’ENSEIGNEMENT OBLIGATOIRE DE LA CULTURE</a:t>
            </a:r>
          </a:p>
          <a:p>
            <a:pPr algn="ctr" eaLnBrk="1" hangingPunct="1"/>
            <a:r>
              <a:rPr lang="en-US" sz="6000" dirty="0">
                <a:solidFill>
                  <a:srgbClr val="DB9218"/>
                </a:solidFill>
                <a:latin typeface="Montserrat" charset="0"/>
                <a:cs typeface="Montserrat" charset="0"/>
              </a:rPr>
              <a:t>AUTOCHTONE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68578" y="1540475"/>
            <a:ext cx="9474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Les jeunes de l’Ontario pour</a:t>
            </a:r>
          </a:p>
        </p:txBody>
      </p:sp>
      <p:sp>
        <p:nvSpPr>
          <p:cNvPr id="9" name="Rectangle 8"/>
          <p:cNvSpPr/>
          <p:nvPr/>
        </p:nvSpPr>
        <p:spPr>
          <a:xfrm>
            <a:off x="12620685" y="6000485"/>
            <a:ext cx="10579578" cy="7019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Les élèves </a:t>
            </a:r>
            <a:r>
              <a:rPr lang="fr-CA" sz="2800" dirty="0" err="1">
                <a:latin typeface="Arial" panose="020B0604020202020204" pitchFamily="34" charset="0"/>
                <a:cs typeface="Arial" panose="020B0604020202020204" pitchFamily="34" charset="0"/>
              </a:rPr>
              <a:t>Ticarra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Paquet et </a:t>
            </a:r>
            <a:r>
              <a:rPr lang="fr-CA" sz="2800" dirty="0" err="1">
                <a:latin typeface="Arial" panose="020B0604020202020204" pitchFamily="34" charset="0"/>
                <a:cs typeface="Arial" panose="020B0604020202020204" pitchFamily="34" charset="0"/>
              </a:rPr>
              <a:t>Starr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Trudeau ont crée une pétition pour demander l’enseignement obligatoire de la culture autochtone dans toutes les écoles élémentaires de l’Ontario. </a:t>
            </a:r>
          </a:p>
          <a:p>
            <a:pPr>
              <a:lnSpc>
                <a:spcPct val="120000"/>
              </a:lnSpc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Cette pétition a obtenu le support et l’attention de plusieurs sources d’actualités et de média. </a:t>
            </a:r>
          </a:p>
          <a:p>
            <a:pPr>
              <a:lnSpc>
                <a:spcPct val="120000"/>
              </a:lnSpc>
              <a:buNone/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Pour accéder et signer la pétition :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https://www.change.org/p/mandatory-indigenous-studies-course</a:t>
            </a: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En suivant ce module, vous participez au changement souhaité par </a:t>
            </a:r>
            <a:r>
              <a:rPr lang="fr-CA" sz="2800" dirty="0" err="1">
                <a:latin typeface="Arial" panose="020B0604020202020204" pitchFamily="34" charset="0"/>
                <a:cs typeface="Arial" panose="020B0604020202020204" pitchFamily="34" charset="0"/>
              </a:rPr>
              <a:t>Ticarra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CA" sz="2800" dirty="0" err="1">
                <a:latin typeface="Arial" panose="020B0604020202020204" pitchFamily="34" charset="0"/>
                <a:cs typeface="Arial" panose="020B0604020202020204" pitchFamily="34" charset="0"/>
              </a:rPr>
              <a:t>Starr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20000"/>
              </a:lnSpc>
            </a:pPr>
            <a:endParaRPr lang="fr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58" y="0"/>
            <a:ext cx="10058400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4826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882" y="6858893"/>
            <a:ext cx="16251768" cy="6856214"/>
          </a:xfrm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8833811" y="1889740"/>
            <a:ext cx="143090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200" dirty="0">
                <a:solidFill>
                  <a:srgbClr val="DB9218"/>
                </a:solidFill>
                <a:latin typeface="Montserrat" charset="0"/>
                <a:cs typeface="Montserrat" charset="0"/>
              </a:rPr>
              <a:t>JEUNE CRÉATEUR DE MODE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50516" y="3952429"/>
            <a:ext cx="13266592" cy="3147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Se servir de la mode pour dénoncer les abus de l’histoire: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 Jared </a:t>
            </a:r>
            <a:r>
              <a:rPr lang="fr-C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Yazzie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(Navajo) fondateur de OXDX Vêtements a fait ses débuts dans les résidences étudiantes de son collège. L’essentiel de son travail consiste à montrer la vraie face de l’histoire et la réalité actuelle de notre relation avec le Peuple des Premières Nations.</a:t>
            </a:r>
          </a:p>
          <a:p>
            <a:pPr>
              <a:lnSpc>
                <a:spcPct val="120000"/>
              </a:lnSpc>
              <a:buNone/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3908" y="8524476"/>
            <a:ext cx="6858768" cy="3180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OXDX adopte un point de vue critique par rapport au Destin Manifeste– 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la foi en l’expansion des États-Unis, même si celle-ci impliquait le génocide, la colonisation et l’assimilation de peuples déjà établis sur le territoire.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5"/>
            <a:ext cx="8125882" cy="6856212"/>
          </a:xfrm>
        </p:spPr>
      </p:pic>
      <p:sp>
        <p:nvSpPr>
          <p:cNvPr id="11" name="TextBox 10"/>
          <p:cNvSpPr txBox="1"/>
          <p:nvPr/>
        </p:nvSpPr>
        <p:spPr>
          <a:xfrm>
            <a:off x="11568725" y="1589140"/>
            <a:ext cx="9474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Les jeunes s’impliquent </a:t>
            </a:r>
          </a:p>
        </p:txBody>
      </p:sp>
    </p:spTree>
    <p:extLst>
      <p:ext uri="{BB962C8B-B14F-4D97-AF65-F5344CB8AC3E}">
        <p14:creationId xmlns:p14="http://schemas.microsoft.com/office/powerpoint/2010/main" val="170947319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7323325" y="1459066"/>
            <a:ext cx="102296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9600" dirty="0">
                <a:solidFill>
                  <a:srgbClr val="DB9218"/>
                </a:solidFill>
                <a:latin typeface="Montserrat" charset="0"/>
                <a:cs typeface="Montserrat" charset="0"/>
              </a:rPr>
              <a:t>AYEZ DU COEUR</a:t>
            </a:r>
          </a:p>
        </p:txBody>
      </p:sp>
      <p:sp>
        <p:nvSpPr>
          <p:cNvPr id="7" name="Rectangle 6"/>
          <p:cNvSpPr/>
          <p:nvPr/>
        </p:nvSpPr>
        <p:spPr>
          <a:xfrm>
            <a:off x="1942368" y="3711170"/>
            <a:ext cx="20877573" cy="438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Chaque année en février la Société de soutien à l’enfance invite des groupes d’élèves et leurs enseignants à se rassembler sur la Colline du Parlement à Ottawa pour l’événement “</a:t>
            </a:r>
            <a:r>
              <a:rPr lang="fr-CA" sz="2800" i="1" dirty="0">
                <a:latin typeface="Arial" panose="020B0604020202020204" pitchFamily="34" charset="0"/>
                <a:cs typeface="Arial" panose="020B0604020202020204" pitchFamily="34" charset="0"/>
              </a:rPr>
              <a:t>Ayez du </a:t>
            </a:r>
            <a:r>
              <a:rPr lang="fr-CA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coeur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”. À l’aide des pancartes faites à la main et des discours prononcés dans leurs mots, les enfants demandent au 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au gouvernement du Canada s’il pouvait avoir du cœur envers les enfants des Premières Nations. Ces enfants se battent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pour le droit à l’égalité des financements dans l’éducation, le bien-être et les soins de santé des enfants des Premières Nations. </a:t>
            </a:r>
          </a:p>
          <a:p>
            <a:pPr>
              <a:lnSpc>
                <a:spcPct val="120000"/>
              </a:lnSpc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fr-CA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5" y="7053512"/>
            <a:ext cx="6099175" cy="5401764"/>
          </a:xfrm>
          <a:prstGeom prst="rect">
            <a:avLst/>
          </a:prstGeom>
        </p:spPr>
      </p:pic>
      <p:pic>
        <p:nvPicPr>
          <p:cNvPr id="14" name="Picture 6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3010" y="7053263"/>
            <a:ext cx="6087055" cy="5402262"/>
          </a:xfrm>
          <a:prstGeom prst="rect">
            <a:avLst/>
          </a:prstGeom>
          <a:noFill/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473" y="7053263"/>
            <a:ext cx="6087055" cy="5402262"/>
          </a:xfrm>
          <a:prstGeom prst="rect">
            <a:avLst/>
          </a:prstGeom>
        </p:spPr>
      </p:pic>
      <p:pic>
        <p:nvPicPr>
          <p:cNvPr id="16" name="Content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648" y="7053263"/>
            <a:ext cx="6087055" cy="5402262"/>
          </a:xfrm>
        </p:spPr>
      </p:pic>
      <p:sp>
        <p:nvSpPr>
          <p:cNvPr id="9" name="TextBox 8"/>
          <p:cNvSpPr txBox="1"/>
          <p:nvPr/>
        </p:nvSpPr>
        <p:spPr>
          <a:xfrm>
            <a:off x="7721342" y="1243222"/>
            <a:ext cx="9474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Les jeunes s’impliquent </a:t>
            </a:r>
          </a:p>
        </p:txBody>
      </p:sp>
    </p:spTree>
    <p:extLst>
      <p:ext uri="{BB962C8B-B14F-4D97-AF65-F5344CB8AC3E}">
        <p14:creationId xmlns:p14="http://schemas.microsoft.com/office/powerpoint/2010/main" val="173039997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Theme">
  <a:themeElements>
    <a:clrScheme name="Ghost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B0B1B3"/>
      </a:accent2>
      <a:accent3>
        <a:srgbClr val="000000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33563</TotalTime>
  <Words>1138</Words>
  <Application>Microsoft Macintosh PowerPoint</Application>
  <PresentationFormat>Custom</PresentationFormat>
  <Paragraphs>113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ＭＳ Ｐゴシック</vt:lpstr>
      <vt:lpstr>Arial</vt:lpstr>
      <vt:lpstr>Calibri</vt:lpstr>
      <vt:lpstr>Calibri Light</vt:lpstr>
      <vt:lpstr>Georgia</vt:lpstr>
      <vt:lpstr>Lato Light</vt:lpstr>
      <vt:lpstr>Montserrat</vt:lpstr>
      <vt:lpstr>Montserrat Hairline</vt:lpstr>
      <vt:lpstr>Montserrat Light</vt:lpstr>
      <vt:lpstr>Source Sans Pro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Slidepro Co.</Company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Ghost PowerPoint Template</dc:title>
  <dc:subject/>
  <dc:creator>Slidepro Design</dc:creator>
  <cp:keywords/>
  <dc:description/>
  <cp:lastModifiedBy>Erin Brewster</cp:lastModifiedBy>
  <cp:revision>6455</cp:revision>
  <dcterms:created xsi:type="dcterms:W3CDTF">2014-11-12T21:47:38Z</dcterms:created>
  <dcterms:modified xsi:type="dcterms:W3CDTF">2018-05-02T13:34:12Z</dcterms:modified>
  <cp:category/>
</cp:coreProperties>
</file>