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75" r:id="rId2"/>
    <p:sldId id="2398" r:id="rId3"/>
    <p:sldId id="2473" r:id="rId4"/>
    <p:sldId id="2464" r:id="rId5"/>
    <p:sldId id="2601" r:id="rId6"/>
    <p:sldId id="2585" r:id="rId7"/>
    <p:sldId id="2586" r:id="rId8"/>
    <p:sldId id="2423" r:id="rId9"/>
    <p:sldId id="2607" r:id="rId10"/>
    <p:sldId id="2319" r:id="rId11"/>
    <p:sldId id="2587" r:id="rId12"/>
    <p:sldId id="2604" r:id="rId13"/>
    <p:sldId id="2588" r:id="rId14"/>
    <p:sldId id="2603" r:id="rId15"/>
    <p:sldId id="2600" r:id="rId16"/>
    <p:sldId id="2605" r:id="rId17"/>
    <p:sldId id="2606" r:id="rId18"/>
    <p:sldId id="2428" r:id="rId19"/>
    <p:sldId id="2589" r:id="rId20"/>
    <p:sldId id="2608" r:id="rId21"/>
    <p:sldId id="2581" r:id="rId22"/>
    <p:sldId id="2590" r:id="rId23"/>
    <p:sldId id="2602" r:id="rId24"/>
    <p:sldId id="2500" r:id="rId25"/>
    <p:sldId id="2591" r:id="rId26"/>
    <p:sldId id="2592" r:id="rId27"/>
    <p:sldId id="2593" r:id="rId28"/>
    <p:sldId id="2594" r:id="rId29"/>
    <p:sldId id="2595" r:id="rId30"/>
    <p:sldId id="2580" r:id="rId31"/>
    <p:sldId id="2432" r:id="rId32"/>
    <p:sldId id="2596" r:id="rId33"/>
    <p:sldId id="2597" r:id="rId34"/>
    <p:sldId id="2456" r:id="rId35"/>
    <p:sldId id="2584" r:id="rId36"/>
    <p:sldId id="2598" r:id="rId37"/>
    <p:sldId id="2599" r:id="rId38"/>
    <p:sldId id="2583" r:id="rId39"/>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92B624"/>
    <a:srgbClr val="27AB58"/>
    <a:srgbClr val="4FC257"/>
    <a:srgbClr val="3D9442"/>
    <a:srgbClr val="DB9E23"/>
    <a:srgbClr val="000000"/>
    <a:srgbClr val="EFF0F4"/>
    <a:srgbClr val="B8BBC1"/>
    <a:srgbClr val="AA8A78"/>
    <a:srgbClr val="55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18" autoAdjust="0"/>
    <p:restoredTop sz="96272" autoAdjust="0"/>
  </p:normalViewPr>
  <p:slideViewPr>
    <p:cSldViewPr snapToGrid="0" snapToObjects="1">
      <p:cViewPr varScale="1">
        <p:scale>
          <a:sx n="63" d="100"/>
          <a:sy n="63" d="100"/>
        </p:scale>
        <p:origin x="824" y="192"/>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 to Amend the Indian Act  [Assented to 19</a:t>
            </a:r>
            <a:r>
              <a:rPr lang="en-US" baseline="30000" dirty="0"/>
              <a:t>th</a:t>
            </a:r>
            <a:r>
              <a:rPr lang="en-US" dirty="0"/>
              <a:t> July, 1924]</a:t>
            </a:r>
          </a:p>
          <a:p>
            <a:r>
              <a:rPr lang="en-US" dirty="0"/>
              <a:t>Sec 1</a:t>
            </a:r>
          </a:p>
          <a:p>
            <a:r>
              <a:rPr lang="en-US" dirty="0"/>
              <a:t>Section four of the Indian Act, chapter eighty-one of the Revised Statutes of Canada, 1906, is amended by adding thereto the following subsection:-</a:t>
            </a:r>
          </a:p>
          <a:p>
            <a:r>
              <a:rPr lang="en-US" dirty="0"/>
              <a:t>(2) The Superintendent General of Indian Affairs shall have charge of Eskimo affairs.</a:t>
            </a:r>
          </a:p>
          <a:p>
            <a:endParaRPr lang="en-US" dirty="0"/>
          </a:p>
          <a:p>
            <a:r>
              <a:rPr lang="en-US" dirty="0"/>
              <a:t>In 1928 an order in council transferred authority for Inuit from Indian Affairs to the Northwest Territories Council  which operated within the Department of the Interior.</a:t>
            </a:r>
          </a:p>
          <a:p>
            <a:endParaRPr lang="en-US" dirty="0"/>
          </a:p>
          <a:p>
            <a:r>
              <a:rPr lang="en-US" dirty="0"/>
              <a:t>In 1930  the Canadian Government repealed the 1924 amendment to the Indian Act . Inuit administration continued under the NWT Council in Ottawa and by the North W.</a:t>
            </a:r>
          </a:p>
          <a:p>
            <a:r>
              <a:rPr lang="en-US" dirty="0" err="1"/>
              <a:t>est</a:t>
            </a:r>
            <a:r>
              <a:rPr lang="en-US" dirty="0"/>
              <a:t> Mounted Police in the north.</a:t>
            </a:r>
          </a:p>
          <a:p>
            <a:endParaRPr lang="en-US" dirty="0"/>
          </a:p>
          <a:p>
            <a:r>
              <a:rPr lang="en-US" dirty="0"/>
              <a:t>On 5 April 1939, the Supreme Court stated that, constitutionally, Inuit were classified as Indians in Canada. The decision was based on the historic description of “</a:t>
            </a:r>
            <a:r>
              <a:rPr lang="en-US" dirty="0" err="1"/>
              <a:t>Esquimaux</a:t>
            </a:r>
            <a:r>
              <a:rPr lang="en-US" dirty="0"/>
              <a:t>” [Inuit] as an “Indian tribe” in numerous documents dating from 1760 to Confederation. </a:t>
            </a:r>
          </a:p>
          <a:p>
            <a:r>
              <a:rPr lang="en-US" dirty="0"/>
              <a:t>Through this decision, the Canadian Government became legally responsible for Inuit.</a:t>
            </a:r>
          </a:p>
          <a:p>
            <a:r>
              <a:rPr lang="en-US" dirty="0"/>
              <a:t>From AAND website:</a:t>
            </a:r>
          </a:p>
          <a:p>
            <a:endParaRPr lang="en-US" dirty="0"/>
          </a:p>
          <a:p>
            <a:r>
              <a:rPr lang="en-US" dirty="0"/>
              <a:t>http://</a:t>
            </a:r>
            <a:r>
              <a:rPr lang="en-US" dirty="0" err="1"/>
              <a:t>www.aadnc-aandc.gc.ca</a:t>
            </a:r>
            <a:r>
              <a:rPr lang="en-US" dirty="0"/>
              <a:t>/</a:t>
            </a:r>
            <a:r>
              <a:rPr lang="en-US" dirty="0" err="1"/>
              <a:t>eng</a:t>
            </a:r>
            <a:r>
              <a:rPr lang="en-US" dirty="0"/>
              <a:t>/1100100016900#chp2</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Calibri Light"/>
                <a:ea typeface="ＭＳ Ｐゴシック" charset="0"/>
                <a:cs typeface="ＭＳ Ｐゴシック" charset="0"/>
              </a:rPr>
              <a:t>While federally-funded, church-run residential schools had been operating in southern Canada since the 1830s, in the North, for the most part, the Residential School System was not fully established until around 1955. For Inuit, the residential school system was but one facet of massive and rapid cultural changes taking place in this same time frame. Between the 1910s and 1950s these changes included the establishment of communities around trading posts; the introduction of Christianity throughout the North; the devastating spread of tuberculosis and small pox that forced many Inuit to travel to the foreign South for treatment; the introduction of RCMP officers and federal government employees throughout the Arctic; the loss of hundreds of sled dogs, which were a primary mode of transportation; the forcible relocations of communities and families; and the influence of southern Canadian cultural practices replacing many Inuit ways of life. Amidst this cultural turmoil, the Residential School System was introduced throughout the North, and Inuit children were taken to schools often far from their homes and introduced to a completely foreign way of life.  Prior to 1955, less than 15 per cent of school-aged Inuit children were enrolled in residential schools, but within a decade this number would climb to over 75 per 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latin typeface="Calibri Ligh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Heather </a:t>
            </a:r>
            <a:r>
              <a:rPr lang="en-US" dirty="0" err="1"/>
              <a:t>Igloliorte</a:t>
            </a:r>
            <a:r>
              <a:rPr lang="en-US" dirty="0"/>
              <a:t>  essay.</a:t>
            </a:r>
            <a:endParaRPr lang="en-US" sz="2400" kern="1200" dirty="0">
              <a:solidFill>
                <a:schemeClr val="tx1"/>
              </a:solidFill>
              <a:latin typeface="Calibri Light"/>
              <a:ea typeface="ＭＳ Ｐゴシック" charset="0"/>
              <a:cs typeface="ＭＳ Ｐゴシック" charset="0"/>
            </a:endParaRPr>
          </a:p>
          <a:p>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1. </a:t>
            </a:r>
            <a:r>
              <a:rPr lang="en-US" sz="2400" kern="1200" dirty="0">
                <a:solidFill>
                  <a:schemeClr val="tx1"/>
                </a:solidFill>
                <a:effectLst/>
                <a:latin typeface="Calibri Light"/>
                <a:ea typeface="ＭＳ Ｐゴシック" charset="0"/>
                <a:cs typeface="ＭＳ Ｐゴシック" charset="0"/>
              </a:rPr>
              <a:t>Four Inuit children playing in front of a building. 195-?. (Library and Archives Canada: MIKAN 3613834 )</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2. </a:t>
            </a:r>
            <a:r>
              <a:rPr lang="en-US" sz="2400" kern="1200" dirty="0">
                <a:solidFill>
                  <a:schemeClr val="tx1"/>
                </a:solidFill>
                <a:effectLst/>
                <a:latin typeface="Calibri Light"/>
                <a:ea typeface="ＭＳ Ｐゴシック" charset="0"/>
                <a:cs typeface="ＭＳ Ｐゴシック" charset="0"/>
              </a:rPr>
              <a:t>Inuit children playing in front of the R.C. Mission. September 13, 1958. (Library and Archives Canada: MIKAN 3614213 )</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W.P.R. Street was made chairman of a Commission to settle the claims of the </a:t>
            </a:r>
            <a:r>
              <a:rPr lang="en-US" dirty="0" err="1"/>
              <a:t>Halfbreed</a:t>
            </a:r>
            <a:r>
              <a:rPr lang="en-US" dirty="0"/>
              <a:t> Indians in the North West Territories. Toronto: Royal Canadian Institute: 1885.</a:t>
            </a:r>
          </a:p>
          <a:p>
            <a:r>
              <a:rPr lang="en-US" dirty="0"/>
              <a:t> In 1885, the Métis rebellion precipitated the establishment of the North-West Half-Breed Commission (Street Commission) to conduct the preliminary phases of the process of settlement of half-breed claims in the North-West Territories. The commission was set up to enumerate the half-breeds of the North-West Territories born before 15 July 1870. Half-breed children were entitled to a scrip worth $240 or a land scrip of 240 acres while the heads of half-breed families were entitled to scrip for $160 or 160 acres. When an adhesion to Treaty Six was taken in 1889 at Montreal Lake, a precedent was established when a Scrip Commission accompanied the Treaty Commission to settle Métis land claims. Similarly, in extinguishing Métis claims in the Treaty Eight area, the federal government adopted the same procedure followed at Montreal Lake ten years earlier.</a:t>
            </a:r>
          </a:p>
          <a:p>
            <a:r>
              <a:rPr lang="en-US" dirty="0"/>
              <a:t>http://</a:t>
            </a:r>
            <a:r>
              <a:rPr lang="en-US" dirty="0" err="1"/>
              <a:t>www.aadnc-aandc.gc.ca</a:t>
            </a:r>
            <a:r>
              <a:rPr lang="en-US" dirty="0"/>
              <a:t>/</a:t>
            </a:r>
            <a:r>
              <a:rPr lang="en-US" dirty="0" err="1"/>
              <a:t>eng</a:t>
            </a:r>
            <a:r>
              <a:rPr lang="en-US" dirty="0"/>
              <a:t>/1100100028809</a:t>
            </a:r>
          </a:p>
          <a:p>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Group of children of varying ages with a man standing on grass in front of a frame house, </a:t>
            </a:r>
            <a:r>
              <a:rPr lang="en-US" sz="2400" kern="1200" dirty="0" err="1">
                <a:solidFill>
                  <a:schemeClr val="tx1"/>
                </a:solidFill>
                <a:effectLst/>
                <a:latin typeface="Calibri Light"/>
                <a:ea typeface="ＭＳ Ｐゴシック" charset="0"/>
                <a:cs typeface="ＭＳ Ｐゴシック" charset="0"/>
              </a:rPr>
              <a:t>Île</a:t>
            </a:r>
            <a:r>
              <a:rPr lang="en-US" sz="2400" kern="1200" dirty="0">
                <a:solidFill>
                  <a:schemeClr val="tx1"/>
                </a:solidFill>
                <a:effectLst/>
                <a:latin typeface="Calibri Light"/>
                <a:ea typeface="ＭＳ Ｐゴシック" charset="0"/>
                <a:cs typeface="ＭＳ Ｐゴシック" charset="0"/>
              </a:rPr>
              <a:t>-</a:t>
            </a:r>
            <a:r>
              <a:rPr lang="en-US" sz="2400" kern="1200" dirty="0" err="1">
                <a:solidFill>
                  <a:schemeClr val="tx1"/>
                </a:solidFill>
                <a:effectLst/>
                <a:latin typeface="Calibri Light"/>
                <a:ea typeface="ＭＳ Ｐゴシック" charset="0"/>
                <a:cs typeface="ＭＳ Ｐゴシック" charset="0"/>
              </a:rPr>
              <a:t>à</a:t>
            </a:r>
            <a:r>
              <a:rPr lang="en-US" sz="2400" kern="1200" dirty="0">
                <a:solidFill>
                  <a:schemeClr val="tx1"/>
                </a:solidFill>
                <a:effectLst/>
                <a:latin typeface="Calibri Light"/>
                <a:ea typeface="ＭＳ Ｐゴシック" charset="0"/>
                <a:cs typeface="ＭＳ Ｐゴシック" charset="0"/>
              </a:rPr>
              <a:t>-la-Crosse, Saskatchewan ca. 1905-1931. (Library and Archives Canada: MIKAN 3382551)</a:t>
            </a:r>
            <a:endParaRPr lang="en-CA" sz="2400" kern="1200" dirty="0">
              <a:solidFill>
                <a:schemeClr val="tx1"/>
              </a:solidFill>
              <a:effectLst/>
              <a:latin typeface="Calibri Ligh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latin typeface="Calibri Light"/>
                <a:ea typeface="ＭＳ Ｐゴシック" charset="0"/>
                <a:cs typeface="ＭＳ Ｐゴシック" charset="0"/>
              </a:rPr>
              <a:t>Residential schools defined</a:t>
            </a:r>
            <a:endParaRPr lang="en-US" sz="2400" kern="1200" dirty="0">
              <a:solidFill>
                <a:schemeClr val="tx1"/>
              </a:solidFill>
              <a:latin typeface="Calibri Light"/>
              <a:ea typeface="ＭＳ Ｐゴシック" charset="0"/>
              <a:cs typeface="ＭＳ Ｐゴシック" charset="0"/>
            </a:endParaRPr>
          </a:p>
          <a:p>
            <a:r>
              <a:rPr lang="en-US" sz="2400" kern="1200" dirty="0">
                <a:solidFill>
                  <a:schemeClr val="tx1"/>
                </a:solidFill>
                <a:latin typeface="Calibri Light"/>
                <a:ea typeface="ＭＳ Ｐゴシック" charset="0"/>
                <a:cs typeface="ＭＳ Ｐゴシック" charset="0"/>
              </a:rPr>
              <a:t>These federally funded, church-run institutions were born out of a government policy of assimilation. Children were removed from their families and sent to these schools so that they would lose their culture and language in order to facilitate assimilation into mainstream Canadian society.</a:t>
            </a:r>
          </a:p>
          <a:p>
            <a:r>
              <a:rPr lang="en-US" sz="2400" kern="1200" dirty="0">
                <a:solidFill>
                  <a:schemeClr val="tx1"/>
                </a:solidFill>
                <a:latin typeface="Calibri Light"/>
                <a:ea typeface="ＭＳ Ｐゴシック" charset="0"/>
                <a:cs typeface="ＭＳ Ｐゴシック" charset="0"/>
              </a:rPr>
              <a:t>These may include industrial schools, boarding schools, homes for students, hostels, billets, residential schools, residential schools with a majority of day students, or a combination of any of the above. At the request of Survivors, this definition has evolved to include convents, day schools, mission schools, sanatoriums, and settlement camps. They were attended by First Nations, Inuit, and Métis students.</a:t>
            </a:r>
          </a:p>
          <a:p>
            <a:r>
              <a:rPr lang="en-US" sz="2400" kern="1200" dirty="0">
                <a:solidFill>
                  <a:schemeClr val="tx1"/>
                </a:solidFill>
                <a:latin typeface="Calibri Light"/>
                <a:ea typeface="ＭＳ Ｐゴシック" charset="0"/>
                <a:cs typeface="ＭＳ Ｐゴシック" charset="0"/>
              </a:rPr>
              <a:t> Map of school locations on flash drive. </a:t>
            </a:r>
            <a:r>
              <a:rPr lang="en-US" sz="2400" kern="1200" dirty="0" err="1">
                <a:solidFill>
                  <a:schemeClr val="tx1"/>
                </a:solidFill>
                <a:latin typeface="Calibri Light"/>
                <a:ea typeface="ＭＳ Ｐゴシック" charset="0"/>
                <a:cs typeface="ＭＳ Ｐゴシック" charset="0"/>
              </a:rPr>
              <a:t>Map.jpg</a:t>
            </a:r>
            <a:endParaRPr lang="en-US" sz="2400" kern="1200" dirty="0">
              <a:solidFill>
                <a:schemeClr val="tx1"/>
              </a:solidFill>
              <a:latin typeface="Calibri Light"/>
              <a:ea typeface="ＭＳ Ｐゴシック" charset="0"/>
              <a:cs typeface="ＭＳ Ｐゴシック" charset="0"/>
            </a:endParaRPr>
          </a:p>
          <a:p>
            <a:r>
              <a:rPr lang="en-US" sz="2400" kern="1200" dirty="0">
                <a:solidFill>
                  <a:schemeClr val="tx1"/>
                </a:solidFill>
                <a:latin typeface="Calibri Light"/>
                <a:ea typeface="ＭＳ Ｐゴシック" charset="0"/>
                <a:cs typeface="ＭＳ Ｐゴシック" charset="0"/>
              </a:rPr>
              <a:t>More information on Mohawk school</a:t>
            </a:r>
            <a:r>
              <a:rPr lang="en-US" sz="2400" kern="1200" baseline="0" dirty="0">
                <a:solidFill>
                  <a:schemeClr val="tx1"/>
                </a:solidFill>
                <a:latin typeface="Calibri Light"/>
                <a:ea typeface="ＭＳ Ｐゴシック" charset="0"/>
                <a:cs typeface="ＭＳ Ｐゴシック" charset="0"/>
              </a:rPr>
              <a:t> on flash drive.</a:t>
            </a:r>
          </a:p>
          <a:p>
            <a:endParaRPr lang="en-US" sz="2400" kern="1200" baseline="0" dirty="0">
              <a:solidFill>
                <a:schemeClr val="tx1"/>
              </a:solidFill>
              <a:latin typeface="Calibri Light"/>
              <a:ea typeface="ＭＳ Ｐゴシック" charset="0"/>
              <a:cs typeface="ＭＳ Ｐゴシック" charset="0"/>
            </a:endParaRPr>
          </a:p>
          <a:p>
            <a:r>
              <a:rPr lang="en-US" dirty="0"/>
              <a:t>Since 1971, Blue Quills First Nations College (BQFNC) has been a locally controlled Indigenous education </a:t>
            </a:r>
            <a:r>
              <a:rPr lang="en-US" dirty="0" err="1"/>
              <a:t>centre</a:t>
            </a:r>
            <a:r>
              <a:rPr lang="en-US" dirty="0"/>
              <a:t> serving the academic and training needs of people of all cultures, encouraging everyone to experience studying in a unique socio-cultural and academic environment.  As an Indigenous non-profit educational institution, a prime objective is to promote a sense of pride in Indigenous heritage and reclaim traditional knowledge and practices.  Blue Quills is governed by seven appointed Board members, each representing one of the seven local First Nations communities: Beaver Lake, Cold Lake, Frog Lake, Whitefish Lake, Heart Lake, </a:t>
            </a:r>
            <a:r>
              <a:rPr lang="en-US" dirty="0" err="1"/>
              <a:t>Kehewin</a:t>
            </a:r>
            <a:r>
              <a:rPr lang="en-US" dirty="0"/>
              <a:t>, and Saddle Lake, plus one Elder from the Saddle Lake First Nation.  These communities represent almost 17,500 people.</a:t>
            </a:r>
          </a:p>
          <a:p>
            <a:r>
              <a:rPr lang="en-US" dirty="0"/>
              <a:t>http://</a:t>
            </a:r>
            <a:r>
              <a:rPr lang="en-US" dirty="0" err="1"/>
              <a:t>www.bluequills.ca</a:t>
            </a:r>
            <a:r>
              <a:rPr lang="en-US" dirty="0"/>
              <a:t>/</a:t>
            </a:r>
            <a:r>
              <a:rPr lang="en-US" dirty="0" err="1"/>
              <a:t>our_history.htm</a:t>
            </a:r>
            <a:endParaRPr lang="en-US" dirty="0"/>
          </a:p>
          <a:p>
            <a:endParaRPr lang="en-US" dirty="0"/>
          </a:p>
          <a:p>
            <a:r>
              <a:rPr lang="en-US" dirty="0"/>
              <a:t>On April 1st, 1969 the government assumed complete administrative control over Gordon’s School and all remaining Anglican support staff were transferred to federal payroll. As a result of building additions made in recent years, and the difficulty in placing residential students in elementary day schools (native or municipal), Gordon’s continued to serve as a residential school until 1996, when it was finally closed by Ottawa and torn down.</a:t>
            </a:r>
          </a:p>
          <a:p>
            <a:endParaRPr lang="en-US" dirty="0"/>
          </a:p>
          <a:p>
            <a:r>
              <a:rPr lang="en-US" dirty="0"/>
              <a:t>1996 Government closes student hostel at Gordon’s and main building is demolished.</a:t>
            </a:r>
          </a:p>
          <a:p>
            <a:r>
              <a:rPr lang="en-US" dirty="0"/>
              <a:t>Compiled by General Synod Archives, September 23, 2008.</a:t>
            </a:r>
          </a:p>
          <a:p>
            <a:r>
              <a:rPr lang="en-US" dirty="0"/>
              <a:t>http://</a:t>
            </a:r>
            <a:r>
              <a:rPr lang="en-US" dirty="0" err="1"/>
              <a:t>www.anglican.ca</a:t>
            </a:r>
            <a:r>
              <a:rPr lang="en-US" dirty="0"/>
              <a:t>/relationships/</a:t>
            </a:r>
            <a:r>
              <a:rPr lang="en-US" dirty="0" err="1"/>
              <a:t>trc</a:t>
            </a:r>
            <a:r>
              <a:rPr lang="en-US" dirty="0"/>
              <a:t>/histories/</a:t>
            </a:r>
            <a:r>
              <a:rPr lang="en-US" dirty="0" err="1"/>
              <a:t>gordons</a:t>
            </a:r>
            <a:r>
              <a:rPr lang="en-US" dirty="0"/>
              <a:t>-school-</a:t>
            </a:r>
            <a:r>
              <a:rPr lang="en-US" dirty="0" err="1"/>
              <a:t>punnichy</a:t>
            </a:r>
            <a:r>
              <a:rPr lang="en-US" dirty="0"/>
              <a:t>/</a:t>
            </a:r>
          </a:p>
          <a:p>
            <a:endParaRPr lang="en-US" dirty="0"/>
          </a:p>
          <a:p>
            <a:r>
              <a:rPr lang="en-US" sz="2400" kern="1200" dirty="0">
                <a:solidFill>
                  <a:schemeClr val="tx1"/>
                </a:solidFill>
                <a:effectLst/>
                <a:latin typeface="Calibri Light"/>
                <a:ea typeface="ＭＳ Ｐゴシック" charset="0"/>
                <a:cs typeface="ＭＳ Ｐゴシック" charset="0"/>
              </a:rPr>
              <a:t>Photos: 1. </a:t>
            </a:r>
            <a:r>
              <a:rPr lang="en-CA" sz="2400" kern="1200" dirty="0">
                <a:solidFill>
                  <a:schemeClr val="tx1"/>
                </a:solidFill>
                <a:effectLst/>
                <a:latin typeface="Calibri Light"/>
                <a:ea typeface="ＭＳ Ｐゴシック" charset="0"/>
                <a:cs typeface="ＭＳ Ｐゴシック" charset="0"/>
              </a:rPr>
              <a:t>Calvin </a:t>
            </a:r>
            <a:r>
              <a:rPr lang="en-CA" sz="2400" kern="1200" dirty="0" err="1">
                <a:solidFill>
                  <a:schemeClr val="tx1"/>
                </a:solidFill>
                <a:effectLst/>
                <a:latin typeface="Calibri Light"/>
                <a:ea typeface="ＭＳ Ｐゴシック" charset="0"/>
                <a:cs typeface="ＭＳ Ｐゴシック" charset="0"/>
              </a:rPr>
              <a:t>Myerion</a:t>
            </a:r>
            <a:r>
              <a:rPr lang="en-CA" sz="2400" kern="1200" dirty="0">
                <a:solidFill>
                  <a:schemeClr val="tx1"/>
                </a:solidFill>
                <a:effectLst/>
                <a:latin typeface="Calibri Light"/>
                <a:ea typeface="ＭＳ Ｐゴシック" charset="0"/>
                <a:cs typeface="ＭＳ Ｐゴシック" charset="0"/>
              </a:rPr>
              <a:t>, Brandon, Manitoba, school. United Church of Canada Board of Home Missions, 86.158P/ 22N.</a:t>
            </a:r>
          </a:p>
          <a:p>
            <a:r>
              <a:rPr lang="en-US" sz="2400" kern="1200" dirty="0">
                <a:solidFill>
                  <a:schemeClr val="tx1"/>
                </a:solidFill>
                <a:effectLst/>
                <a:latin typeface="Calibri Light"/>
                <a:ea typeface="ＭＳ Ｐゴシック" charset="0"/>
                <a:cs typeface="ＭＳ Ｐゴシック" charset="0"/>
              </a:rPr>
              <a:t>2.  </a:t>
            </a:r>
            <a:r>
              <a:rPr lang="en-CA" sz="2400" kern="1200" dirty="0">
                <a:solidFill>
                  <a:schemeClr val="tx1"/>
                </a:solidFill>
                <a:effectLst/>
                <a:latin typeface="Calibri Light"/>
                <a:ea typeface="ＭＳ Ｐゴシック" charset="0"/>
                <a:cs typeface="ＭＳ Ｐゴシック" charset="0"/>
              </a:rPr>
              <a:t>An image of a black-robed boy stares out from the wall of the now-demolished St. Michael’s Indian Residential School in Alert Bay, B.C (Productions Cazabon)</a:t>
            </a:r>
          </a:p>
          <a:p>
            <a:r>
              <a:rPr lang="en-US" sz="2400" kern="1200" dirty="0">
                <a:solidFill>
                  <a:schemeClr val="tx1"/>
                </a:solidFill>
                <a:effectLst/>
                <a:latin typeface="Calibri Light"/>
                <a:ea typeface="ＭＳ Ｐゴシック" charset="0"/>
                <a:cs typeface="ＭＳ Ｐゴシック" charset="0"/>
              </a:rPr>
              <a:t>3. </a:t>
            </a:r>
            <a:r>
              <a:rPr lang="en-CA" sz="2400" kern="1200" dirty="0">
                <a:solidFill>
                  <a:schemeClr val="tx1"/>
                </a:solidFill>
                <a:effectLst/>
                <a:latin typeface="Calibri Light"/>
                <a:ea typeface="ＭＳ Ｐゴシック" charset="0"/>
                <a:cs typeface="ＭＳ Ｐゴシック" charset="0"/>
              </a:rPr>
              <a:t>The classroom in the Moose Factory, Ontario, school. General Synod Archives, Anglican Church of Canada, P7538-970.</a:t>
            </a:r>
          </a:p>
          <a:p>
            <a:r>
              <a:rPr lang="en-US" sz="2400" kern="1200" dirty="0">
                <a:solidFill>
                  <a:schemeClr val="tx1"/>
                </a:solidFill>
                <a:effectLst/>
                <a:latin typeface="Calibri Light"/>
                <a:ea typeface="ＭＳ Ｐゴシック" charset="0"/>
                <a:cs typeface="ＭＳ Ｐゴシック" charset="0"/>
              </a:rPr>
              <a:t>4. </a:t>
            </a:r>
            <a:r>
              <a:rPr lang="en-CA" sz="2400" kern="1200" dirty="0">
                <a:solidFill>
                  <a:schemeClr val="tx1"/>
                </a:solidFill>
                <a:effectLst/>
                <a:latin typeface="Calibri Light"/>
                <a:ea typeface="ＭＳ Ｐゴシック" charset="0"/>
                <a:cs typeface="ＭＳ Ｐゴシック" charset="0"/>
              </a:rPr>
              <a:t>Residential school students at the Roman Catholic cemetery in Fort George, Québec. </a:t>
            </a:r>
            <a:r>
              <a:rPr lang="en-CA" sz="2400" kern="1200" dirty="0" err="1">
                <a:solidFill>
                  <a:schemeClr val="tx1"/>
                </a:solidFill>
                <a:effectLst/>
                <a:latin typeface="Calibri Light"/>
                <a:ea typeface="ＭＳ Ｐゴシック" charset="0"/>
                <a:cs typeface="ＭＳ Ｐゴシック" charset="0"/>
              </a:rPr>
              <a:t>Deschâtelets</a:t>
            </a:r>
            <a:r>
              <a:rPr lang="en-CA" sz="2400" kern="1200" dirty="0">
                <a:solidFill>
                  <a:schemeClr val="tx1"/>
                </a:solidFill>
                <a:effectLst/>
                <a:latin typeface="Calibri Light"/>
                <a:ea typeface="ＭＳ Ｐゴシック" charset="0"/>
                <a:cs typeface="ＭＳ Ｐゴシック" charset="0"/>
              </a:rPr>
              <a:t> Archives.</a:t>
            </a:r>
          </a:p>
          <a:p>
            <a:r>
              <a:rPr lang="en-US" sz="2400" kern="1200" dirty="0">
                <a:solidFill>
                  <a:schemeClr val="tx1"/>
                </a:solidFill>
                <a:effectLst/>
                <a:latin typeface="Calibri Light"/>
                <a:ea typeface="ＭＳ Ｐゴシック" charset="0"/>
                <a:cs typeface="ＭＳ Ｐゴシック" charset="0"/>
              </a:rPr>
              <a:t> </a:t>
            </a:r>
            <a:endParaRPr lang="en-CA" sz="2400" kern="1200" dirty="0">
              <a:solidFill>
                <a:schemeClr val="tx1"/>
              </a:solidFill>
              <a:effectLst/>
              <a:latin typeface="Calibri Ligh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latin typeface="Calibri Light"/>
                <a:ea typeface="ＭＳ Ｐゴシック" charset="0"/>
                <a:cs typeface="ＭＳ Ｐゴシック" charset="0"/>
              </a:rPr>
              <a:t>Residential schools defined</a:t>
            </a:r>
            <a:endParaRPr lang="en-US" sz="2400" kern="1200" dirty="0">
              <a:solidFill>
                <a:schemeClr val="tx1"/>
              </a:solidFill>
              <a:latin typeface="Calibri Light"/>
              <a:ea typeface="ＭＳ Ｐゴシック" charset="0"/>
              <a:cs typeface="ＭＳ Ｐゴシック" charset="0"/>
            </a:endParaRPr>
          </a:p>
          <a:p>
            <a:r>
              <a:rPr lang="en-US" sz="2400" kern="1200" dirty="0">
                <a:solidFill>
                  <a:schemeClr val="tx1"/>
                </a:solidFill>
                <a:latin typeface="Calibri Light"/>
                <a:ea typeface="ＭＳ Ｐゴシック" charset="0"/>
                <a:cs typeface="ＭＳ Ｐゴシック" charset="0"/>
              </a:rPr>
              <a:t>These federally funded, church-run institutions were born out of a government policy of assimilation. Children were removed from their families and sent to these schools so that they would lose their culture and language in order to facilitate assimilation into mainstream Canadian society.</a:t>
            </a:r>
          </a:p>
          <a:p>
            <a:r>
              <a:rPr lang="en-US" sz="2400" kern="1200" dirty="0">
                <a:solidFill>
                  <a:schemeClr val="tx1"/>
                </a:solidFill>
                <a:latin typeface="Calibri Light"/>
                <a:ea typeface="ＭＳ Ｐゴシック" charset="0"/>
                <a:cs typeface="ＭＳ Ｐゴシック" charset="0"/>
              </a:rPr>
              <a:t>These may include industrial schools, boarding schools, homes for students, hostels, billets, residential schools, residential schools with a majority of day students, or a combination of any of the above. At the request of Survivors, this definition has evolved to include convents, day schools, mission schools, sanatoriums, and settlement camps. They were attended by First Nations, Inuit, and Métis students.</a:t>
            </a:r>
          </a:p>
          <a:p>
            <a:r>
              <a:rPr lang="en-US" sz="2400" kern="1200" dirty="0">
                <a:solidFill>
                  <a:schemeClr val="tx1"/>
                </a:solidFill>
                <a:latin typeface="Calibri Light"/>
                <a:ea typeface="ＭＳ Ｐゴシック" charset="0"/>
                <a:cs typeface="ＭＳ Ｐゴシック" charset="0"/>
              </a:rPr>
              <a:t> Map of school locations on flash drive. </a:t>
            </a:r>
            <a:r>
              <a:rPr lang="en-US" sz="2400" kern="1200" dirty="0" err="1">
                <a:solidFill>
                  <a:schemeClr val="tx1"/>
                </a:solidFill>
                <a:latin typeface="Calibri Light"/>
                <a:ea typeface="ＭＳ Ｐゴシック" charset="0"/>
                <a:cs typeface="ＭＳ Ｐゴシック" charset="0"/>
              </a:rPr>
              <a:t>Map.jpg</a:t>
            </a:r>
            <a:endParaRPr lang="en-US" sz="2400" kern="1200" dirty="0">
              <a:solidFill>
                <a:schemeClr val="tx1"/>
              </a:solidFill>
              <a:latin typeface="Calibri Light"/>
              <a:ea typeface="ＭＳ Ｐゴシック" charset="0"/>
              <a:cs typeface="ＭＳ Ｐゴシック" charset="0"/>
            </a:endParaRPr>
          </a:p>
          <a:p>
            <a:r>
              <a:rPr lang="en-US" sz="2400" kern="1200" dirty="0">
                <a:solidFill>
                  <a:schemeClr val="tx1"/>
                </a:solidFill>
                <a:latin typeface="Calibri Light"/>
                <a:ea typeface="ＭＳ Ｐゴシック" charset="0"/>
                <a:cs typeface="ＭＳ Ｐゴシック" charset="0"/>
              </a:rPr>
              <a:t>More information on Mohawk school</a:t>
            </a:r>
            <a:r>
              <a:rPr lang="en-US" sz="2400" kern="1200" baseline="0" dirty="0">
                <a:solidFill>
                  <a:schemeClr val="tx1"/>
                </a:solidFill>
                <a:latin typeface="Calibri Light"/>
                <a:ea typeface="ＭＳ Ｐゴシック" charset="0"/>
                <a:cs typeface="ＭＳ Ｐゴシック" charset="0"/>
              </a:rPr>
              <a:t> on flash drive.</a:t>
            </a:r>
          </a:p>
          <a:p>
            <a:endParaRPr lang="en-US" dirty="0"/>
          </a:p>
          <a:p>
            <a:r>
              <a:rPr lang="en-US" dirty="0"/>
              <a:t>Photo: </a:t>
            </a:r>
            <a:r>
              <a:rPr lang="en-CA" sz="2400" kern="1200" dirty="0">
                <a:solidFill>
                  <a:schemeClr val="tx1"/>
                </a:solidFill>
                <a:effectLst/>
                <a:latin typeface="Calibri Light"/>
                <a:ea typeface="ＭＳ Ｐゴシック" charset="0"/>
                <a:cs typeface="ＭＳ Ｐゴシック" charset="0"/>
              </a:rPr>
              <a:t>The Qu'Appelle Indian Industrial School in </a:t>
            </a:r>
            <a:r>
              <a:rPr lang="en-CA" sz="2400" kern="1200" dirty="0" err="1">
                <a:solidFill>
                  <a:schemeClr val="tx1"/>
                </a:solidFill>
                <a:effectLst/>
                <a:latin typeface="Calibri Light"/>
                <a:ea typeface="ＭＳ Ｐゴシック" charset="0"/>
                <a:cs typeface="ＭＳ Ｐゴシック" charset="0"/>
              </a:rPr>
              <a:t>Lebret</a:t>
            </a:r>
            <a:r>
              <a:rPr lang="en-CA" sz="2400" kern="1200" dirty="0">
                <a:solidFill>
                  <a:schemeClr val="tx1"/>
                </a:solidFill>
                <a:effectLst/>
                <a:latin typeface="Calibri Light"/>
                <a:ea typeface="ＭＳ Ｐゴシック" charset="0"/>
                <a:cs typeface="ＭＳ Ｐゴシック" charset="0"/>
              </a:rPr>
              <a:t>, District of </a:t>
            </a:r>
            <a:r>
              <a:rPr lang="en-CA" sz="2400" kern="1200" dirty="0" err="1">
                <a:solidFill>
                  <a:schemeClr val="tx1"/>
                </a:solidFill>
                <a:effectLst/>
                <a:latin typeface="Calibri Light"/>
                <a:ea typeface="ＭＳ Ｐゴシック" charset="0"/>
                <a:cs typeface="ＭＳ Ｐゴシック" charset="0"/>
              </a:rPr>
              <a:t>Assiniboia</a:t>
            </a:r>
            <a:r>
              <a:rPr lang="en-CA" sz="2400" kern="1200" dirty="0">
                <a:solidFill>
                  <a:schemeClr val="tx1"/>
                </a:solidFill>
                <a:effectLst/>
                <a:latin typeface="Calibri Light"/>
                <a:ea typeface="ＭＳ Ｐゴシック" charset="0"/>
                <a:cs typeface="ＭＳ Ｐゴシック" charset="0"/>
              </a:rPr>
              <a:t>, ca. 1885</a:t>
            </a:r>
            <a:r>
              <a:rPr lang="en-CA" sz="2400" kern="1200" baseline="0" dirty="0">
                <a:solidFill>
                  <a:schemeClr val="tx1"/>
                </a:solidFill>
                <a:effectLst/>
                <a:latin typeface="Calibri Light"/>
                <a:ea typeface="ＭＳ Ｐゴシック" charset="0"/>
                <a:cs typeface="ＭＳ Ｐゴシック" charset="0"/>
              </a:rPr>
              <a:t> </a:t>
            </a:r>
            <a:r>
              <a:rPr lang="en-CA" sz="2400" kern="1200" dirty="0">
                <a:solidFill>
                  <a:schemeClr val="tx1"/>
                </a:solidFill>
                <a:effectLst/>
                <a:latin typeface="Calibri Light"/>
                <a:ea typeface="ＭＳ Ｐゴシック" charset="0"/>
                <a:cs typeface="ＭＳ Ｐゴシック" charset="0"/>
              </a:rPr>
              <a:t>(Library and Archives Canada PA-182246/ MIKAN ID 3194883)</a:t>
            </a:r>
          </a:p>
          <a:p>
            <a:endParaRPr lang="en-US" dirty="0"/>
          </a:p>
          <a:p>
            <a:endParaRPr lang="en-US" sz="2400" kern="1200" dirty="0">
              <a:solidFill>
                <a:schemeClr val="tx1"/>
              </a:solidFill>
              <a:latin typeface="Calibri Light"/>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2392087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Female students and a nun pose in a classroom at Cross Lake Indian Residential School in Cross Lake, Manitoba in a February 1940 archive photo. (Indian and Northern Affairs/Library and Archives Canada/Reuters)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351635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Photo: Monsignor </a:t>
            </a:r>
            <a:r>
              <a:rPr lang="en-US" sz="2400" kern="1200" dirty="0" err="1">
                <a:solidFill>
                  <a:schemeClr val="tx1"/>
                </a:solidFill>
                <a:effectLst/>
                <a:latin typeface="Calibri Light"/>
                <a:ea typeface="ＭＳ Ｐゴシック" charset="0"/>
                <a:cs typeface="ＭＳ Ｐゴシック" charset="0"/>
              </a:rPr>
              <a:t>Carmirand</a:t>
            </a:r>
            <a:r>
              <a:rPr lang="en-US" sz="2400" kern="1200" dirty="0">
                <a:solidFill>
                  <a:schemeClr val="tx1"/>
                </a:solidFill>
                <a:effectLst/>
                <a:latin typeface="Calibri Light"/>
                <a:ea typeface="ＭＳ Ｐゴシック" charset="0"/>
                <a:cs typeface="ＭＳ Ｐゴシック" charset="0"/>
              </a:rPr>
              <a:t>, Nuns and a group of Inuit children (August 1937). Archives of the Saint-Boniface Historical Society, Diocese of </a:t>
            </a:r>
            <a:r>
              <a:rPr lang="en-US" sz="2400" kern="1200" dirty="0" err="1">
                <a:solidFill>
                  <a:schemeClr val="tx1"/>
                </a:solidFill>
                <a:effectLst/>
                <a:latin typeface="Calibri Light"/>
                <a:ea typeface="ＭＳ Ｐゴシック" charset="0"/>
                <a:cs typeface="ＭＳ Ｐゴシック" charset="0"/>
              </a:rPr>
              <a:t>Keewtin</a:t>
            </a:r>
            <a:r>
              <a:rPr lang="en-US" sz="2400" kern="1200" dirty="0">
                <a:solidFill>
                  <a:schemeClr val="tx1"/>
                </a:solidFill>
                <a:effectLst/>
                <a:latin typeface="Calibri Light"/>
                <a:ea typeface="ＭＳ Ｐゴシック" charset="0"/>
                <a:cs typeface="ＭＳ Ｐゴシック" charset="0"/>
              </a:rPr>
              <a:t>-the pas </a:t>
            </a:r>
            <a:r>
              <a:rPr lang="en-US" sz="2400" kern="1200" dirty="0" err="1">
                <a:solidFill>
                  <a:schemeClr val="tx1"/>
                </a:solidFill>
                <a:effectLst/>
                <a:latin typeface="Calibri Light"/>
                <a:ea typeface="ＭＳ Ｐゴシック" charset="0"/>
                <a:cs typeface="ＭＳ Ｐゴシック" charset="0"/>
              </a:rPr>
              <a:t>fonds</a:t>
            </a:r>
            <a:r>
              <a:rPr lang="en-US" sz="2400" kern="1200" dirty="0">
                <a:solidFill>
                  <a:schemeClr val="tx1"/>
                </a:solidFill>
                <a:effectLst/>
                <a:latin typeface="Calibri Light"/>
                <a:ea typeface="ＭＳ Ｐゴシック" charset="0"/>
                <a:cs typeface="ＭＳ Ｐゴシック" charset="0"/>
              </a:rPr>
              <a:t>, N1786</a:t>
            </a:r>
            <a:endParaRPr lang="en-CA" sz="2400" kern="1200">
              <a:solidFill>
                <a:schemeClr val="tx1"/>
              </a:solidFill>
              <a:effectLst/>
              <a:latin typeface="Calibri Light"/>
              <a:ea typeface="ＭＳ Ｐゴシック" charset="0"/>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266964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baseline="0" dirty="0">
                <a:solidFill>
                  <a:schemeClr val="tx1"/>
                </a:solidFill>
                <a:latin typeface="Calibri Light"/>
                <a:ea typeface="ＭＳ Ｐゴシック" charset="0"/>
                <a:cs typeface="ＭＳ Ｐゴシック" charset="0"/>
              </a:rPr>
              <a:t>1991: </a:t>
            </a:r>
            <a:r>
              <a:rPr lang="en-US" sz="2000" kern="1200" baseline="0" dirty="0" err="1">
                <a:solidFill>
                  <a:schemeClr val="tx1"/>
                </a:solidFill>
                <a:latin typeface="Calibri Light"/>
                <a:ea typeface="ＭＳ Ｐゴシック" charset="0"/>
                <a:cs typeface="ＭＳ Ｐゴシック" charset="0"/>
              </a:rPr>
              <a:t>Cariboo</a:t>
            </a:r>
            <a:r>
              <a:rPr lang="en-US" sz="2000" kern="1200" baseline="0" dirty="0">
                <a:solidFill>
                  <a:schemeClr val="tx1"/>
                </a:solidFill>
                <a:latin typeface="Calibri Light"/>
                <a:ea typeface="ＭＳ Ｐゴシック" charset="0"/>
                <a:cs typeface="ＭＳ Ｐゴシック" charset="0"/>
              </a:rPr>
              <a:t> Tribal Council publishes </a:t>
            </a:r>
            <a:r>
              <a:rPr lang="en-US" sz="2000" i="1" kern="1200" baseline="0" dirty="0">
                <a:solidFill>
                  <a:schemeClr val="tx1"/>
                </a:solidFill>
                <a:latin typeface="Calibri Light"/>
                <a:ea typeface="ＭＳ Ｐゴシック" charset="0"/>
                <a:cs typeface="ＭＳ Ｐゴシック" charset="0"/>
              </a:rPr>
              <a:t>Impact of the Residential School</a:t>
            </a:r>
            <a:r>
              <a:rPr lang="en-US" sz="2000" kern="1200" baseline="0" dirty="0">
                <a:solidFill>
                  <a:schemeClr val="tx1"/>
                </a:solidFill>
                <a:latin typeface="Calibri Light"/>
                <a:ea typeface="ＭＳ Ｐゴシック" charset="0"/>
                <a:cs typeface="ＭＳ Ｐゴシック" charset="0"/>
              </a:rPr>
              <a:t>; Phil Fontaine speaks publicly of abuse he suffered in the residential schools</a:t>
            </a:r>
          </a:p>
          <a:p>
            <a:endParaRPr lang="en-US" sz="2000" dirty="0"/>
          </a:p>
          <a:p>
            <a:r>
              <a:rPr lang="en-US" sz="2000" dirty="0"/>
              <a:t>1996: RCAP Final Report, Volume One, Chapter 10 concerns residential schools</a:t>
            </a:r>
          </a:p>
          <a:p>
            <a:endParaRPr lang="en-US" sz="2000" kern="1200" baseline="0" dirty="0">
              <a:solidFill>
                <a:schemeClr val="tx1"/>
              </a:solidFill>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2000" kern="1200" baseline="0" dirty="0">
                <a:solidFill>
                  <a:schemeClr val="tx1"/>
                </a:solidFill>
                <a:latin typeface="Calibri Light"/>
                <a:ea typeface="ＭＳ Ｐゴシック" charset="0"/>
                <a:cs typeface="ＭＳ Ｐゴシック" charset="0"/>
              </a:rPr>
              <a:t>Photo: </a:t>
            </a:r>
            <a:r>
              <a:rPr lang="en-CA" sz="2400" kern="1200" dirty="0">
                <a:solidFill>
                  <a:schemeClr val="tx1"/>
                </a:solidFill>
                <a:effectLst/>
                <a:latin typeface="Calibri Light"/>
                <a:ea typeface="ＭＳ Ｐゴシック" charset="0"/>
                <a:cs typeface="ＭＳ Ｐゴシック" charset="0"/>
              </a:rPr>
              <a:t>The Mohawk Institute in Brantford, Ontario,” General Synod Archives, Anglican Church of Canada, P75-103-S4-507.</a:t>
            </a:r>
          </a:p>
          <a:p>
            <a:endParaRPr lang="en-US" sz="2000" kern="1200" baseline="0" dirty="0">
              <a:solidFill>
                <a:schemeClr val="tx1"/>
              </a:solidFill>
              <a:latin typeface="Calibri Light"/>
              <a:ea typeface="ＭＳ Ｐゴシック" charset="0"/>
              <a:cs typeface="ＭＳ Ｐゴシック" charset="0"/>
            </a:endParaRPr>
          </a:p>
          <a:p>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18</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a:t>
            </a:r>
            <a:r>
              <a:rPr lang="fr-CA" sz="2400" b="0" i="0" u="none" strike="noStrike" kern="1200" baseline="0" dirty="0">
                <a:solidFill>
                  <a:schemeClr val="tx1"/>
                </a:solidFill>
                <a:latin typeface="Calibri Light"/>
                <a:ea typeface="ＭＳ Ｐゴシック" charset="0"/>
                <a:cs typeface="ＭＳ Ｐゴシック" charset="0"/>
              </a:rPr>
              <a:t>Inuit </a:t>
            </a:r>
            <a:r>
              <a:rPr lang="fr-CA" sz="2400" b="0" i="0" u="none" strike="noStrike" kern="1200" baseline="0" dirty="0" err="1">
                <a:solidFill>
                  <a:schemeClr val="tx1"/>
                </a:solidFill>
                <a:latin typeface="Calibri Light"/>
                <a:ea typeface="ＭＳ Ｐゴシック" charset="0"/>
                <a:cs typeface="ＭＳ Ｐゴシック" charset="0"/>
              </a:rPr>
              <a:t>Tapiriit</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Kanatami</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President</a:t>
            </a:r>
            <a:r>
              <a:rPr lang="fr-CA" sz="2400" b="0" i="0" u="none" strike="noStrike" kern="1200" baseline="0" dirty="0">
                <a:solidFill>
                  <a:schemeClr val="tx1"/>
                </a:solidFill>
                <a:latin typeface="Calibri Light"/>
                <a:ea typeface="ＭＳ Ｐゴシック" charset="0"/>
                <a:cs typeface="ＭＳ Ｐゴシック" charset="0"/>
              </a:rPr>
              <a:t> Mary Simon </a:t>
            </a:r>
            <a:r>
              <a:rPr lang="fr-CA" sz="2400" b="0" i="0" u="none" strike="noStrike" kern="1200" baseline="0" dirty="0" err="1">
                <a:solidFill>
                  <a:schemeClr val="tx1"/>
                </a:solidFill>
                <a:latin typeface="Calibri Light"/>
                <a:ea typeface="ＭＳ Ｐゴシック" charset="0"/>
                <a:cs typeface="ＭＳ Ｐゴシック" charset="0"/>
              </a:rPr>
              <a:t>shakes</a:t>
            </a:r>
            <a:r>
              <a:rPr lang="fr-CA" sz="2400" b="0" i="0" u="none" strike="noStrike" kern="1200" baseline="0" dirty="0">
                <a:solidFill>
                  <a:schemeClr val="tx1"/>
                </a:solidFill>
                <a:latin typeface="Calibri Light"/>
                <a:ea typeface="ＭＳ Ｐゴシック" charset="0"/>
                <a:cs typeface="ＭＳ Ｐゴシック" charset="0"/>
              </a:rPr>
              <a:t> hands </a:t>
            </a:r>
            <a:r>
              <a:rPr lang="fr-CA" sz="2400" b="0" i="0" u="none" strike="noStrike" kern="1200" baseline="0" dirty="0" err="1">
                <a:solidFill>
                  <a:schemeClr val="tx1"/>
                </a:solidFill>
                <a:latin typeface="Calibri Light"/>
                <a:ea typeface="ＭＳ Ｐゴシック" charset="0"/>
                <a:cs typeface="ＭＳ Ｐゴシック" charset="0"/>
              </a:rPr>
              <a:t>with</a:t>
            </a:r>
            <a:r>
              <a:rPr lang="fr-CA" sz="2400" b="0" i="0" u="none" strike="noStrike" kern="1200" baseline="0" dirty="0">
                <a:solidFill>
                  <a:schemeClr val="tx1"/>
                </a:solidFill>
                <a:latin typeface="Calibri Light"/>
                <a:ea typeface="ＭＳ Ｐゴシック" charset="0"/>
                <a:cs typeface="ＭＳ Ｐゴシック" charset="0"/>
              </a:rPr>
              <a:t> Canadian Prime </a:t>
            </a:r>
            <a:r>
              <a:rPr lang="fr-CA" sz="2400" b="0" i="0" u="none" strike="noStrike" kern="1200" baseline="0" dirty="0" err="1">
                <a:solidFill>
                  <a:schemeClr val="tx1"/>
                </a:solidFill>
                <a:latin typeface="Calibri Light"/>
                <a:ea typeface="ＭＳ Ｐゴシック" charset="0"/>
                <a:cs typeface="ＭＳ Ｐゴシック" charset="0"/>
              </a:rPr>
              <a:t>Minister</a:t>
            </a:r>
            <a:r>
              <a:rPr lang="fr-CA" sz="2400" b="0" i="0" u="none" strike="noStrike" kern="1200" baseline="0" dirty="0">
                <a:solidFill>
                  <a:schemeClr val="tx1"/>
                </a:solidFill>
                <a:latin typeface="Calibri Light"/>
                <a:ea typeface="ＭＳ Ｐゴシック" charset="0"/>
                <a:cs typeface="ＭＳ Ｐゴシック" charset="0"/>
              </a:rPr>
              <a:t> Stephen Harper, as </a:t>
            </a:r>
            <a:r>
              <a:rPr lang="fr-CA" sz="2400" b="0" i="0" u="none" strike="noStrike" kern="1200" baseline="0" dirty="0" err="1">
                <a:solidFill>
                  <a:schemeClr val="tx1"/>
                </a:solidFill>
                <a:latin typeface="Calibri Light"/>
                <a:ea typeface="ＭＳ Ｐゴシック" charset="0"/>
                <a:cs typeface="ＭＳ Ｐゴシック" charset="0"/>
              </a:rPr>
              <a:t>Assembly</a:t>
            </a:r>
            <a:r>
              <a:rPr lang="fr-CA" sz="2400" b="0" i="0" u="none" strike="noStrike" kern="1200" baseline="0" dirty="0">
                <a:solidFill>
                  <a:schemeClr val="tx1"/>
                </a:solidFill>
                <a:latin typeface="Calibri Light"/>
                <a:ea typeface="ＭＳ Ｐゴシック" charset="0"/>
                <a:cs typeface="ＭＳ Ｐゴシック" charset="0"/>
              </a:rPr>
              <a:t> of First Nations </a:t>
            </a:r>
            <a:r>
              <a:rPr lang="fr-CA" sz="2400" b="0" i="0" u="none" strike="noStrike" kern="1200" baseline="0" dirty="0" err="1">
                <a:solidFill>
                  <a:schemeClr val="tx1"/>
                </a:solidFill>
                <a:latin typeface="Calibri Light"/>
                <a:ea typeface="ＭＳ Ｐゴシック" charset="0"/>
                <a:cs typeface="ＭＳ Ｐゴシック" charset="0"/>
              </a:rPr>
              <a:t>Chief</a:t>
            </a:r>
            <a:r>
              <a:rPr lang="fr-CA" sz="2400" b="0" i="0" u="none" strike="noStrike" kern="1200" baseline="0" dirty="0">
                <a:solidFill>
                  <a:schemeClr val="tx1"/>
                </a:solidFill>
                <a:latin typeface="Calibri Light"/>
                <a:ea typeface="ＭＳ Ｐゴシック" charset="0"/>
                <a:cs typeface="ＭＳ Ｐゴシック" charset="0"/>
              </a:rPr>
              <a:t> Phil Fontaine (</a:t>
            </a:r>
            <a:r>
              <a:rPr lang="fr-CA" sz="2400" b="0" i="0" u="none" strike="noStrike" kern="1200" baseline="0" dirty="0" err="1">
                <a:solidFill>
                  <a:schemeClr val="tx1"/>
                </a:solidFill>
                <a:latin typeface="Calibri Light"/>
                <a:ea typeface="ＭＳ Ｐゴシック" charset="0"/>
                <a:cs typeface="ＭＳ Ｐゴシック" charset="0"/>
              </a:rPr>
              <a:t>headdress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watches</a:t>
            </a:r>
            <a:r>
              <a:rPr lang="fr-CA" sz="2400" b="0" i="0" u="none" strike="noStrike" kern="1200" baseline="0" dirty="0">
                <a:solidFill>
                  <a:schemeClr val="tx1"/>
                </a:solidFill>
                <a:latin typeface="Calibri Light"/>
                <a:ea typeface="ＭＳ Ｐゴシック" charset="0"/>
                <a:cs typeface="ＭＳ Ｐゴシック" charset="0"/>
              </a:rPr>
              <a:t> in Ottawa, on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11, 2008. THE CANADIAN PRESS/Fred Chartrand</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19</a:t>
            </a:fld>
            <a:endParaRPr lang="en-US"/>
          </a:p>
        </p:txBody>
      </p:sp>
    </p:spTree>
    <p:extLst>
      <p:ext uri="{BB962C8B-B14F-4D97-AF65-F5344CB8AC3E}">
        <p14:creationId xmlns:p14="http://schemas.microsoft.com/office/powerpoint/2010/main" val="28545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a:t>
            </a:r>
            <a:r>
              <a:rPr lang="en-US" sz="2000" baseline="0" dirty="0">
                <a:latin typeface="Calibri Light" charset="0"/>
              </a:rPr>
              <a:t> </a:t>
            </a:r>
            <a:r>
              <a:rPr lang="en-US" sz="2000" dirty="0">
                <a:latin typeface="Calibri Light" charset="0"/>
              </a:rPr>
              <a:t>A group of female students and a nun pose in a classroom at Cross Lake Indian Residential School in Cross Lake, Man. February 1940. (Library and Archives Canada/Reuters)</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20</a:t>
            </a:fld>
            <a:endParaRPr lang="en-US" sz="1200">
              <a:latin typeface="Calibri Light"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Flags of the World (open source)</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21</a:t>
            </a:fld>
            <a:endParaRPr lang="en-US" sz="1200">
              <a:latin typeface="Calibri Ligh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dirty="0">
                <a:latin typeface="Calibri Light" charset="0"/>
              </a:rPr>
              <a:t>The United Nations headquarters in New York City. (open</a:t>
            </a:r>
            <a:r>
              <a:rPr lang="en-US" baseline="0" dirty="0">
                <a:latin typeface="Calibri Light" charset="0"/>
              </a:rPr>
              <a:t> source</a:t>
            </a:r>
            <a:r>
              <a:rPr lang="en-US" dirty="0">
                <a:latin typeface="Calibri Light" charset="0"/>
              </a:rPr>
              <a:t>)</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22</a:t>
            </a:fld>
            <a:endParaRPr lang="en-US"/>
          </a:p>
        </p:txBody>
      </p:sp>
    </p:spTree>
    <p:extLst>
      <p:ext uri="{BB962C8B-B14F-4D97-AF65-F5344CB8AC3E}">
        <p14:creationId xmlns:p14="http://schemas.microsoft.com/office/powerpoint/2010/main" val="98931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Photo:</a:t>
            </a:r>
            <a:r>
              <a:rPr lang="fr-CA" baseline="0" dirty="0"/>
              <a:t> </a:t>
            </a:r>
            <a:r>
              <a:rPr lang="fr-CA" baseline="0" dirty="0" err="1"/>
              <a:t>Cover</a:t>
            </a:r>
            <a:r>
              <a:rPr lang="fr-CA" baseline="0" dirty="0"/>
              <a:t> of the UNDRIP document 2007</a:t>
            </a:r>
            <a:endParaRPr lang="fr-CA"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23</a:t>
            </a:fld>
            <a:endParaRPr lang="en-US"/>
          </a:p>
        </p:txBody>
      </p:sp>
    </p:spTree>
    <p:extLst>
      <p:ext uri="{BB962C8B-B14F-4D97-AF65-F5344CB8AC3E}">
        <p14:creationId xmlns:p14="http://schemas.microsoft.com/office/powerpoint/2010/main" val="1367207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a:t>
            </a:r>
            <a:r>
              <a:rPr lang="en-US" baseline="0" dirty="0"/>
              <a:t> seen above include: Argentina, Brazil, Chile, Canada, Ghana, Guatemala, Kenya, Nigeria, Philippines, Rwanda, Sierra Leone, South Africa, Sri Lanka, Togo, Uganda, Tunisia, Australia. Etc.</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24</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Commissioners of Kenya's Truth, Justice and Reconciliation Commission (TJRC), during one of the hearings. (Kenya TJRC)</a:t>
            </a: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25</a:t>
            </a:fld>
            <a:endParaRPr lang="en-US"/>
          </a:p>
        </p:txBody>
      </p:sp>
    </p:spTree>
    <p:extLst>
      <p:ext uri="{BB962C8B-B14F-4D97-AF65-F5344CB8AC3E}">
        <p14:creationId xmlns:p14="http://schemas.microsoft.com/office/powerpoint/2010/main" val="105042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Logo image from the Reconciliation Australia Organization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26</a:t>
            </a:fld>
            <a:endParaRPr lang="en-US"/>
          </a:p>
        </p:txBody>
      </p:sp>
    </p:spTree>
    <p:extLst>
      <p:ext uri="{BB962C8B-B14F-4D97-AF65-F5344CB8AC3E}">
        <p14:creationId xmlns:p14="http://schemas.microsoft.com/office/powerpoint/2010/main" val="178134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a:t>
            </a:r>
            <a:r>
              <a:rPr lang="en-US" dirty="0"/>
              <a:t>The Guatemalan</a:t>
            </a:r>
            <a:r>
              <a:rPr lang="en-US" baseline="0" dirty="0"/>
              <a:t> Truth and Reconciliation official report</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27</a:t>
            </a:fld>
            <a:endParaRPr lang="en-US"/>
          </a:p>
        </p:txBody>
      </p:sp>
    </p:spTree>
    <p:extLst>
      <p:ext uri="{BB962C8B-B14F-4D97-AF65-F5344CB8AC3E}">
        <p14:creationId xmlns:p14="http://schemas.microsoft.com/office/powerpoint/2010/main" val="2484136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a:t>
            </a:r>
            <a:r>
              <a:rPr lang="en-US" sz="2400" kern="1200" dirty="0">
                <a:solidFill>
                  <a:schemeClr val="tx1"/>
                </a:solidFill>
                <a:effectLst/>
                <a:latin typeface="Calibri Light"/>
                <a:ea typeface="ＭＳ Ｐゴシック" charset="0"/>
                <a:cs typeface="ＭＳ Ｐゴシック" charset="0"/>
              </a:rPr>
              <a:t>Sam Warburton of the Lions (rugby team) receives a </a:t>
            </a:r>
            <a:r>
              <a:rPr lang="en-US" sz="2400" kern="1200" dirty="0" err="1">
                <a:solidFill>
                  <a:schemeClr val="tx1"/>
                </a:solidFill>
                <a:effectLst/>
                <a:latin typeface="Calibri Light"/>
                <a:ea typeface="ＭＳ Ｐゴシック" charset="0"/>
                <a:cs typeface="ＭＳ Ｐゴシック" charset="0"/>
              </a:rPr>
              <a:t>hongi</a:t>
            </a:r>
            <a:r>
              <a:rPr lang="en-US" sz="2400" kern="1200" dirty="0">
                <a:solidFill>
                  <a:schemeClr val="tx1"/>
                </a:solidFill>
                <a:effectLst/>
                <a:latin typeface="Calibri Light"/>
                <a:ea typeface="ＭＳ Ｐゴシック" charset="0"/>
                <a:cs typeface="ＭＳ Ｐゴシック" charset="0"/>
              </a:rPr>
              <a:t> from a Maori Chief after winning the match between the New Zealand Provincial Barbarians and British &amp; Irish Lions at Toll Stadium on June 3, 2017 in </a:t>
            </a:r>
            <a:r>
              <a:rPr lang="en-US" sz="2400" kern="1200" dirty="0" err="1">
                <a:solidFill>
                  <a:schemeClr val="tx1"/>
                </a:solidFill>
                <a:effectLst/>
                <a:latin typeface="Calibri Light"/>
                <a:ea typeface="ＭＳ Ｐゴシック" charset="0"/>
                <a:cs typeface="ＭＳ Ｐゴシック" charset="0"/>
              </a:rPr>
              <a:t>Whangarei</a:t>
            </a:r>
            <a:r>
              <a:rPr lang="en-US" sz="2400" kern="1200" dirty="0">
                <a:solidFill>
                  <a:schemeClr val="tx1"/>
                </a:solidFill>
                <a:effectLst/>
                <a:latin typeface="Calibri Light"/>
                <a:ea typeface="ＭＳ Ｐゴシック" charset="0"/>
                <a:cs typeface="ＭＳ Ｐゴシック" charset="0"/>
              </a:rPr>
              <a:t>, New Zealand. (Photo by Hannah Peters/Getty Images)</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28</a:t>
            </a:fld>
            <a:endParaRPr lang="en-US"/>
          </a:p>
        </p:txBody>
      </p:sp>
    </p:spTree>
    <p:extLst>
      <p:ext uri="{BB962C8B-B14F-4D97-AF65-F5344CB8AC3E}">
        <p14:creationId xmlns:p14="http://schemas.microsoft.com/office/powerpoint/2010/main" val="126868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Photo:</a:t>
            </a:r>
            <a:r>
              <a:rPr lang="en-CA" sz="2400" kern="1200" baseline="0" dirty="0">
                <a:solidFill>
                  <a:schemeClr val="tx1"/>
                </a:solidFill>
                <a:effectLst/>
                <a:latin typeface="Calibri Light"/>
                <a:ea typeface="ＭＳ Ｐゴシック" charset="0"/>
                <a:cs typeface="ＭＳ Ｐゴシック" charset="0"/>
              </a:rPr>
              <a:t> </a:t>
            </a:r>
            <a:r>
              <a:rPr lang="en-US" sz="2400" kern="1200" dirty="0">
                <a:solidFill>
                  <a:schemeClr val="tx1"/>
                </a:solidFill>
                <a:effectLst/>
                <a:latin typeface="Calibri Light"/>
                <a:ea typeface="ＭＳ Ｐゴシック" charset="0"/>
                <a:cs typeface="ＭＳ Ｐゴシック" charset="0"/>
              </a:rPr>
              <a:t>South African President Nelson Mandela (L) with Archbishop Desmond Tutu, acknowledges applause after he received a five volumes of Truth and Reconciliation Commission final report from Archbishop Tutu, in Pretoria 29 October. The report reveals human rights abuse by various political parties during the Nationalist Party (NP) rule. Accepting the report, Mandela acknowledged that the wounds of the period of repression and resistance were too deep to have been healed by the TRC alone. (Photo credit should read WALTER DHLADHLA/AFP/Getty Images)</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29</a:t>
            </a:fld>
            <a:endParaRPr lang="en-US"/>
          </a:p>
        </p:txBody>
      </p:sp>
    </p:spTree>
    <p:extLst>
      <p:ext uri="{BB962C8B-B14F-4D97-AF65-F5344CB8AC3E}">
        <p14:creationId xmlns:p14="http://schemas.microsoft.com/office/powerpoint/2010/main" val="1071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Calibri Light" charset="0"/>
              </a:rPr>
              <a:t>Photo:</a:t>
            </a:r>
            <a:r>
              <a:rPr lang="en-US" sz="2000" baseline="0" dirty="0">
                <a:latin typeface="Calibri Light" charset="0"/>
              </a:rPr>
              <a:t> </a:t>
            </a:r>
            <a:r>
              <a:rPr lang="fr-CA" sz="2400" b="0" i="0" u="none" strike="noStrike" kern="1200" baseline="0" dirty="0">
                <a:solidFill>
                  <a:schemeClr val="tx1"/>
                </a:solidFill>
                <a:latin typeface="Calibri Light"/>
                <a:ea typeface="ＭＳ Ｐゴシック" charset="0"/>
                <a:cs typeface="ＭＳ Ｐゴシック" charset="0"/>
              </a:rPr>
              <a:t>Commission chairman Justice Murray Sinclair (centre) and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commissioners</a:t>
            </a:r>
            <a:r>
              <a:rPr lang="fr-CA" sz="2400" b="0" i="0" u="none" strike="noStrike" kern="1200" baseline="0" dirty="0">
                <a:solidFill>
                  <a:schemeClr val="tx1"/>
                </a:solidFill>
                <a:latin typeface="Calibri Light"/>
                <a:ea typeface="ＭＳ Ｐゴシック" charset="0"/>
                <a:cs typeface="ＭＳ Ｐゴシック" charset="0"/>
              </a:rPr>
              <a:t> Marie Wilson (right) and Wilton </a:t>
            </a:r>
            <a:r>
              <a:rPr lang="fr-CA" sz="2400" b="0" i="0" u="none" strike="noStrike" kern="1200" baseline="0" dirty="0" err="1">
                <a:solidFill>
                  <a:schemeClr val="tx1"/>
                </a:solidFill>
                <a:latin typeface="Calibri Light"/>
                <a:ea typeface="ＭＳ Ｐゴシック" charset="0"/>
                <a:cs typeface="ＭＳ Ｐゴシック" charset="0"/>
              </a:rPr>
              <a:t>Littlechild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discuss</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commission's</a:t>
            </a:r>
            <a:r>
              <a:rPr lang="fr-CA" sz="2400" b="0" i="0" u="none" strike="noStrike" kern="1200" baseline="0" dirty="0">
                <a:solidFill>
                  <a:schemeClr val="tx1"/>
                </a:solidFill>
                <a:latin typeface="Calibri Light"/>
                <a:ea typeface="ＭＳ Ｐゴシック" charset="0"/>
                <a:cs typeface="ＭＳ Ｐゴシック" charset="0"/>
              </a:rPr>
              <a:t> report on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system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in Ottawa on Tuesday,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2, 2015. THE CANADIAN PRESS/Adrian </a:t>
            </a:r>
            <a:r>
              <a:rPr lang="fr-CA" sz="2400" b="0" i="0" u="none" strike="noStrike" kern="1200" baseline="0" dirty="0" err="1">
                <a:solidFill>
                  <a:schemeClr val="tx1"/>
                </a:solidFill>
                <a:latin typeface="Calibri Light"/>
                <a:ea typeface="ＭＳ Ｐゴシック" charset="0"/>
                <a:cs typeface="ＭＳ Ｐゴシック" charset="0"/>
              </a:rPr>
              <a:t>Wyld</a:t>
            </a:r>
            <a:endParaRPr lang="en-US" sz="2000" dirty="0">
              <a:latin typeface="Calibri Light"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13853480-D3CF-794F-8CDD-37EE75A4592B}" type="slidenum">
              <a:rPr lang="en-US" sz="1200">
                <a:latin typeface="Calibri Light" charset="0"/>
              </a:rPr>
              <a:pPr/>
              <a:t>30</a:t>
            </a:fld>
            <a:endParaRPr lang="en-US" sz="1200">
              <a:latin typeface="Calibri Light"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31</a:t>
            </a:fld>
            <a:endParaRPr lang="en-US"/>
          </a:p>
        </p:txBody>
      </p:sp>
    </p:spTree>
    <p:extLst>
      <p:ext uri="{BB962C8B-B14F-4D97-AF65-F5344CB8AC3E}">
        <p14:creationId xmlns:p14="http://schemas.microsoft.com/office/powerpoint/2010/main" val="139832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latin typeface="Calibri Light" charset="0"/>
              </a:rPr>
              <a:t>Photo: </a:t>
            </a:r>
            <a:r>
              <a:rPr lang="en-US" sz="2000" dirty="0"/>
              <a:t>:</a:t>
            </a:r>
            <a:r>
              <a:rPr lang="en-US" sz="2000" baseline="0" dirty="0"/>
              <a:t> </a:t>
            </a:r>
            <a:r>
              <a:rPr lang="en-CA" sz="2000" kern="1200" dirty="0">
                <a:solidFill>
                  <a:schemeClr val="tx1"/>
                </a:solidFill>
                <a:effectLst/>
                <a:latin typeface="Calibri Light"/>
                <a:ea typeface="ＭＳ Ｐゴシック" charset="0"/>
                <a:cs typeface="ＭＳ Ｐゴシック" charset="0"/>
              </a:rPr>
              <a:t>The Mohawk Institute in Brantford, Ontario, was just one of the schools that had specific “punishment rooms.” General Synod Archives, Anglican Church of Canada, P75-103-S4-507.</a:t>
            </a:r>
            <a:endParaRPr lang="en-US" sz="2000" baseline="0" dirty="0"/>
          </a:p>
          <a:p>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3</a:t>
            </a:fld>
            <a:endParaRPr lang="en-US" sz="1200">
              <a:latin typeface="Calibri Light"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Photos: </a:t>
            </a:r>
            <a:r>
              <a:rPr lang="fr-CA" dirty="0" err="1"/>
              <a:t>courtesy</a:t>
            </a:r>
            <a:r>
              <a:rPr lang="fr-CA" dirty="0"/>
              <a:t> of the TRC</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32</a:t>
            </a:fld>
            <a:endParaRPr lang="en-US"/>
          </a:p>
        </p:txBody>
      </p:sp>
    </p:spTree>
    <p:extLst>
      <p:ext uri="{BB962C8B-B14F-4D97-AF65-F5344CB8AC3E}">
        <p14:creationId xmlns:p14="http://schemas.microsoft.com/office/powerpoint/2010/main" val="3610681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latin typeface="Arial"/>
                <a:cs typeface="Arial"/>
              </a:rPr>
              <a:t>Photo: </a:t>
            </a:r>
            <a:r>
              <a:rPr lang="en-CA" sz="2400" kern="1200" dirty="0">
                <a:solidFill>
                  <a:schemeClr val="tx1"/>
                </a:solidFill>
                <a:effectLst/>
                <a:latin typeface="Calibri Light"/>
                <a:ea typeface="ＭＳ Ｐゴシック" charset="0"/>
                <a:cs typeface="ＭＳ Ｐゴシック" charset="0"/>
              </a:rPr>
              <a:t>A class in penmanship at the Red Deer Indian School, Red Deer, Alta. 1914-19. Source: United Church of Canada archives.</a:t>
            </a:r>
          </a:p>
          <a:p>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34</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Photos:</a:t>
            </a:r>
            <a:r>
              <a:rPr lang="en-US" sz="2000" baseline="0" dirty="0"/>
              <a:t>  </a:t>
            </a:r>
            <a:r>
              <a:rPr lang="en-US" sz="2000" baseline="0" dirty="0" err="1"/>
              <a:t>Anisinaabe</a:t>
            </a:r>
            <a:r>
              <a:rPr lang="en-US" sz="2000" baseline="0" dirty="0"/>
              <a:t> Elder Jane welcome youth during Sacred Walk on Parliament Hill (Courtesy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35</a:t>
            </a:fld>
            <a:endParaRPr lang="en-US"/>
          </a:p>
        </p:txBody>
      </p:sp>
    </p:spTree>
    <p:extLst>
      <p:ext uri="{BB962C8B-B14F-4D97-AF65-F5344CB8AC3E}">
        <p14:creationId xmlns:p14="http://schemas.microsoft.com/office/powerpoint/2010/main" val="1152313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Photo: Indigenous people from First Nations all over Saskatchewan join First Nations University’s </a:t>
            </a:r>
            <a:r>
              <a:rPr lang="en-US" baseline="0" dirty="0" err="1"/>
              <a:t>Pow</a:t>
            </a:r>
            <a:r>
              <a:rPr lang="en-US" baseline="0" dirty="0"/>
              <a:t> Wow in full regalia (courtesy of Productions Cazabon)</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36</a:t>
            </a:fld>
            <a:endParaRPr lang="en-US"/>
          </a:p>
        </p:txBody>
      </p:sp>
    </p:spTree>
    <p:extLst>
      <p:ext uri="{BB962C8B-B14F-4D97-AF65-F5344CB8AC3E}">
        <p14:creationId xmlns:p14="http://schemas.microsoft.com/office/powerpoint/2010/main" val="2495326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Classroom (Open source)</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37</a:t>
            </a:fld>
            <a:endParaRPr lang="en-US"/>
          </a:p>
        </p:txBody>
      </p:sp>
    </p:spTree>
    <p:extLst>
      <p:ext uri="{BB962C8B-B14F-4D97-AF65-F5344CB8AC3E}">
        <p14:creationId xmlns:p14="http://schemas.microsoft.com/office/powerpoint/2010/main" val="9939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Calibri Light" charset="0"/>
              </a:rPr>
              <a:t>Photo: </a:t>
            </a:r>
            <a:r>
              <a:rPr lang="fr-CA" sz="2400" b="0" i="0" u="none" strike="noStrike" kern="1200" baseline="0" dirty="0">
                <a:solidFill>
                  <a:schemeClr val="tx1"/>
                </a:solidFill>
                <a:latin typeface="Calibri Light"/>
                <a:ea typeface="ＭＳ Ｐゴシック" charset="0"/>
                <a:cs typeface="ＭＳ Ｐゴシック" charset="0"/>
              </a:rPr>
              <a:t>People express </a:t>
            </a:r>
            <a:r>
              <a:rPr lang="fr-CA" sz="2400" b="0" i="0" u="none" strike="noStrike" kern="1200" baseline="0" dirty="0" err="1">
                <a:solidFill>
                  <a:schemeClr val="tx1"/>
                </a:solidFill>
                <a:latin typeface="Calibri Light"/>
                <a:ea typeface="ＭＳ Ｐゴシック" charset="0"/>
                <a:cs typeface="ＭＳ Ｐゴシック" charset="0"/>
              </a:rPr>
              <a:t>their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emotions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of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regional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event</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Victoria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Centre in Victoria, B.C., Friday April 13, 2012. THE CANADIAN PRESS IMAGES/</a:t>
            </a:r>
            <a:r>
              <a:rPr lang="fr-CA" sz="2400" b="0" i="0" u="none" strike="noStrike" kern="1200" baseline="0" dirty="0" err="1">
                <a:solidFill>
                  <a:schemeClr val="tx1"/>
                </a:solidFill>
                <a:latin typeface="Calibri Light"/>
                <a:ea typeface="ＭＳ Ｐゴシック" charset="0"/>
                <a:cs typeface="ＭＳ Ｐゴシック" charset="0"/>
              </a:rPr>
              <a:t>Chad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Hipolito</a:t>
            </a:r>
            <a:endParaRPr lang="en-US" sz="2000" dirty="0">
              <a:latin typeface="Calibri Light"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38</a:t>
            </a:fld>
            <a:endParaRPr lang="en-US" sz="1200">
              <a:latin typeface="Calibri Light"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Georgia" charset="0"/>
              </a:rPr>
              <a:t>1620-1629: First missionary-operated  boarding school Quebec City 1620-1629 under auspices of </a:t>
            </a:r>
            <a:r>
              <a:rPr lang="en-US" sz="2000" dirty="0" err="1">
                <a:latin typeface="Georgia" charset="0"/>
              </a:rPr>
              <a:t>Récollets</a:t>
            </a:r>
            <a:r>
              <a:rPr lang="en-US" sz="2000" dirty="0">
                <a:latin typeface="Georgia" charset="0"/>
              </a:rPr>
              <a:t>  an order of Franciscans who took in boys  for their seminary. Referenced in J.R. Miller’s </a:t>
            </a:r>
            <a:r>
              <a:rPr lang="en-US" sz="2000" dirty="0" err="1">
                <a:latin typeface="Georgia" charset="0"/>
              </a:rPr>
              <a:t>Shingwauk’s</a:t>
            </a:r>
            <a:r>
              <a:rPr lang="en-US" sz="2000" dirty="0">
                <a:latin typeface="Georgia" charset="0"/>
              </a:rPr>
              <a:t>  Vision.</a:t>
            </a:r>
          </a:p>
          <a:p>
            <a:endParaRPr lang="en-US" sz="2000" dirty="0">
              <a:latin typeface="Georgia" charset="0"/>
            </a:endParaRPr>
          </a:p>
          <a:p>
            <a:pPr>
              <a:lnSpc>
                <a:spcPct val="90000"/>
              </a:lnSpc>
            </a:pPr>
            <a:r>
              <a:rPr lang="en-US" sz="2000" dirty="0">
                <a:latin typeface="Georgia" charset="0"/>
              </a:rPr>
              <a:t>1892: Federal Government and churches enter into formal partnership in the operation of Indian Schools</a:t>
            </a:r>
          </a:p>
          <a:p>
            <a:pPr>
              <a:lnSpc>
                <a:spcPct val="90000"/>
              </a:lnSpc>
            </a:pPr>
            <a:endParaRPr lang="en-US" sz="2000" dirty="0">
              <a:latin typeface="Georgia" charset="0"/>
            </a:endParaRPr>
          </a:p>
          <a:p>
            <a:pPr>
              <a:lnSpc>
                <a:spcPct val="90000"/>
              </a:lnSpc>
            </a:pPr>
            <a:r>
              <a:rPr lang="en-US" sz="2000" dirty="0">
                <a:latin typeface="Georgia" charset="0"/>
              </a:rPr>
              <a:t>Regina Industrial School – considered by some “one of the most successful schools in Canadian west.”  Controversial - Debates in House of Commons – opposition criticized spending on schools. Minister argues schools never intended to “turn Indian pupils out to complete with whites.” Eventual shift from skilled trades to  agricultural training and housekeeping. </a:t>
            </a:r>
            <a:r>
              <a:rPr lang="en-US" sz="2000" dirty="0"/>
              <a:t>Debates in the house include various archival documents.  The quote “the schools never intended to turn Indian pupils out to compete with whites” can be found in a memorandum to the Deputy Superintendent General dated October 3, 1904 – Indian Affairs (RG10, vol. 6001, File 1-1-1, part 1school files) (as cited in </a:t>
            </a:r>
            <a:r>
              <a:rPr lang="en-US" sz="2000" dirty="0" err="1"/>
              <a:t>Deiter</a:t>
            </a:r>
            <a:r>
              <a:rPr lang="en-US" sz="2000" dirty="0"/>
              <a:t> 1999). </a:t>
            </a:r>
            <a:r>
              <a:rPr lang="en-US" sz="2000" dirty="0" err="1"/>
              <a:t>Deiter</a:t>
            </a:r>
            <a:r>
              <a:rPr lang="en-US" sz="2000" dirty="0"/>
              <a:t>, Constance. (1999). </a:t>
            </a:r>
            <a:r>
              <a:rPr lang="en-US" sz="2000" i="1" dirty="0"/>
              <a:t>From Our Mothers' Arms: The Intergenerational Impact of Residential Schools in Saskatchewan.</a:t>
            </a:r>
            <a:r>
              <a:rPr lang="en-US" sz="2000" dirty="0"/>
              <a:t> Toronto: United Church Publishing House.</a:t>
            </a:r>
          </a:p>
          <a:p>
            <a:r>
              <a:rPr lang="en-US" sz="2000" dirty="0"/>
              <a:t> </a:t>
            </a:r>
          </a:p>
          <a:p>
            <a:r>
              <a:rPr lang="en-US" sz="2000" dirty="0"/>
              <a:t>Eleanor Brass (1989) p. 8 “In 1895 a printing office was opened at the school and an instructor engaged for four months, after which two boys who had had previous experience in typesetting took complete charge.  The school started a newspaper, a twelve-page semi-monthly, which had five hundred subscribers that year and fifty exchanges in the United States and Canada.  Two boys from the printing office later worked for the Regina Standard and the Regina Leader while one became an editor for a Chicago newspaper.” Brass, E. (1987). </a:t>
            </a:r>
            <a:r>
              <a:rPr lang="en-US" sz="2000" i="1" dirty="0"/>
              <a:t>I Walk in Two Worlds.</a:t>
            </a:r>
            <a:r>
              <a:rPr lang="en-US" sz="2000" dirty="0"/>
              <a:t> Calgary: </a:t>
            </a:r>
            <a:r>
              <a:rPr lang="en-US" sz="2000" dirty="0" err="1"/>
              <a:t>Glenbow</a:t>
            </a:r>
            <a:r>
              <a:rPr lang="en-US" sz="2000" dirty="0"/>
              <a:t> Museum.</a:t>
            </a:r>
          </a:p>
          <a:p>
            <a:endParaRPr lang="en-US" sz="2000" dirty="0">
              <a:latin typeface="Georgia"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t>Photo: </a:t>
            </a:r>
            <a:r>
              <a:rPr lang="en-CA" sz="2000" kern="1200" dirty="0">
                <a:solidFill>
                  <a:schemeClr val="tx1"/>
                </a:solidFill>
                <a:effectLst/>
                <a:latin typeface="Calibri Light"/>
                <a:ea typeface="ＭＳ Ｐゴシック" charset="0"/>
                <a:cs typeface="ＭＳ Ｐゴシック" charset="0"/>
              </a:rPr>
              <a:t>Swampy Cree boys pray before bedtime with an Anglican supervisor looking on at Bishop </a:t>
            </a:r>
            <a:r>
              <a:rPr lang="en-CA" sz="2000" kern="1200" dirty="0" err="1">
                <a:solidFill>
                  <a:schemeClr val="tx1"/>
                </a:solidFill>
                <a:effectLst/>
                <a:latin typeface="Calibri Light"/>
                <a:ea typeface="ＭＳ Ｐゴシック" charset="0"/>
                <a:cs typeface="ＭＳ Ｐゴシック" charset="0"/>
              </a:rPr>
              <a:t>Horden</a:t>
            </a:r>
            <a:r>
              <a:rPr lang="en-CA" sz="2000" kern="1200" dirty="0">
                <a:solidFill>
                  <a:schemeClr val="tx1"/>
                </a:solidFill>
                <a:effectLst/>
                <a:latin typeface="Calibri Light"/>
                <a:ea typeface="ＭＳ Ｐゴシック" charset="0"/>
                <a:cs typeface="ＭＳ Ｐゴシック" charset="0"/>
              </a:rPr>
              <a:t> Memorial School on Moose Factory Island, Ont., in 1950.</a:t>
            </a:r>
            <a:r>
              <a:rPr lang="en-CA" sz="2000" kern="1200" cap="all" dirty="0">
                <a:solidFill>
                  <a:schemeClr val="tx1"/>
                </a:solidFill>
                <a:effectLst/>
                <a:latin typeface="Calibri Light"/>
                <a:ea typeface="ＭＳ Ｐゴシック" charset="0"/>
                <a:cs typeface="ＭＳ Ｐゴシック" charset="0"/>
              </a:rPr>
              <a:t>  (SHINGWAUK RESIDENTIAL SCHOOLS CENTRE)</a:t>
            </a:r>
            <a:endParaRPr lang="en-CA" sz="2000" kern="1200" dirty="0">
              <a:solidFill>
                <a:schemeClr val="tx1"/>
              </a:solidFill>
              <a:effectLst/>
              <a:latin typeface="Calibri Light"/>
              <a:ea typeface="ＭＳ Ｐゴシック" charset="0"/>
              <a:cs typeface="ＭＳ Ｐゴシック" charset="0"/>
            </a:endParaRPr>
          </a:p>
          <a:p>
            <a:endParaRPr lang="en-US" sz="2000" dirty="0">
              <a:latin typeface="Georgia" charset="0"/>
            </a:endParaRP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fr-CA" dirty="0"/>
              <a:t>Photo:</a:t>
            </a:r>
            <a:r>
              <a:rPr lang="fr-CA" baseline="0" dirty="0"/>
              <a:t> </a:t>
            </a:r>
            <a:r>
              <a:rPr lang="en-US" sz="2400" kern="1200" dirty="0">
                <a:solidFill>
                  <a:schemeClr val="tx1"/>
                </a:solidFill>
                <a:effectLst/>
                <a:latin typeface="Calibri Light"/>
                <a:ea typeface="ＭＳ Ｐゴシック" charset="0"/>
                <a:cs typeface="ＭＳ Ｐゴシック" charset="0"/>
              </a:rPr>
              <a:t>Thomas Moore before and after his entrance into the Regina Indian Residential School in Saskatchewan in 1874. (Library and Archives Canada NL-022472)</a:t>
            </a:r>
            <a:endParaRPr lang="en-CA" sz="2400" kern="1200" dirty="0">
              <a:solidFill>
                <a:schemeClr val="tx1"/>
              </a:solidFill>
              <a:effectLst/>
              <a:latin typeface="Calibri Light"/>
              <a:ea typeface="ＭＳ Ｐゴシック" charset="0"/>
              <a:cs typeface="ＭＳ Ｐゴシック" charset="0"/>
            </a:endParaRPr>
          </a:p>
          <a:p>
            <a:endParaRPr lang="fr-CA"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517513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CA" sz="2400" kern="1200" dirty="0">
                <a:solidFill>
                  <a:schemeClr val="tx1"/>
                </a:solidFill>
                <a:effectLst/>
                <a:latin typeface="Calibri Light"/>
                <a:ea typeface="ＭＳ Ｐゴシック" charset="0"/>
                <a:cs typeface="ＭＳ Ｐゴシック" charset="0"/>
              </a:rPr>
              <a:t>The goal of residential schooling was to separate children from their families, culture, and identity. Saskatchewan Archives Board, R-A2690.</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2582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r>
              <a:rPr lang="fr-CA" sz="2400" b="0" i="0" u="none" strike="noStrike" kern="1200" baseline="0" dirty="0">
                <a:solidFill>
                  <a:schemeClr val="tx1"/>
                </a:solidFill>
                <a:latin typeface="Calibri Light"/>
                <a:ea typeface="ＭＳ Ｐゴシック" charset="0"/>
                <a:cs typeface="ＭＳ Ｐゴシック" charset="0"/>
              </a:rPr>
              <a:t>Native </a:t>
            </a:r>
            <a:r>
              <a:rPr lang="fr-CA" sz="2400" b="0" i="0" u="none" strike="noStrike" kern="1200" baseline="0" dirty="0" err="1">
                <a:solidFill>
                  <a:schemeClr val="tx1"/>
                </a:solidFill>
                <a:latin typeface="Calibri Light"/>
                <a:ea typeface="ＭＳ Ｐゴシック" charset="0"/>
                <a:cs typeface="ＭＳ Ｐゴシック" charset="0"/>
              </a:rPr>
              <a:t>dancers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rally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t>
            </a:r>
            <a:r>
              <a:rPr lang="fr-CA" sz="2400" b="0" i="0" u="none" strike="noStrike" kern="1200" baseline="0" dirty="0" err="1">
                <a:solidFill>
                  <a:schemeClr val="tx1"/>
                </a:solidFill>
                <a:latin typeface="Calibri Light"/>
                <a:ea typeface="ＭＳ Ｐゴシック" charset="0"/>
                <a:cs typeface="ＭＳ Ｐゴシック" charset="0"/>
              </a:rPr>
              <a:t>Idle</a:t>
            </a:r>
            <a:r>
              <a:rPr lang="fr-CA" sz="2400" b="0" i="0" u="none" strike="noStrike" kern="1200" baseline="0" dirty="0">
                <a:solidFill>
                  <a:schemeClr val="tx1"/>
                </a:solidFill>
                <a:latin typeface="Calibri Light"/>
                <a:ea typeface="ＭＳ Ｐゴシック" charset="0"/>
                <a:cs typeface="ＭＳ Ｐゴシック" charset="0"/>
              </a:rPr>
              <a:t> No More'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on </a:t>
            </a:r>
            <a:r>
              <a:rPr lang="fr-CA" sz="2400" b="0" i="0" u="none" strike="noStrike" kern="1200" baseline="0" dirty="0" err="1">
                <a:solidFill>
                  <a:schemeClr val="tx1"/>
                </a:solidFill>
                <a:latin typeface="Calibri Light"/>
                <a:ea typeface="ＭＳ Ｐゴシック" charset="0"/>
                <a:cs typeface="ＭＳ Ｐゴシック" charset="0"/>
              </a:rPr>
              <a:t>Parliament</a:t>
            </a:r>
            <a:r>
              <a:rPr lang="fr-CA" sz="2400" b="0" i="0" u="none" strike="noStrike" kern="1200" baseline="0" dirty="0">
                <a:solidFill>
                  <a:schemeClr val="tx1"/>
                </a:solidFill>
                <a:latin typeface="Calibri Light"/>
                <a:ea typeface="ＭＳ Ｐゴシック" charset="0"/>
                <a:cs typeface="ＭＳ Ｐゴシック" charset="0"/>
              </a:rPr>
              <a:t> Hill in Ottawa on </a:t>
            </a:r>
            <a:r>
              <a:rPr lang="fr-CA" sz="2400" b="0" i="0" u="none" strike="noStrike" kern="1200" baseline="0" dirty="0" err="1">
                <a:solidFill>
                  <a:schemeClr val="tx1"/>
                </a:solidFill>
                <a:latin typeface="Calibri Light"/>
                <a:ea typeface="ＭＳ Ｐゴシック" charset="0"/>
                <a:cs typeface="ＭＳ Ｐゴシック" charset="0"/>
              </a:rPr>
              <a:t>Monday</a:t>
            </a:r>
            <a:r>
              <a:rPr lang="fr-CA" sz="2400" b="0" i="0" u="none" strike="noStrike" kern="1200" baseline="0" dirty="0">
                <a:solidFill>
                  <a:schemeClr val="tx1"/>
                </a:solidFill>
                <a:latin typeface="Calibri Light"/>
                <a:ea typeface="ＭＳ Ｐゴシック" charset="0"/>
                <a:cs typeface="ＭＳ Ｐゴシック" charset="0"/>
              </a:rPr>
              <a:t>, Jan. 28, 2013.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116306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baseline="0" dirty="0">
                <a:solidFill>
                  <a:schemeClr val="tx1"/>
                </a:solidFill>
                <a:latin typeface="Calibri Light"/>
                <a:ea typeface="ＭＳ Ｐゴシック" charset="0"/>
                <a:cs typeface="ＭＳ Ｐゴシック" charset="0"/>
              </a:rPr>
              <a:t>Government of Canada (1920:63). </a:t>
            </a:r>
            <a:r>
              <a:rPr lang="en-US" sz="2000" i="1" kern="1200" baseline="0" dirty="0">
                <a:solidFill>
                  <a:schemeClr val="tx1"/>
                </a:solidFill>
                <a:latin typeface="Calibri Light"/>
                <a:ea typeface="ＭＳ Ｐゴシック" charset="0"/>
                <a:cs typeface="ＭＳ Ｐゴシック" charset="0"/>
              </a:rPr>
              <a:t>Report of the Special Committee of the</a:t>
            </a:r>
          </a:p>
          <a:p>
            <a:r>
              <a:rPr lang="en-US" sz="2000" i="1" kern="1200" baseline="0" dirty="0">
                <a:solidFill>
                  <a:schemeClr val="tx1"/>
                </a:solidFill>
                <a:latin typeface="Calibri Light"/>
                <a:ea typeface="ＭＳ Ｐゴシック" charset="0"/>
                <a:cs typeface="ＭＳ Ｐゴシック" charset="0"/>
              </a:rPr>
              <a:t>House of Commons examining the Indian Act amendments of 1920 (Duncan</a:t>
            </a:r>
          </a:p>
          <a:p>
            <a:r>
              <a:rPr lang="en-US" sz="2000" kern="1200" baseline="0" dirty="0">
                <a:solidFill>
                  <a:schemeClr val="tx1"/>
                </a:solidFill>
                <a:latin typeface="Calibri Light"/>
                <a:ea typeface="ＭＳ Ｐゴシック" charset="0"/>
                <a:cs typeface="ＭＳ Ｐゴシック" charset="0"/>
              </a:rPr>
              <a:t>Campbell Scott testimony on 30 March 1920). Library and Archives Canada,</a:t>
            </a:r>
          </a:p>
          <a:p>
            <a:r>
              <a:rPr lang="fr-FR" sz="2000" kern="1200" baseline="0" dirty="0">
                <a:solidFill>
                  <a:schemeClr val="tx1"/>
                </a:solidFill>
                <a:latin typeface="Calibri Light"/>
                <a:ea typeface="ＭＳ Ｐゴシック" charset="0"/>
                <a:cs typeface="ＭＳ Ｐゴシック" charset="0"/>
              </a:rPr>
              <a:t>RG10, volume 6810, file 470-2-3, part 7.</a:t>
            </a:r>
          </a:p>
          <a:p>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Georgia" charset="0"/>
              </a:rPr>
              <a:t>1844 </a:t>
            </a:r>
            <a:r>
              <a:rPr lang="en-US" sz="2000" dirty="0" err="1">
                <a:latin typeface="Georgia" charset="0"/>
              </a:rPr>
              <a:t>Bagot</a:t>
            </a:r>
            <a:r>
              <a:rPr lang="en-US" sz="2000" dirty="0">
                <a:latin typeface="Georgia" charset="0"/>
              </a:rPr>
              <a:t> Commission report – recommends agriculture-based boarding schools, situated far from parental influence</a:t>
            </a:r>
          </a:p>
          <a:p>
            <a:endParaRPr lang="en-US" sz="200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t>Photo:</a:t>
            </a:r>
            <a:r>
              <a:rPr lang="en-US" sz="2000" baseline="0" dirty="0"/>
              <a:t> </a:t>
            </a:r>
            <a:r>
              <a:rPr lang="en-CA" sz="2400" kern="1200" dirty="0">
                <a:solidFill>
                  <a:schemeClr val="tx1"/>
                </a:solidFill>
                <a:effectLst/>
                <a:latin typeface="Calibri Light"/>
                <a:ea typeface="ＭＳ Ｐゴシック" charset="0"/>
                <a:cs typeface="ＭＳ Ｐゴシック" charset="0"/>
              </a:rPr>
              <a:t>Calvin </a:t>
            </a:r>
            <a:r>
              <a:rPr lang="en-CA" sz="2400" kern="1200" dirty="0" err="1">
                <a:solidFill>
                  <a:schemeClr val="tx1"/>
                </a:solidFill>
                <a:effectLst/>
                <a:latin typeface="Calibri Light"/>
                <a:ea typeface="ＭＳ Ｐゴシック" charset="0"/>
                <a:cs typeface="ＭＳ Ｐゴシック" charset="0"/>
              </a:rPr>
              <a:t>Myerion</a:t>
            </a:r>
            <a:r>
              <a:rPr lang="en-CA" sz="2400" kern="1200" dirty="0">
                <a:solidFill>
                  <a:schemeClr val="tx1"/>
                </a:solidFill>
                <a:effectLst/>
                <a:latin typeface="Calibri Light"/>
                <a:ea typeface="ＭＳ Ｐゴシック" charset="0"/>
                <a:cs typeface="ＭＳ Ｐゴシック" charset="0"/>
              </a:rPr>
              <a:t>, Brandon, Manitoba, school. United Church of Canada Board of Home Missions, 86.158P/ 22N.</a:t>
            </a:r>
          </a:p>
          <a:p>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baseline="0" dirty="0">
                <a:solidFill>
                  <a:schemeClr val="tx1"/>
                </a:solidFill>
                <a:latin typeface="Calibri Light"/>
                <a:ea typeface="ＭＳ Ｐゴシック" charset="0"/>
                <a:cs typeface="ＭＳ Ｐゴシック" charset="0"/>
              </a:rPr>
              <a:t>Photo: </a:t>
            </a:r>
            <a:r>
              <a:rPr lang="en-CA" sz="2400" kern="1200" dirty="0">
                <a:solidFill>
                  <a:schemeClr val="tx1"/>
                </a:solidFill>
                <a:effectLst/>
                <a:latin typeface="Calibri Light"/>
                <a:ea typeface="ＭＳ Ｐゴシック" charset="0"/>
                <a:cs typeface="ＭＳ Ｐゴシック" charset="0"/>
              </a:rPr>
              <a:t>Inuit children stand outside a residential school in a photo released by the Truth and Reconciliation Commission along with its final report. (Indian and Northern Affairs, Library and Archives Canada)</a:t>
            </a:r>
            <a:r>
              <a:rPr lang="en-CA" sz="2000" dirty="0">
                <a:effectLst/>
              </a:rPr>
              <a:t> </a:t>
            </a:r>
            <a:endParaRPr lang="en-US" sz="2000" kern="1200" baseline="0" dirty="0">
              <a:solidFill>
                <a:schemeClr val="tx1"/>
              </a:solidFill>
              <a:latin typeface="Calibri Light"/>
              <a:ea typeface="ＭＳ Ｐゴシック" charset="0"/>
              <a:cs typeface="ＭＳ Ｐゴシック" charset="0"/>
            </a:endParaRPr>
          </a:p>
          <a:p>
            <a:endParaRPr lang="en-US" sz="2000" kern="1200" baseline="0" dirty="0">
              <a:solidFill>
                <a:schemeClr val="tx1"/>
              </a:solidFill>
              <a:latin typeface="Calibri Light"/>
              <a:ea typeface="ＭＳ Ｐゴシック" charset="0"/>
              <a:cs typeface="ＭＳ Ｐゴシック" charset="0"/>
            </a:endParaRPr>
          </a:p>
          <a:p>
            <a:r>
              <a:rPr lang="en-US" sz="2000" kern="1200" baseline="0" dirty="0">
                <a:solidFill>
                  <a:schemeClr val="tx1"/>
                </a:solidFill>
                <a:latin typeface="Calibri Light"/>
                <a:ea typeface="ＭＳ Ｐゴシック" charset="0"/>
                <a:cs typeface="ＭＳ Ｐゴシック" charset="0"/>
              </a:rPr>
              <a:t>Government of Canada (1920:63). </a:t>
            </a:r>
            <a:r>
              <a:rPr lang="en-US" sz="2000" i="1" kern="1200" baseline="0" dirty="0">
                <a:solidFill>
                  <a:schemeClr val="tx1"/>
                </a:solidFill>
                <a:latin typeface="Calibri Light"/>
                <a:ea typeface="ＭＳ Ｐゴシック" charset="0"/>
                <a:cs typeface="ＭＳ Ｐゴシック" charset="0"/>
              </a:rPr>
              <a:t>Report of the Special Committee of the</a:t>
            </a:r>
          </a:p>
          <a:p>
            <a:r>
              <a:rPr lang="en-US" sz="2000" i="1" kern="1200" baseline="0" dirty="0">
                <a:solidFill>
                  <a:schemeClr val="tx1"/>
                </a:solidFill>
                <a:latin typeface="Calibri Light"/>
                <a:ea typeface="ＭＳ Ｐゴシック" charset="0"/>
                <a:cs typeface="ＭＳ Ｐゴシック" charset="0"/>
              </a:rPr>
              <a:t>House of Commons examining the Indian Act amendments of 1920 (Duncan</a:t>
            </a:r>
          </a:p>
          <a:p>
            <a:r>
              <a:rPr lang="en-US" sz="2000" kern="1200" baseline="0" dirty="0">
                <a:solidFill>
                  <a:schemeClr val="tx1"/>
                </a:solidFill>
                <a:latin typeface="Calibri Light"/>
                <a:ea typeface="ＭＳ Ｐゴシック" charset="0"/>
                <a:cs typeface="ＭＳ Ｐゴシック" charset="0"/>
              </a:rPr>
              <a:t>Campbell Scott testimony on 30 March 1920). Library and Archives Canada,</a:t>
            </a:r>
          </a:p>
          <a:p>
            <a:r>
              <a:rPr lang="fr-FR" sz="2000" kern="1200" baseline="0" dirty="0">
                <a:solidFill>
                  <a:schemeClr val="tx1"/>
                </a:solidFill>
                <a:latin typeface="Calibri Light"/>
                <a:ea typeface="ＭＳ Ｐゴシック" charset="0"/>
                <a:cs typeface="ＭＳ Ｐゴシック" charset="0"/>
              </a:rPr>
              <a:t>RG10, volume 6810, file 470-2-3, part 7.</a:t>
            </a:r>
          </a:p>
          <a:p>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Georgia" charset="0"/>
              </a:rPr>
              <a:t>1844 </a:t>
            </a:r>
            <a:r>
              <a:rPr lang="en-US" sz="2000" dirty="0" err="1">
                <a:latin typeface="Georgia" charset="0"/>
              </a:rPr>
              <a:t>Bagot</a:t>
            </a:r>
            <a:r>
              <a:rPr lang="en-US" sz="2000" dirty="0">
                <a:latin typeface="Georgia" charset="0"/>
              </a:rPr>
              <a:t> Commission report – recommends agriculture-based boarding schools, situated far from parental influence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Georgia" charset="0"/>
            </a:endParaRPr>
          </a:p>
          <a:p>
            <a:pPr eaLnBrk="1" hangingPunct="1">
              <a:lnSpc>
                <a:spcPct val="90000"/>
              </a:lnSpc>
            </a:pPr>
            <a:r>
              <a:rPr lang="en-US" sz="1400" dirty="0">
                <a:latin typeface="Georgia" charset="0"/>
              </a:rPr>
              <a:t>1857: Gradual Civilization Act called for “All Indians to be civilized”</a:t>
            </a:r>
          </a:p>
          <a:p>
            <a:pPr eaLnBrk="1" hangingPunct="1">
              <a:lnSpc>
                <a:spcPct val="90000"/>
              </a:lnSpc>
              <a:buFontTx/>
              <a:buNone/>
            </a:pPr>
            <a:endParaRPr lang="en-US" sz="1400" dirty="0">
              <a:latin typeface="Georgia" charset="0"/>
            </a:endParaRPr>
          </a:p>
          <a:p>
            <a:pPr eaLnBrk="1" hangingPunct="1">
              <a:lnSpc>
                <a:spcPct val="90000"/>
              </a:lnSpc>
            </a:pPr>
            <a:r>
              <a:rPr lang="en-US" sz="1400" dirty="0">
                <a:latin typeface="Georgia" charset="0"/>
              </a:rPr>
              <a:t>1876: Indian Act established right to govern over Aboriginal peoples</a:t>
            </a:r>
          </a:p>
          <a:p>
            <a:pPr eaLnBrk="1" hangingPunct="1">
              <a:lnSpc>
                <a:spcPct val="90000"/>
              </a:lnSpc>
              <a:buFontTx/>
              <a:buNone/>
            </a:pPr>
            <a:endParaRPr lang="en-US" sz="1400" dirty="0">
              <a:latin typeface="Georgia" charset="0"/>
            </a:endParaRPr>
          </a:p>
          <a:p>
            <a:pPr eaLnBrk="1" hangingPunct="1">
              <a:lnSpc>
                <a:spcPct val="90000"/>
              </a:lnSpc>
            </a:pPr>
            <a:r>
              <a:rPr lang="en-US" sz="1400" dirty="0">
                <a:latin typeface="Georgia" charset="0"/>
              </a:rPr>
              <a:t>Homestead Act set treaty-making process in motion in the west</a:t>
            </a:r>
          </a:p>
          <a:p>
            <a:pPr eaLnBrk="1" hangingPunct="1">
              <a:lnSpc>
                <a:spcPct val="90000"/>
              </a:lnSpc>
              <a:buFontTx/>
              <a:buNone/>
            </a:pPr>
            <a:endParaRPr lang="en-US" sz="1400" dirty="0">
              <a:latin typeface="Georgia" charset="0"/>
            </a:endParaRPr>
          </a:p>
          <a:p>
            <a:pPr eaLnBrk="1" hangingPunct="1">
              <a:lnSpc>
                <a:spcPct val="90000"/>
              </a:lnSpc>
            </a:pPr>
            <a:r>
              <a:rPr lang="en-US" sz="1400" dirty="0">
                <a:latin typeface="Georgia" charset="0"/>
              </a:rPr>
              <a:t>Education – A treaty obligation</a:t>
            </a:r>
          </a:p>
          <a:p>
            <a:pPr eaLnBrk="1" hangingPunct="1">
              <a:lnSpc>
                <a:spcPct val="90000"/>
              </a:lnSpc>
              <a:buFontTx/>
              <a:buNone/>
            </a:pPr>
            <a:r>
              <a:rPr lang="en-US" sz="1400" dirty="0">
                <a:latin typeface="Georgia" charset="0"/>
              </a:rPr>
              <a:t>Government funding of Aboriginal education is a legal obligation negotiated in Treaty. Aboriginal people wanted access to education for their children, to afford them the opportunity to participate in mainstream society.</a:t>
            </a:r>
          </a:p>
          <a:p>
            <a:pPr lvl="1" eaLnBrk="1" hangingPunct="1">
              <a:lnSpc>
                <a:spcPct val="90000"/>
              </a:lnSpc>
              <a:buFontTx/>
              <a:buNone/>
            </a:pPr>
            <a:endParaRPr lang="en-US" sz="1400" dirty="0">
              <a:latin typeface="Georgia" charset="0"/>
            </a:endParaRPr>
          </a:p>
          <a:p>
            <a:pPr eaLnBrk="1" hangingPunct="1">
              <a:lnSpc>
                <a:spcPct val="90000"/>
              </a:lnSpc>
            </a:pPr>
            <a:r>
              <a:rPr lang="en-US" sz="1400" dirty="0">
                <a:latin typeface="Georgia" charset="0"/>
              </a:rPr>
              <a:t>1879: Nicholas Flood </a:t>
            </a:r>
            <a:r>
              <a:rPr lang="en-US" sz="1400" dirty="0" err="1">
                <a:latin typeface="Georgia" charset="0"/>
              </a:rPr>
              <a:t>Davin</a:t>
            </a:r>
            <a:r>
              <a:rPr lang="en-US" sz="1400" dirty="0">
                <a:latin typeface="Georgia" charset="0"/>
              </a:rPr>
              <a:t> met with U.S. </a:t>
            </a:r>
            <a:r>
              <a:rPr lang="en-US" sz="1400" dirty="0" err="1">
                <a:latin typeface="Georgia" charset="0"/>
              </a:rPr>
              <a:t>Dept</a:t>
            </a:r>
            <a:r>
              <a:rPr lang="en-US" sz="1400" dirty="0">
                <a:latin typeface="Georgia" charset="0"/>
              </a:rPr>
              <a:t> of Indian Affairs to learn about “aggressive assimilation” policy. </a:t>
            </a:r>
            <a:r>
              <a:rPr lang="en-US" sz="1400" dirty="0" err="1">
                <a:latin typeface="Georgia" charset="0"/>
              </a:rPr>
              <a:t>Davin</a:t>
            </a:r>
            <a:r>
              <a:rPr lang="en-US" sz="1400" dirty="0">
                <a:latin typeface="Georgia" charset="0"/>
              </a:rPr>
              <a:t> report recommends industrial boarding schools situated far from reserves. Began Industrial School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Georgia"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t>Photo: </a:t>
            </a:r>
            <a:r>
              <a:rPr lang="en-US" sz="2400" kern="1200" dirty="0">
                <a:solidFill>
                  <a:schemeClr val="tx1"/>
                </a:solidFill>
                <a:effectLst/>
                <a:latin typeface="Calibri Light"/>
                <a:ea typeface="ＭＳ Ｐゴシック" charset="0"/>
                <a:cs typeface="ＭＳ Ｐゴシック" charset="0"/>
              </a:rPr>
              <a:t>Indian boys and girls in attendance at the day school at Trout Lake [Ont.] in charge of Rev. Leslie Garrett. (c.1930) </a:t>
            </a:r>
            <a:r>
              <a:rPr lang="en-CA" sz="2400" kern="1200" dirty="0">
                <a:solidFill>
                  <a:schemeClr val="tx1"/>
                </a:solidFill>
                <a:effectLst/>
                <a:latin typeface="Calibri Light"/>
                <a:ea typeface="ＭＳ Ｐゴシック" charset="0"/>
                <a:cs typeface="ＭＳ Ｐゴシック" charset="0"/>
              </a:rPr>
              <a:t>Canada. Dept. of Indian Affairs and Northern Development / Library and Archives Canada / C-068924</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2000" baseline="0" dirty="0"/>
              <a:t> </a:t>
            </a:r>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9</a:t>
            </a:fld>
            <a:endParaRPr lang="en-US"/>
          </a:p>
        </p:txBody>
      </p:sp>
    </p:spTree>
    <p:extLst>
      <p:ext uri="{BB962C8B-B14F-4D97-AF65-F5344CB8AC3E}">
        <p14:creationId xmlns:p14="http://schemas.microsoft.com/office/powerpoint/2010/main" val="333726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4640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 id="2147484117" r:id="rId21"/>
    <p:sldLayoutId id="2147484118" r:id="rId22"/>
    <p:sldLayoutId id="2147484119" r:id="rId23"/>
    <p:sldLayoutId id="2147484120" r:id="rId24"/>
    <p:sldLayoutId id="2147484121" r:id="rId25"/>
    <p:sldLayoutId id="2147484122" r:id="rId26"/>
    <p:sldLayoutId id="2147484123" r:id="rId27"/>
    <p:sldLayoutId id="2147484124" r:id="rId28"/>
    <p:sldLayoutId id="2147484125" r:id="rId29"/>
    <p:sldLayoutId id="2147484126" r:id="rId30"/>
    <p:sldLayoutId id="2147484127" r:id="rId31"/>
    <p:sldLayoutId id="2147484128" r:id="rId32"/>
    <p:sldLayoutId id="2147484129" r:id="rId33"/>
    <p:sldLayoutId id="2147484130" r:id="rId34"/>
    <p:sldLayoutId id="2147484133" r:id="rId35"/>
    <p:sldLayoutId id="2147484134" r:id="rId36"/>
    <p:sldLayoutId id="2147484131" r:id="rId37"/>
    <p:sldLayoutId id="2147484132"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2AC69CE-D319-9145-BB04-7D3B0D3B2B5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5453320" y="9874906"/>
            <a:ext cx="13964080" cy="2339102"/>
          </a:xfrm>
          <a:prstGeom prst="rect">
            <a:avLst/>
          </a:prstGeom>
          <a:noFill/>
        </p:spPr>
        <p:txBody>
          <a:bodyPr wrap="none">
            <a:spAutoFit/>
          </a:bodyPr>
          <a:lstStyle/>
          <a:p>
            <a:pPr algn="ctr" defTabSz="1828434" eaLnBrk="1" fontAlgn="auto" hangingPunct="1">
              <a:spcBef>
                <a:spcPts val="0"/>
              </a:spcBef>
              <a:spcAft>
                <a:spcPts val="0"/>
              </a:spcAft>
              <a:defRPr/>
            </a:pPr>
            <a:r>
              <a:rPr lang="en-US" sz="14600" kern="2400" spc="5500" dirty="0">
                <a:solidFill>
                  <a:schemeClr val="bg2"/>
                </a:solidFill>
                <a:latin typeface="Arial" panose="020B0604020202020204" pitchFamily="34" charset="0"/>
                <a:ea typeface="Montserrat" charset="0"/>
                <a:cs typeface="Arial" panose="020B0604020202020204" pitchFamily="34" charset="0"/>
              </a:rPr>
              <a:t>CANADA?</a:t>
            </a:r>
          </a:p>
        </p:txBody>
      </p:sp>
      <p:sp>
        <p:nvSpPr>
          <p:cNvPr id="9" name="TextBox 8"/>
          <p:cNvSpPr txBox="1"/>
          <p:nvPr/>
        </p:nvSpPr>
        <p:spPr>
          <a:xfrm>
            <a:off x="6439200" y="9644073"/>
            <a:ext cx="10920042"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2000" dirty="0">
                <a:solidFill>
                  <a:schemeClr val="bg2"/>
                </a:solidFill>
                <a:latin typeface="Arial" panose="020B0604020202020204" pitchFamily="34" charset="0"/>
                <a:ea typeface="Montserrat" charset="0"/>
                <a:cs typeface="Arial" panose="020B0604020202020204" pitchFamily="34" charset="0"/>
              </a:rPr>
              <a:t>WHAT IS RECONCILIATION IN</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7798" y="12817148"/>
            <a:ext cx="5386809" cy="82186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2295701"/>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THE INUIT</a:t>
            </a:r>
          </a:p>
        </p:txBody>
      </p:sp>
      <p:sp>
        <p:nvSpPr>
          <p:cNvPr id="12" name="TextBox 11"/>
          <p:cNvSpPr txBox="1"/>
          <p:nvPr/>
        </p:nvSpPr>
        <p:spPr>
          <a:xfrm>
            <a:off x="14009688" y="3699124"/>
            <a:ext cx="8547100" cy="2641749"/>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2800" dirty="0">
                <a:solidFill>
                  <a:schemeClr val="accent1"/>
                </a:solidFill>
                <a:latin typeface="Arial" panose="020B0604020202020204" pitchFamily="34" charset="0"/>
                <a:cs typeface="Arial" panose="020B0604020202020204" pitchFamily="34" charset="0"/>
              </a:rPr>
              <a:t>It was not until 1924 that Inuit were affected by the Indian Act, and not until the mid 1950s that residential schools began to operate in the North.</a:t>
            </a:r>
          </a:p>
          <a:p>
            <a:pPr algn="ctr" defTabSz="1828434" eaLnBrk="1" fontAlgn="auto" hangingPunct="1">
              <a:lnSpc>
                <a:spcPct val="150000"/>
              </a:lnSpc>
              <a:spcBef>
                <a:spcPts val="0"/>
              </a:spcBef>
              <a:spcAft>
                <a:spcPts val="0"/>
              </a:spcAft>
              <a:defRPr/>
            </a:pPr>
            <a:endParaRPr lang="en-US" sz="2800" spc="300" dirty="0">
              <a:latin typeface="Arial" panose="020B0604020202020204" pitchFamily="34" charset="0"/>
              <a:ea typeface="Montserrat Light" charset="0"/>
              <a:cs typeface="Arial" panose="020B0604020202020204" pitchFamily="34" charset="0"/>
            </a:endParaRPr>
          </a:p>
        </p:txBody>
      </p:sp>
      <p:sp>
        <p:nvSpPr>
          <p:cNvPr id="17" name="TextBox 16"/>
          <p:cNvSpPr txBox="1"/>
          <p:nvPr/>
        </p:nvSpPr>
        <p:spPr>
          <a:xfrm>
            <a:off x="1866900" y="8374136"/>
            <a:ext cx="8547100" cy="5227071"/>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2800" dirty="0">
                <a:solidFill>
                  <a:srgbClr val="000000"/>
                </a:solidFill>
                <a:latin typeface="Arial" panose="020B0604020202020204" pitchFamily="34" charset="0"/>
                <a:cs typeface="Arial" panose="020B0604020202020204" pitchFamily="34" charset="0"/>
              </a:rPr>
              <a:t>For Inuit, the Residential School System was but one facet of a massive and rapid sweep of cultural change that included: the introduction of Christianity; forced relocation and settlement; the slaughter of hundreds of sled dogs meant to limit the only means of travel for many Inuit; the spread of tuberculosis and small pox.</a:t>
            </a:r>
          </a:p>
          <a:p>
            <a:pPr algn="ctr" defTabSz="1828434" eaLnBrk="1" fontAlgn="auto" hangingPunct="1">
              <a:lnSpc>
                <a:spcPct val="150000"/>
              </a:lnSpc>
              <a:spcBef>
                <a:spcPts val="0"/>
              </a:spcBef>
              <a:spcAft>
                <a:spcPts val="0"/>
              </a:spcAft>
              <a:defRPr/>
            </a:pPr>
            <a:endParaRPr lang="en-US" sz="2800" spc="300" dirty="0">
              <a:latin typeface="Arial" panose="020B0604020202020204" pitchFamily="34" charset="0"/>
              <a:ea typeface="Montserrat Light" charset="0"/>
              <a:cs typeface="Arial" panose="020B0604020202020204" pitchFamily="34" charset="0"/>
            </a:endParaRPr>
          </a:p>
        </p:txBody>
      </p:sp>
      <p:sp>
        <p:nvSpPr>
          <p:cNvPr id="8" name="TextBox 7"/>
          <p:cNvSpPr txBox="1"/>
          <p:nvPr/>
        </p:nvSpPr>
        <p:spPr>
          <a:xfrm>
            <a:off x="13403637" y="189318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RESIDENTIAL SCHOOL SYSTEM FOR</a:t>
            </a:r>
          </a:p>
        </p:txBody>
      </p:sp>
      <p:pic>
        <p:nvPicPr>
          <p:cNvPr id="6" name="Picture Placeholder 5" descr="e004665167.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 name="Picture Placeholder 2" descr="e004923428-v6.jp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9" name="TextBox 8"/>
          <p:cNvSpPr txBox="1"/>
          <p:nvPr/>
        </p:nvSpPr>
        <p:spPr>
          <a:xfrm>
            <a:off x="17850801" y="7078011"/>
            <a:ext cx="6789828" cy="400110"/>
          </a:xfrm>
          <a:prstGeom prst="rect">
            <a:avLst/>
          </a:prstGeom>
          <a:noFill/>
        </p:spPr>
        <p:txBody>
          <a:bodyPr wrap="square" rtlCol="0">
            <a:spAutoFit/>
          </a:bodyPr>
          <a:lstStyle/>
          <a:p>
            <a:r>
              <a:rPr lang="en-US" sz="2000" dirty="0">
                <a:solidFill>
                  <a:srgbClr val="FFFFFF"/>
                </a:solidFill>
                <a:latin typeface="Arial"/>
                <a:cs typeface="Arial"/>
              </a:rPr>
              <a:t>Inuit children playing in front of the R.C. Mission (1958)</a:t>
            </a:r>
            <a:endParaRPr lang="en-GB" sz="2000" dirty="0">
              <a:solidFill>
                <a:srgbClr val="FFFFFF"/>
              </a:solidFill>
              <a:latin typeface="Arial"/>
              <a:cs typeface="Arial"/>
            </a:endParaRPr>
          </a:p>
        </p:txBody>
      </p:sp>
      <p:sp>
        <p:nvSpPr>
          <p:cNvPr id="2" name="Rectangle 1"/>
          <p:cNvSpPr/>
          <p:nvPr/>
        </p:nvSpPr>
        <p:spPr>
          <a:xfrm>
            <a:off x="6194452" y="6313984"/>
            <a:ext cx="5711645" cy="400110"/>
          </a:xfrm>
          <a:prstGeom prst="rect">
            <a:avLst/>
          </a:prstGeom>
        </p:spPr>
        <p:txBody>
          <a:bodyPr wrap="none">
            <a:spAutoFit/>
          </a:bodyPr>
          <a:lstStyle/>
          <a:p>
            <a:r>
              <a:rPr lang="en-US" sz="2000" dirty="0">
                <a:solidFill>
                  <a:schemeClr val="bg1"/>
                </a:solidFill>
                <a:latin typeface="Calibri Light"/>
              </a:rPr>
              <a:t>Four Inuit children playing in front of a building. 195-?</a:t>
            </a:r>
            <a:endParaRPr lang="en-GB" sz="2000" dirty="0">
              <a:solidFill>
                <a:schemeClr val="bg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download (2).jpeg"/>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502377" y="3775075"/>
            <a:ext cx="12188826" cy="6858000"/>
          </a:xfrm>
        </p:spPr>
      </p:pic>
      <p:sp>
        <p:nvSpPr>
          <p:cNvPr id="3" name="TextBox 2"/>
          <p:cNvSpPr txBox="1"/>
          <p:nvPr/>
        </p:nvSpPr>
        <p:spPr>
          <a:xfrm>
            <a:off x="13403637" y="1718042"/>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RESIDENTIAL SCHOOL SYSTEM FOR</a:t>
            </a:r>
          </a:p>
        </p:txBody>
      </p:sp>
      <p:sp>
        <p:nvSpPr>
          <p:cNvPr id="4" name="TextBox 9"/>
          <p:cNvSpPr txBox="1">
            <a:spLocks noChangeArrowheads="1"/>
          </p:cNvSpPr>
          <p:nvPr/>
        </p:nvSpPr>
        <p:spPr bwMode="auto">
          <a:xfrm>
            <a:off x="12920663" y="2120557"/>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THE MÉTIS</a:t>
            </a:r>
          </a:p>
        </p:txBody>
      </p:sp>
      <p:sp>
        <p:nvSpPr>
          <p:cNvPr id="5" name="TextBox 4"/>
          <p:cNvSpPr txBox="1"/>
          <p:nvPr/>
        </p:nvSpPr>
        <p:spPr>
          <a:xfrm>
            <a:off x="13403637" y="3775075"/>
            <a:ext cx="10242175" cy="10397715"/>
          </a:xfrm>
          <a:prstGeom prst="rect">
            <a:avLst/>
          </a:prstGeom>
          <a:noFill/>
        </p:spPr>
        <p:txBody>
          <a:bodyPr wrap="square">
            <a:spAutoFit/>
          </a:bodyPr>
          <a:lstStyle/>
          <a:p>
            <a:pPr>
              <a:lnSpc>
                <a:spcPct val="150000"/>
              </a:lnSpc>
            </a:pPr>
            <a:r>
              <a:rPr lang="en-US" sz="2800" dirty="0">
                <a:solidFill>
                  <a:schemeClr val="tx2"/>
                </a:solidFill>
                <a:latin typeface="Arial" panose="020B0604020202020204" pitchFamily="34" charset="0"/>
                <a:cs typeface="Arial" panose="020B0604020202020204" pitchFamily="34" charset="0"/>
              </a:rPr>
              <a:t>Prior to the 1800s, few opportunities were available for Métis children. Treaty provisions for education did not include these children who were considered </a:t>
            </a:r>
            <a:r>
              <a:rPr lang="en-US" sz="2800" dirty="0" err="1">
                <a:solidFill>
                  <a:srgbClr val="92B624"/>
                </a:solidFill>
                <a:latin typeface="Arial" panose="020B0604020202020204" pitchFamily="34" charset="0"/>
                <a:cs typeface="Arial" panose="020B0604020202020204" pitchFamily="34" charset="0"/>
              </a:rPr>
              <a:t>halfbreeds</a:t>
            </a:r>
            <a:r>
              <a:rPr lang="en-US" sz="2800" dirty="0">
                <a:solidFill>
                  <a:schemeClr val="tx2"/>
                </a:solidFill>
                <a:latin typeface="Arial" panose="020B0604020202020204" pitchFamily="34" charset="0"/>
                <a:cs typeface="Arial" panose="020B0604020202020204" pitchFamily="34" charset="0"/>
              </a:rPr>
              <a:t> and not Indians.</a:t>
            </a:r>
          </a:p>
          <a:p>
            <a:pPr>
              <a:lnSpc>
                <a:spcPct val="150000"/>
              </a:lnSpc>
            </a:pPr>
            <a:endParaRPr lang="en-US" sz="2800" dirty="0">
              <a:solidFill>
                <a:schemeClr val="tx2"/>
              </a:solidFill>
              <a:latin typeface="Arial" panose="020B0604020202020204" pitchFamily="34" charset="0"/>
              <a:cs typeface="Arial" panose="020B0604020202020204" pitchFamily="34" charset="0"/>
            </a:endParaRPr>
          </a:p>
          <a:p>
            <a:pPr>
              <a:lnSpc>
                <a:spcPct val="150000"/>
              </a:lnSpc>
            </a:pPr>
            <a:r>
              <a:rPr lang="en-US" sz="2800" dirty="0">
                <a:solidFill>
                  <a:schemeClr val="tx2"/>
                </a:solidFill>
                <a:latin typeface="Arial" panose="020B0604020202020204" pitchFamily="34" charset="0"/>
                <a:cs typeface="Arial" panose="020B0604020202020204" pitchFamily="34" charset="0"/>
              </a:rPr>
              <a:t>It wasn’t until the Northwest Half-breed Claims Royal Commission of 1885 that the federal government addressed the issue of Métis education. Despite these efforts, many Métis parents struggled to find schools that would accept their children and would often have to pay tuition for their education. </a:t>
            </a:r>
          </a:p>
          <a:p>
            <a:pPr>
              <a:lnSpc>
                <a:spcPct val="150000"/>
              </a:lnSpc>
            </a:pPr>
            <a:endParaRPr lang="en-US" sz="2800" dirty="0">
              <a:solidFill>
                <a:schemeClr val="tx2"/>
              </a:solidFill>
              <a:latin typeface="Arial" panose="020B0604020202020204" pitchFamily="34" charset="0"/>
              <a:cs typeface="Arial" panose="020B0604020202020204" pitchFamily="34" charset="0"/>
            </a:endParaRPr>
          </a:p>
          <a:p>
            <a:pPr>
              <a:lnSpc>
                <a:spcPct val="150000"/>
              </a:lnSpc>
            </a:pPr>
            <a:r>
              <a:rPr lang="en-US" sz="2800" dirty="0">
                <a:solidFill>
                  <a:schemeClr val="tx2"/>
                </a:solidFill>
                <a:latin typeface="Arial" panose="020B0604020202020204" pitchFamily="34" charset="0"/>
                <a:cs typeface="Arial" panose="020B0604020202020204" pitchFamily="34" charset="0"/>
              </a:rPr>
              <a:t>Attendance at residential school, where the use of native languages was prohibited, resulted in </a:t>
            </a:r>
            <a:r>
              <a:rPr lang="en-US" sz="2800" dirty="0">
                <a:solidFill>
                  <a:srgbClr val="92B624"/>
                </a:solidFill>
                <a:latin typeface="Arial" panose="020B0604020202020204" pitchFamily="34" charset="0"/>
                <a:cs typeface="Arial" panose="020B0604020202020204" pitchFamily="34" charset="0"/>
              </a:rPr>
              <a:t>the erosion of an integral part of Métis culture</a:t>
            </a:r>
            <a:r>
              <a:rPr lang="en-US" sz="2800" dirty="0">
                <a:solidFill>
                  <a:schemeClr val="tx2"/>
                </a:solidFill>
                <a:latin typeface="Arial" panose="020B0604020202020204" pitchFamily="34" charset="0"/>
                <a:cs typeface="Arial" panose="020B0604020202020204" pitchFamily="34" charset="0"/>
              </a:rPr>
              <a:t>. Residential schools profoundly affected Métis communities.</a:t>
            </a:r>
          </a:p>
          <a:p>
            <a:pPr>
              <a:lnSpc>
                <a:spcPct val="150000"/>
              </a:lnSpc>
            </a:pPr>
            <a:endParaRPr lang="en-US" sz="2800" dirty="0">
              <a:solidFill>
                <a:schemeClr val="tx2"/>
              </a:solidFill>
              <a:latin typeface="Arial" panose="020B0604020202020204" pitchFamily="34" charset="0"/>
              <a:cs typeface="Arial" panose="020B0604020202020204" pitchFamily="34" charset="0"/>
            </a:endParaRPr>
          </a:p>
          <a:p>
            <a:pPr algn="ctr" defTabSz="1828434" eaLnBrk="1" fontAlgn="auto" hangingPunct="1">
              <a:lnSpc>
                <a:spcPct val="150000"/>
              </a:lnSpc>
              <a:spcBef>
                <a:spcPts val="0"/>
              </a:spcBef>
              <a:spcAft>
                <a:spcPts val="0"/>
              </a:spcAft>
              <a:defRPr/>
            </a:pPr>
            <a:endParaRPr lang="en-US" sz="2800" spc="300" dirty="0">
              <a:solidFill>
                <a:schemeClr val="tx2"/>
              </a:solidFill>
              <a:latin typeface="Arial" panose="020B0604020202020204" pitchFamily="34" charset="0"/>
              <a:ea typeface="Montserrat Light" charset="0"/>
              <a:cs typeface="Arial" panose="020B0604020202020204" pitchFamily="34" charset="0"/>
            </a:endParaRPr>
          </a:p>
        </p:txBody>
      </p:sp>
      <p:pic>
        <p:nvPicPr>
          <p:cNvPr id="8" name="Picture Placeholder 7" descr="download (2).jpeg"/>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502377" y="3775075"/>
            <a:ext cx="12188826" cy="6858000"/>
          </a:xfrm>
        </p:spPr>
      </p:pic>
      <p:sp>
        <p:nvSpPr>
          <p:cNvPr id="7" name="TextBox 6"/>
          <p:cNvSpPr txBox="1"/>
          <p:nvPr/>
        </p:nvSpPr>
        <p:spPr>
          <a:xfrm>
            <a:off x="2230972" y="10857566"/>
            <a:ext cx="9678982" cy="400110"/>
          </a:xfrm>
          <a:prstGeom prst="rect">
            <a:avLst/>
          </a:prstGeom>
          <a:noFill/>
        </p:spPr>
        <p:txBody>
          <a:bodyPr wrap="square" rtlCol="0">
            <a:spAutoFit/>
          </a:bodyPr>
          <a:lstStyle/>
          <a:p>
            <a:r>
              <a:rPr lang="en-US" sz="2000" dirty="0">
                <a:latin typeface="Arial"/>
                <a:cs typeface="Arial"/>
              </a:rPr>
              <a:t>Group of Métis children at Île-à-la-Crosse, Saskatchewan (ca. 1905-1931)</a:t>
            </a:r>
            <a:endParaRPr lang="en-GB" sz="2000" dirty="0">
              <a:latin typeface="Arial"/>
              <a:cs typeface="Arial"/>
            </a:endParaRPr>
          </a:p>
        </p:txBody>
      </p:sp>
    </p:spTree>
    <p:extLst>
      <p:ext uri="{BB962C8B-B14F-4D97-AF65-F5344CB8AC3E}">
        <p14:creationId xmlns:p14="http://schemas.microsoft.com/office/powerpoint/2010/main" val="990555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1490" y="2507964"/>
            <a:ext cx="18685752" cy="6740307"/>
          </a:xfrm>
          <a:prstGeom prst="rect">
            <a:avLst/>
          </a:prstGeom>
        </p:spPr>
        <p:txBody>
          <a:bodyPr wrap="square">
            <a:spAutoFit/>
          </a:bodyPr>
          <a:lstStyle/>
          <a:p>
            <a:pPr algn="ctr"/>
            <a:r>
              <a:rPr lang="en-US" sz="7200" i="1" dirty="0">
                <a:solidFill>
                  <a:schemeClr val="tx2"/>
                </a:solidFill>
                <a:latin typeface="Arial" panose="020B0604020202020204" pitchFamily="34" charset="0"/>
                <a:cs typeface="Arial" panose="020B0604020202020204" pitchFamily="34" charset="0"/>
              </a:rPr>
              <a:t>“And I looked at my dad, I looked at my mom, I looked at my dad again. You know what? I hated them. I just absolutely hated my own parents. Not because I thought they abandoned me; I hated their brown faces. I hated them because they were Indians.” </a:t>
            </a:r>
            <a:endParaRPr lang="en-GB" sz="7200" i="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1536866" y="11205980"/>
            <a:ext cx="12188825" cy="954107"/>
          </a:xfrm>
          <a:prstGeom prst="rect">
            <a:avLst/>
          </a:prstGeom>
        </p:spPr>
        <p:txBody>
          <a:bodyPr>
            <a:spAutoFit/>
          </a:bodyPr>
          <a:lstStyle/>
          <a:p>
            <a:r>
              <a:rPr lang="en-US" sz="2800" dirty="0">
                <a:solidFill>
                  <a:srgbClr val="92B624"/>
                </a:solidFill>
                <a:latin typeface="Arial" panose="020B0604020202020204" pitchFamily="34" charset="0"/>
                <a:cs typeface="Arial" panose="020B0604020202020204" pitchFamily="34" charset="0"/>
              </a:rPr>
              <a:t>-</a:t>
            </a:r>
            <a:r>
              <a:rPr lang="en-US" sz="2800" b="1" dirty="0">
                <a:solidFill>
                  <a:srgbClr val="92B624"/>
                </a:solidFill>
                <a:latin typeface="Arial" panose="020B0604020202020204" pitchFamily="34" charset="0"/>
                <a:cs typeface="Arial" panose="020B0604020202020204" pitchFamily="34" charset="0"/>
              </a:rPr>
              <a:t>Mary </a:t>
            </a:r>
            <a:r>
              <a:rPr lang="en-US" sz="2800" b="1" dirty="0" err="1">
                <a:solidFill>
                  <a:srgbClr val="92B624"/>
                </a:solidFill>
                <a:latin typeface="Arial" panose="020B0604020202020204" pitchFamily="34" charset="0"/>
                <a:cs typeface="Arial" panose="020B0604020202020204" pitchFamily="34" charset="0"/>
              </a:rPr>
              <a:t>Courchene</a:t>
            </a:r>
            <a:r>
              <a:rPr lang="en-US" sz="2800" dirty="0">
                <a:solidFill>
                  <a:srgbClr val="92B624"/>
                </a:solidFill>
                <a:latin typeface="Arial" panose="020B0604020202020204" pitchFamily="34" charset="0"/>
                <a:cs typeface="Arial" panose="020B0604020202020204" pitchFamily="34" charset="0"/>
              </a:rPr>
              <a:t>, formerly a student at the residential schools at Fort Alexander in Manitoba and </a:t>
            </a:r>
            <a:r>
              <a:rPr lang="en-US" sz="2800" dirty="0" err="1">
                <a:solidFill>
                  <a:srgbClr val="92B624"/>
                </a:solidFill>
                <a:latin typeface="Arial" panose="020B0604020202020204" pitchFamily="34" charset="0"/>
                <a:cs typeface="Arial" panose="020B0604020202020204" pitchFamily="34" charset="0"/>
              </a:rPr>
              <a:t>Lebret</a:t>
            </a:r>
            <a:r>
              <a:rPr lang="en-US" sz="2800" dirty="0">
                <a:solidFill>
                  <a:srgbClr val="92B624"/>
                </a:solidFill>
                <a:latin typeface="Arial" panose="020B0604020202020204" pitchFamily="34" charset="0"/>
                <a:cs typeface="Arial" panose="020B0604020202020204" pitchFamily="34" charset="0"/>
              </a:rPr>
              <a:t> in Saskatchewan.</a:t>
            </a:r>
            <a:endParaRPr lang="en-CA" sz="2800" dirty="0">
              <a:solidFill>
                <a:srgbClr val="92B6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1187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creen Shot 2017-01-23 at 2.11.32 PM.png"/>
          <p:cNvPicPr>
            <a:picLocks noGrp="1" noChangeAspect="1"/>
          </p:cNvPicPr>
          <p:nvPr>
            <p:ph type="pic" sz="quarter" idx="15"/>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6076950" y="7359765"/>
            <a:ext cx="6099175" cy="5402262"/>
          </a:xfrm>
        </p:spPr>
      </p:pic>
      <p:sp>
        <p:nvSpPr>
          <p:cNvPr id="6" name="TextBox 13"/>
          <p:cNvSpPr txBox="1">
            <a:spLocks noChangeArrowheads="1"/>
          </p:cNvSpPr>
          <p:nvPr/>
        </p:nvSpPr>
        <p:spPr bwMode="auto">
          <a:xfrm>
            <a:off x="4889798" y="1080205"/>
            <a:ext cx="1457382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Arial" panose="020B0604020202020204" pitchFamily="34" charset="0"/>
                <a:cs typeface="Arial" panose="020B0604020202020204" pitchFamily="34" charset="0"/>
              </a:rPr>
              <a:t>RESIDENTIAL SCHOOLS</a:t>
            </a:r>
          </a:p>
        </p:txBody>
      </p:sp>
      <p:sp>
        <p:nvSpPr>
          <p:cNvPr id="7" name="Rectangle 6"/>
          <p:cNvSpPr/>
          <p:nvPr/>
        </p:nvSpPr>
        <p:spPr>
          <a:xfrm>
            <a:off x="2846704" y="2901381"/>
            <a:ext cx="20321096" cy="5488682"/>
          </a:xfrm>
          <a:prstGeom prst="rect">
            <a:avLst/>
          </a:prstGeom>
        </p:spPr>
        <p:txBody>
          <a:bodyPr wrap="square">
            <a:spAutoFit/>
          </a:bodyPr>
          <a:lstStyle/>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The earliest was the Mohawk Indian Residential School, opened in 1831 at Brantford, Ontario.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The schools existed in almost all provinces and territories.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At its peak in the early 1930s, </a:t>
            </a:r>
            <a:r>
              <a:rPr lang="en-US" sz="2800" dirty="0">
                <a:solidFill>
                  <a:srgbClr val="92B624"/>
                </a:solidFill>
                <a:latin typeface="Arial" panose="020B0604020202020204" pitchFamily="34" charset="0"/>
                <a:cs typeface="Arial" panose="020B0604020202020204" pitchFamily="34" charset="0"/>
              </a:rPr>
              <a:t>80 residential schools </a:t>
            </a:r>
            <a:r>
              <a:rPr lang="en-US" sz="2800" dirty="0">
                <a:latin typeface="Arial" panose="020B0604020202020204" pitchFamily="34" charset="0"/>
                <a:cs typeface="Arial" panose="020B0604020202020204" pitchFamily="34" charset="0"/>
              </a:rPr>
              <a:t>operated across Canada with an enrollment of over </a:t>
            </a:r>
            <a:r>
              <a:rPr lang="en-US" sz="2800" dirty="0">
                <a:solidFill>
                  <a:srgbClr val="92B624"/>
                </a:solidFill>
                <a:latin typeface="Arial" panose="020B0604020202020204" pitchFamily="34" charset="0"/>
                <a:cs typeface="Arial" panose="020B0604020202020204" pitchFamily="34" charset="0"/>
              </a:rPr>
              <a:t>17,000 students</a:t>
            </a:r>
            <a:r>
              <a:rPr lang="en-US" sz="2800" dirty="0">
                <a:latin typeface="Arial" panose="020B0604020202020204" pitchFamily="34" charset="0"/>
                <a:cs typeface="Arial" panose="020B0604020202020204" pitchFamily="34" charset="0"/>
              </a:rPr>
              <a:t>.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Throughout the 1970s, at the request of the National Indian Brotherhood, the federal government undertook a process that saw the eventual transfer of education management to Indigenous Peoples.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The last federally-administered residential school </a:t>
            </a:r>
            <a:r>
              <a:rPr lang="en-US" sz="2800" dirty="0">
                <a:solidFill>
                  <a:srgbClr val="92B624"/>
                </a:solidFill>
                <a:latin typeface="Arial" panose="020B0604020202020204" pitchFamily="34" charset="0"/>
                <a:cs typeface="Arial" panose="020B0604020202020204" pitchFamily="34" charset="0"/>
              </a:rPr>
              <a:t>closed in 1996</a:t>
            </a:r>
            <a:r>
              <a:rPr lang="en-US" sz="2800" dirty="0">
                <a:latin typeface="Arial" panose="020B0604020202020204" pitchFamily="34" charset="0"/>
                <a:cs typeface="Arial" panose="020B0604020202020204" pitchFamily="34" charset="0"/>
              </a:rPr>
              <a:t>.</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4000" dirty="0">
              <a:solidFill>
                <a:schemeClr val="tx2"/>
              </a:solidFill>
              <a:latin typeface="Arial" panose="020B0604020202020204" pitchFamily="34" charset="0"/>
              <a:cs typeface="Arial" panose="020B0604020202020204" pitchFamily="34" charset="0"/>
            </a:endParaRPr>
          </a:p>
        </p:txBody>
      </p:sp>
      <p:sp>
        <p:nvSpPr>
          <p:cNvPr id="12" name="TextBox 11"/>
          <p:cNvSpPr txBox="1"/>
          <p:nvPr/>
        </p:nvSpPr>
        <p:spPr>
          <a:xfrm>
            <a:off x="7208555" y="74165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A BRIEF HISTORY OF</a:t>
            </a:r>
          </a:p>
        </p:txBody>
      </p:sp>
      <p:pic>
        <p:nvPicPr>
          <p:cNvPr id="4" name="Picture Placeholder 3" descr="Screen Shot 2017-07-20 at 2.42.45 PM.png"/>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12179300" y="7359765"/>
            <a:ext cx="6099175" cy="5402262"/>
          </a:xfrm>
        </p:spPr>
      </p:pic>
      <p:pic>
        <p:nvPicPr>
          <p:cNvPr id="9" name="Picture Placeholder 8" descr="Screen Shot 2017-07-20 at 2.43.44 PM.pn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18278475" y="7359765"/>
            <a:ext cx="6099175" cy="5402262"/>
          </a:xfrm>
        </p:spPr>
      </p:pic>
      <p:pic>
        <p:nvPicPr>
          <p:cNvPr id="5" name="Picture Placeholder 4" descr="9123317.jpg"/>
          <p:cNvPicPr>
            <a:picLocks noGrp="1" noChangeAspect="1"/>
          </p:cNvPicPr>
          <p:nvPr>
            <p:ph type="pic" sz="quarter" idx="16"/>
          </p:nvPr>
        </p:nvPicPr>
        <p:blipFill>
          <a:blip r:embed="rId7" cstate="print">
            <a:extLst>
              <a:ext uri="{28A0092B-C50C-407E-A947-70E740481C1C}">
                <a14:useLocalDpi xmlns:a14="http://schemas.microsoft.com/office/drawing/2010/main"/>
              </a:ext>
            </a:extLst>
          </a:blip>
          <a:srcRect/>
          <a:stretch>
            <a:fillRect/>
          </a:stretch>
        </p:blipFill>
        <p:spPr>
          <a:xfrm>
            <a:off x="0" y="7359765"/>
            <a:ext cx="6099175" cy="5402262"/>
          </a:xfrm>
        </p:spPr>
      </p:pic>
    </p:spTree>
    <p:extLst>
      <p:ext uri="{BB962C8B-B14F-4D97-AF65-F5344CB8AC3E}">
        <p14:creationId xmlns:p14="http://schemas.microsoft.com/office/powerpoint/2010/main" val="173039997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identialschools_Map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08001"/>
            <a:ext cx="19133836" cy="13716000"/>
          </a:xfrm>
          <a:prstGeom prst="rect">
            <a:avLst/>
          </a:prstGeom>
        </p:spPr>
      </p:pic>
      <p:sp>
        <p:nvSpPr>
          <p:cNvPr id="3" name="TextBox 103"/>
          <p:cNvSpPr txBox="1">
            <a:spLocks noChangeArrowheads="1"/>
          </p:cNvSpPr>
          <p:nvPr/>
        </p:nvSpPr>
        <p:spPr bwMode="auto">
          <a:xfrm>
            <a:off x="10987331" y="2784300"/>
            <a:ext cx="15700375"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ACROSS THE COUNTRY</a:t>
            </a:r>
            <a:endParaRPr lang="en-US" sz="9600" dirty="0">
              <a:solidFill>
                <a:srgbClr val="92B624"/>
              </a:solidFill>
              <a:latin typeface="Arial" panose="020B0604020202020204" pitchFamily="34" charset="0"/>
              <a:cs typeface="Arial" panose="020B0604020202020204" pitchFamily="34" charset="0"/>
            </a:endParaRPr>
          </a:p>
        </p:txBody>
      </p:sp>
      <p:sp>
        <p:nvSpPr>
          <p:cNvPr id="4" name="TextBox 3"/>
          <p:cNvSpPr txBox="1"/>
          <p:nvPr/>
        </p:nvSpPr>
        <p:spPr>
          <a:xfrm>
            <a:off x="14844669" y="2323925"/>
            <a:ext cx="8196488"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RESIDENTIAL SCHOOLS</a:t>
            </a:r>
          </a:p>
        </p:txBody>
      </p:sp>
      <p:pic>
        <p:nvPicPr>
          <p:cNvPr id="6" name="Picture 5" descr="Screen Shot 2017-11-10 at 10.37.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5837" y="11682807"/>
            <a:ext cx="2878618" cy="1624363"/>
          </a:xfrm>
          <a:prstGeom prst="rect">
            <a:avLst/>
          </a:prstGeom>
        </p:spPr>
      </p:pic>
      <p:sp>
        <p:nvSpPr>
          <p:cNvPr id="7" name="TextBox 6"/>
          <p:cNvSpPr txBox="1"/>
          <p:nvPr/>
        </p:nvSpPr>
        <p:spPr>
          <a:xfrm>
            <a:off x="15947691" y="4312005"/>
            <a:ext cx="6019500" cy="1913344"/>
          </a:xfrm>
          <a:prstGeom prst="rect">
            <a:avLst/>
          </a:prstGeom>
          <a:noFill/>
        </p:spPr>
        <p:txBody>
          <a:bodyPr wrap="square">
            <a:spAutoFit/>
          </a:bodyPr>
          <a:lstStyle/>
          <a:p>
            <a:pPr algn="ctr" defTabSz="1828434" eaLnBrk="1" fontAlgn="auto" hangingPunct="1">
              <a:lnSpc>
                <a:spcPct val="150000"/>
              </a:lnSpc>
              <a:spcBef>
                <a:spcPts val="0"/>
              </a:spcBef>
              <a:spcAft>
                <a:spcPts val="0"/>
              </a:spcAft>
              <a:defRPr/>
            </a:pPr>
            <a:r>
              <a:rPr lang="en-US" sz="2000" spc="300" dirty="0">
                <a:latin typeface="Arial" panose="020B0604020202020204" pitchFamily="34" charset="0"/>
                <a:ea typeface="Montserrat Light" charset="0"/>
                <a:cs typeface="Arial" panose="020B0604020202020204" pitchFamily="34" charset="0"/>
              </a:rPr>
              <a:t>This map shows the location of residential schools across the country as identified in the Indian Residential School Settlement Agreement. </a:t>
            </a:r>
          </a:p>
        </p:txBody>
      </p:sp>
    </p:spTree>
    <p:extLst>
      <p:ext uri="{BB962C8B-B14F-4D97-AF65-F5344CB8AC3E}">
        <p14:creationId xmlns:p14="http://schemas.microsoft.com/office/powerpoint/2010/main" val="5227616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4827" y="10569625"/>
            <a:ext cx="22676242" cy="2677656"/>
          </a:xfrm>
          <a:prstGeom prst="rect">
            <a:avLst/>
          </a:prstGeom>
        </p:spPr>
        <p:txBody>
          <a:bodyPr wrap="square">
            <a:spAutoFit/>
          </a:bodyPr>
          <a:lstStyle/>
          <a:p>
            <a:pPr marL="342900" indent="-342900">
              <a:buFont typeface="Arial"/>
              <a:buChar char="•"/>
            </a:pPr>
            <a:r>
              <a:rPr lang="en-US" sz="2800" dirty="0">
                <a:solidFill>
                  <a:schemeClr val="tx1">
                    <a:lumMod val="75000"/>
                  </a:schemeClr>
                </a:solidFill>
                <a:latin typeface="Arial" panose="020B0604020202020204" pitchFamily="34" charset="0"/>
                <a:cs typeface="Arial" panose="020B0604020202020204" pitchFamily="34" charset="0"/>
              </a:rPr>
              <a:t>As a result of these policies First Nations, Inuit, and Métis children were often separated from their parents for long periods of time. This prevented the transmission of their language and culture, impacting today’s generation.  </a:t>
            </a:r>
          </a:p>
          <a:p>
            <a:pPr marL="342900" indent="-342900">
              <a:buFont typeface="Arial"/>
              <a:buChar char="•"/>
            </a:pPr>
            <a:r>
              <a:rPr lang="en-US" sz="2800" dirty="0">
                <a:solidFill>
                  <a:schemeClr val="tx1">
                    <a:lumMod val="75000"/>
                  </a:schemeClr>
                </a:solidFill>
                <a:latin typeface="Arial" panose="020B0604020202020204" pitchFamily="34" charset="0"/>
                <a:cs typeface="Arial" panose="020B0604020202020204" pitchFamily="34" charset="0"/>
              </a:rPr>
              <a:t>Parents of Indigenous children were powerless to act. Officials eventually removed the camps set up by families in front of residential schools where broken-hearted parents and grand-parents had hoped to catch a small glimpse of their children. </a:t>
            </a:r>
          </a:p>
          <a:p>
            <a:pPr marL="342900" indent="-342900">
              <a:buFont typeface="Arial"/>
              <a:buChar char="•"/>
            </a:pPr>
            <a:r>
              <a:rPr lang="en-US" sz="2800" dirty="0">
                <a:solidFill>
                  <a:schemeClr val="tx1">
                    <a:lumMod val="75000"/>
                  </a:schemeClr>
                </a:solidFill>
                <a:latin typeface="Arial" panose="020B0604020202020204" pitchFamily="34" charset="0"/>
                <a:cs typeface="Arial" panose="020B0604020202020204" pitchFamily="34" charset="0"/>
              </a:rPr>
              <a:t>In certain provinces such as  Saskatchewan, if parents attempted to take back their children, they were criminally charged and sentenced to prison. </a:t>
            </a:r>
          </a:p>
        </p:txBody>
      </p:sp>
      <p:pic>
        <p:nvPicPr>
          <p:cNvPr id="4" name="Picture Placeholder 3"/>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 y="2586008"/>
            <a:ext cx="24377650" cy="7429500"/>
          </a:xfrm>
          <a:prstGeom prst="rect">
            <a:avLst/>
          </a:prstGeom>
        </p:spPr>
      </p:pic>
      <p:sp>
        <p:nvSpPr>
          <p:cNvPr id="5" name="TextBox 13"/>
          <p:cNvSpPr txBox="1">
            <a:spLocks noChangeArrowheads="1"/>
          </p:cNvSpPr>
          <p:nvPr/>
        </p:nvSpPr>
        <p:spPr bwMode="auto">
          <a:xfrm>
            <a:off x="5143815" y="596748"/>
            <a:ext cx="1457382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Arial" panose="020B0604020202020204" pitchFamily="34" charset="0"/>
                <a:cs typeface="Arial" panose="020B0604020202020204" pitchFamily="34" charset="0"/>
              </a:rPr>
              <a:t>RESIDENTIAL SCHOOLS</a:t>
            </a:r>
          </a:p>
        </p:txBody>
      </p:sp>
      <p:sp>
        <p:nvSpPr>
          <p:cNvPr id="6" name="TextBox 5"/>
          <p:cNvSpPr txBox="1"/>
          <p:nvPr/>
        </p:nvSpPr>
        <p:spPr>
          <a:xfrm>
            <a:off x="7819014" y="47616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LEGACY OF</a:t>
            </a:r>
          </a:p>
        </p:txBody>
      </p:sp>
      <p:sp>
        <p:nvSpPr>
          <p:cNvPr id="7" name="TextBox 6"/>
          <p:cNvSpPr txBox="1"/>
          <p:nvPr/>
        </p:nvSpPr>
        <p:spPr>
          <a:xfrm>
            <a:off x="218525" y="9353463"/>
            <a:ext cx="9850580" cy="400110"/>
          </a:xfrm>
          <a:prstGeom prst="rect">
            <a:avLst/>
          </a:prstGeom>
          <a:noFill/>
        </p:spPr>
        <p:txBody>
          <a:bodyPr wrap="square" rtlCol="0">
            <a:spAutoFit/>
          </a:bodyPr>
          <a:lstStyle/>
          <a:p>
            <a:r>
              <a:rPr lang="en-CA" sz="2000" dirty="0">
                <a:solidFill>
                  <a:srgbClr val="FFFFFF"/>
                </a:solidFill>
                <a:latin typeface="Arial" panose="020B0604020202020204" pitchFamily="34" charset="0"/>
                <a:cs typeface="Arial" panose="020B0604020202020204" pitchFamily="34" charset="0"/>
              </a:rPr>
              <a:t>Parents of children camp outside Qu'Appelle Indian Industrial School  (1885)</a:t>
            </a:r>
            <a:endParaRPr lang="en-GB" sz="2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6829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1297711670693_ORIGINAL.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5" name="TextBox 4"/>
          <p:cNvSpPr txBox="1"/>
          <p:nvPr/>
        </p:nvSpPr>
        <p:spPr>
          <a:xfrm>
            <a:off x="3083417" y="3592661"/>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chemeClr val="bg1"/>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children</a:t>
            </a:r>
            <a:r>
              <a:rPr lang="en-US" sz="5400" dirty="0">
                <a:solidFill>
                  <a:schemeClr val="bg1"/>
                </a:solidFill>
                <a:latin typeface="Arial" panose="020B0604020202020204" pitchFamily="34" charset="0"/>
                <a:cs typeface="Arial" panose="020B0604020202020204" pitchFamily="34" charset="0"/>
              </a:rPr>
              <a:t> in </a:t>
            </a:r>
            <a:r>
              <a:rPr lang="en-US" sz="5400" b="1" dirty="0">
                <a:solidFill>
                  <a:schemeClr val="bg1"/>
                </a:solidFill>
                <a:latin typeface="Arial" panose="020B0604020202020204" pitchFamily="34" charset="0"/>
                <a:cs typeface="Arial" panose="020B0604020202020204" pitchFamily="34" charset="0"/>
              </a:rPr>
              <a:t>residential schools</a:t>
            </a:r>
            <a:r>
              <a:rPr lang="en-US" sz="5400" dirty="0">
                <a:solidFill>
                  <a:schemeClr val="bg1"/>
                </a:solidFill>
                <a:latin typeface="Arial" panose="020B0604020202020204" pitchFamily="34" charset="0"/>
                <a:cs typeface="Arial" panose="020B0604020202020204" pitchFamily="34" charset="0"/>
              </a:rPr>
              <a:t>:</a:t>
            </a:r>
          </a:p>
        </p:txBody>
      </p:sp>
      <p:sp>
        <p:nvSpPr>
          <p:cNvPr id="6" name="TextBox 5"/>
          <p:cNvSpPr txBox="1"/>
          <p:nvPr/>
        </p:nvSpPr>
        <p:spPr>
          <a:xfrm>
            <a:off x="15230973" y="3483616"/>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rgbClr val="FFFFFF"/>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Canadians</a:t>
            </a:r>
            <a:r>
              <a:rPr lang="en-US" sz="5400" dirty="0">
                <a:solidFill>
                  <a:schemeClr val="bg1"/>
                </a:solidFill>
                <a:latin typeface="Arial" panose="020B0604020202020204" pitchFamily="34" charset="0"/>
                <a:cs typeface="Arial" panose="020B0604020202020204" pitchFamily="34" charset="0"/>
              </a:rPr>
              <a:t> serving in </a:t>
            </a:r>
            <a:r>
              <a:rPr lang="en-US" sz="5400" b="1" dirty="0">
                <a:solidFill>
                  <a:schemeClr val="bg1"/>
                </a:solidFill>
                <a:latin typeface="Arial" panose="020B0604020202020204" pitchFamily="34" charset="0"/>
                <a:cs typeface="Arial" panose="020B0604020202020204" pitchFamily="34" charset="0"/>
              </a:rPr>
              <a:t>WWII</a:t>
            </a:r>
            <a:r>
              <a:rPr lang="en-US" sz="5400" dirty="0">
                <a:solidFill>
                  <a:schemeClr val="bg1"/>
                </a:solidFill>
                <a:latin typeface="Arial" panose="020B0604020202020204" pitchFamily="34" charset="0"/>
                <a:cs typeface="Arial" panose="020B0604020202020204" pitchFamily="34" charset="0"/>
              </a:rPr>
              <a:t>:</a:t>
            </a:r>
          </a:p>
        </p:txBody>
      </p:sp>
      <p:sp>
        <p:nvSpPr>
          <p:cNvPr id="7" name="TextBox 6"/>
          <p:cNvSpPr txBox="1"/>
          <p:nvPr/>
        </p:nvSpPr>
        <p:spPr>
          <a:xfrm>
            <a:off x="3083417"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8" name="TextBox 7"/>
          <p:cNvSpPr txBox="1"/>
          <p:nvPr/>
        </p:nvSpPr>
        <p:spPr>
          <a:xfrm>
            <a:off x="15230973"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9" name="TextBox 8"/>
          <p:cNvSpPr txBox="1"/>
          <p:nvPr/>
        </p:nvSpPr>
        <p:spPr>
          <a:xfrm>
            <a:off x="6499462"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25</a:t>
            </a:r>
          </a:p>
        </p:txBody>
      </p:sp>
      <p:sp>
        <p:nvSpPr>
          <p:cNvPr id="10" name="TextBox 9"/>
          <p:cNvSpPr txBox="1"/>
          <p:nvPr/>
        </p:nvSpPr>
        <p:spPr>
          <a:xfrm>
            <a:off x="18826027"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26</a:t>
            </a:r>
          </a:p>
        </p:txBody>
      </p:sp>
      <p:sp>
        <p:nvSpPr>
          <p:cNvPr id="11" name="TextBox 10"/>
          <p:cNvSpPr txBox="1"/>
          <p:nvPr/>
        </p:nvSpPr>
        <p:spPr>
          <a:xfrm>
            <a:off x="1942368" y="605205"/>
            <a:ext cx="20955162" cy="1323439"/>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000" dirty="0">
                <a:solidFill>
                  <a:schemeClr val="bg1"/>
                </a:solidFill>
                <a:latin typeface="Arial" panose="020B0604020202020204" pitchFamily="34" charset="0"/>
                <a:cs typeface="Arial" panose="020B0604020202020204" pitchFamily="34" charset="0"/>
              </a:rPr>
              <a:t>THE LEGACY OF RESIDENTIAL SCHOOLS</a:t>
            </a:r>
          </a:p>
        </p:txBody>
      </p:sp>
      <p:sp>
        <p:nvSpPr>
          <p:cNvPr id="14" name="Oval 13"/>
          <p:cNvSpPr/>
          <p:nvPr/>
        </p:nvSpPr>
        <p:spPr>
          <a:xfrm>
            <a:off x="4603675" y="9087780"/>
            <a:ext cx="1388962" cy="1388962"/>
          </a:xfrm>
          <a:prstGeom prst="ellipse">
            <a:avLst/>
          </a:prstGeom>
          <a:solidFill>
            <a:srgbClr val="92B62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B624"/>
              </a:solidFill>
            </a:endParaRPr>
          </a:p>
        </p:txBody>
      </p:sp>
      <p:sp>
        <p:nvSpPr>
          <p:cNvPr id="16" name="TextBox 15"/>
          <p:cNvSpPr txBox="1"/>
          <p:nvPr/>
        </p:nvSpPr>
        <p:spPr>
          <a:xfrm>
            <a:off x="4793396" y="9116227"/>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sp>
        <p:nvSpPr>
          <p:cNvPr id="17" name="Oval 16"/>
          <p:cNvSpPr/>
          <p:nvPr/>
        </p:nvSpPr>
        <p:spPr>
          <a:xfrm>
            <a:off x="16840097" y="9116227"/>
            <a:ext cx="1388962" cy="1388962"/>
          </a:xfrm>
          <a:prstGeom prst="ellipse">
            <a:avLst/>
          </a:prstGeom>
          <a:solidFill>
            <a:srgbClr val="92B62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B624"/>
              </a:solidFill>
            </a:endParaRPr>
          </a:p>
        </p:txBody>
      </p:sp>
      <p:sp>
        <p:nvSpPr>
          <p:cNvPr id="18" name="TextBox 17"/>
          <p:cNvSpPr txBox="1"/>
          <p:nvPr/>
        </p:nvSpPr>
        <p:spPr>
          <a:xfrm>
            <a:off x="17029818" y="9144674"/>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cxnSp>
        <p:nvCxnSpPr>
          <p:cNvPr id="20" name="Straight Connector 19"/>
          <p:cNvCxnSpPr/>
          <p:nvPr/>
        </p:nvCxnSpPr>
        <p:spPr>
          <a:xfrm>
            <a:off x="11937482" y="2939326"/>
            <a:ext cx="0" cy="79518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681032" y="13111072"/>
            <a:ext cx="10907803" cy="400110"/>
          </a:xfrm>
          <a:prstGeom prst="rect">
            <a:avLst/>
          </a:prstGeom>
          <a:noFill/>
        </p:spPr>
        <p:txBody>
          <a:bodyPr wrap="square" rtlCol="0">
            <a:spAutoFit/>
          </a:bodyPr>
          <a:lstStyle/>
          <a:p>
            <a:r>
              <a:rPr lang="en-CA" sz="2000" dirty="0">
                <a:solidFill>
                  <a:srgbClr val="FFFFFF"/>
                </a:solidFill>
                <a:latin typeface="Arial"/>
                <a:cs typeface="Arial"/>
              </a:rPr>
              <a:t>Students and Nun of Cross Lake Indian Residential School in Cross Lake, Manitoba (1940) </a:t>
            </a:r>
            <a:endParaRPr lang="en-GB" sz="2000" dirty="0">
              <a:solidFill>
                <a:srgbClr val="FFFFFF"/>
              </a:solidFill>
              <a:latin typeface="Arial"/>
              <a:cs typeface="Arial"/>
            </a:endParaRPr>
          </a:p>
        </p:txBody>
      </p:sp>
    </p:spTree>
    <p:extLst>
      <p:ext uri="{BB962C8B-B14F-4D97-AF65-F5344CB8AC3E}">
        <p14:creationId xmlns:p14="http://schemas.microsoft.com/office/powerpoint/2010/main" val="23468364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creen Shot 2017-11-22 at 12.03.32 PM.pn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3" name="Rectangle 2"/>
          <p:cNvSpPr/>
          <p:nvPr/>
        </p:nvSpPr>
        <p:spPr>
          <a:xfrm>
            <a:off x="1330380" y="7245357"/>
            <a:ext cx="21962924" cy="4154984"/>
          </a:xfrm>
          <a:prstGeom prst="rect">
            <a:avLst/>
          </a:prstGeom>
        </p:spPr>
        <p:txBody>
          <a:bodyPr wrap="square">
            <a:spAutoFit/>
          </a:bodyPr>
          <a:lstStyle/>
          <a:p>
            <a:pPr algn="ctr"/>
            <a:r>
              <a:rPr lang="en-CA" sz="6600" i="1" dirty="0">
                <a:solidFill>
                  <a:schemeClr val="bg1"/>
                </a:solidFill>
                <a:latin typeface="Arial" panose="020B0604020202020204" pitchFamily="34" charset="0"/>
                <a:cs typeface="Arial" panose="020B0604020202020204" pitchFamily="34" charset="0"/>
              </a:rPr>
              <a:t> “Indian Affairs officials often tried to portray these rates (of death) as simply the price that Aboriginal people had to pay as part of the process of becoming civilized. In reality, these rates were the price they paid for being colonized.”</a:t>
            </a:r>
          </a:p>
        </p:txBody>
      </p:sp>
      <p:sp>
        <p:nvSpPr>
          <p:cNvPr id="6" name="Rectangle 5"/>
          <p:cNvSpPr/>
          <p:nvPr/>
        </p:nvSpPr>
        <p:spPr>
          <a:xfrm>
            <a:off x="14499700" y="12467382"/>
            <a:ext cx="9136027" cy="646331"/>
          </a:xfrm>
          <a:prstGeom prst="rect">
            <a:avLst/>
          </a:prstGeom>
        </p:spPr>
        <p:txBody>
          <a:bodyPr wrap="none">
            <a:spAutoFit/>
          </a:bodyPr>
          <a:lstStyle/>
          <a:p>
            <a:r>
              <a:rPr lang="en-CA" dirty="0">
                <a:solidFill>
                  <a:srgbClr val="92B624"/>
                </a:solidFill>
                <a:latin typeface="Arial" panose="020B0604020202020204" pitchFamily="34" charset="0"/>
                <a:cs typeface="Arial" panose="020B0604020202020204" pitchFamily="34" charset="0"/>
              </a:rPr>
              <a:t> -The Truth and Reconciliation Commission </a:t>
            </a:r>
            <a:endParaRPr lang="en-GB" dirty="0">
              <a:solidFill>
                <a:srgbClr val="92B624"/>
              </a:solidFill>
              <a:latin typeface="Arial" panose="020B0604020202020204" pitchFamily="34" charset="0"/>
              <a:cs typeface="Arial" panose="020B0604020202020204" pitchFamily="34" charset="0"/>
            </a:endParaRPr>
          </a:p>
        </p:txBody>
      </p:sp>
      <p:sp>
        <p:nvSpPr>
          <p:cNvPr id="8" name="TextBox 7"/>
          <p:cNvSpPr txBox="1"/>
          <p:nvPr/>
        </p:nvSpPr>
        <p:spPr>
          <a:xfrm>
            <a:off x="343227" y="280455"/>
            <a:ext cx="8786594" cy="707886"/>
          </a:xfrm>
          <a:prstGeom prst="rect">
            <a:avLst/>
          </a:prstGeom>
          <a:noFill/>
        </p:spPr>
        <p:txBody>
          <a:bodyPr wrap="square" rtlCol="0">
            <a:spAutoFit/>
          </a:bodyPr>
          <a:lstStyle/>
          <a:p>
            <a:r>
              <a:rPr lang="en-CA" sz="2000" dirty="0">
                <a:solidFill>
                  <a:srgbClr val="FFFFFF"/>
                </a:solidFill>
                <a:latin typeface="Arial" panose="020B0604020202020204" pitchFamily="34" charset="0"/>
                <a:cs typeface="Arial" panose="020B0604020202020204" pitchFamily="34" charset="0"/>
              </a:rPr>
              <a:t>The Roman Catholic school at Sturgeon Landing, Saskatchewan, was destroyed by fire in September 1952</a:t>
            </a:r>
            <a:endParaRPr lang="en-GB" sz="2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4729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2010-007_001_102.jpg"/>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p:cNvSpPr/>
          <p:nvPr/>
        </p:nvSpPr>
        <p:spPr>
          <a:xfrm>
            <a:off x="0" y="2206625"/>
            <a:ext cx="24377650" cy="930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9" name="TextBox 13"/>
          <p:cNvSpPr txBox="1">
            <a:spLocks noChangeArrowheads="1"/>
          </p:cNvSpPr>
          <p:nvPr/>
        </p:nvSpPr>
        <p:spPr bwMode="auto">
          <a:xfrm>
            <a:off x="4889798" y="3487208"/>
            <a:ext cx="1457382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Arial" panose="020B0604020202020204" pitchFamily="34" charset="0"/>
                <a:cs typeface="Arial" panose="020B0604020202020204" pitchFamily="34" charset="0"/>
              </a:rPr>
              <a:t>RESIDENTIAL SCHOOLS</a:t>
            </a:r>
          </a:p>
        </p:txBody>
      </p:sp>
      <p:sp>
        <p:nvSpPr>
          <p:cNvPr id="10" name="Rectangle 9"/>
          <p:cNvSpPr/>
          <p:nvPr/>
        </p:nvSpPr>
        <p:spPr>
          <a:xfrm>
            <a:off x="2765858" y="5726509"/>
            <a:ext cx="19163443" cy="4580741"/>
          </a:xfrm>
          <a:prstGeom prst="rect">
            <a:avLst/>
          </a:prstGeom>
        </p:spPr>
        <p:txBody>
          <a:bodyPr wrap="square">
            <a:spAutoFit/>
          </a:bodyPr>
          <a:lstStyle/>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In the early 1990s, beginning with Phil Fontaine, National Chief of the Assembly of First Nations, Survivors came forward with disclosures about physical and sexual abuse at residential schools.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The Royal Commission on Aboriginal Peoples (RCAP) confirmed a link between social crisis in Indigenous communities, residential schools, and the legacy of inter-generational trauma.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By 2008 most of the church denominations responsible for the operation of the residential schools in Canada had publicly apologized for their role in the neglect, abuse, and suffering of the children placed in their care. </a:t>
            </a:r>
          </a:p>
          <a:p>
            <a:pPr algn="ctr">
              <a:lnSpc>
                <a:spcPct val="150000"/>
              </a:lnSpc>
            </a:pPr>
            <a:endParaRPr lang="en-CA" sz="2800" dirty="0">
              <a:latin typeface="Arial" panose="020B0604020202020204" pitchFamily="34" charset="0"/>
              <a:cs typeface="Arial" panose="020B0604020202020204" pitchFamily="34" charset="0"/>
            </a:endParaRPr>
          </a:p>
        </p:txBody>
      </p:sp>
      <p:sp>
        <p:nvSpPr>
          <p:cNvPr id="11" name="TextBox 10"/>
          <p:cNvSpPr txBox="1"/>
          <p:nvPr/>
        </p:nvSpPr>
        <p:spPr>
          <a:xfrm>
            <a:off x="7533245" y="319734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LEGACY OF</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8584E68-949C-CA46-88AE-CF74F4CEBDC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376" b="1376"/>
          <a:stretch>
            <a:fillRect/>
          </a:stretch>
        </p:blipFill>
        <p:spPr>
          <a:xfrm>
            <a:off x="-629465" y="0"/>
            <a:ext cx="13320228" cy="13716000"/>
          </a:xfrm>
        </p:spPr>
      </p:pic>
      <p:sp>
        <p:nvSpPr>
          <p:cNvPr id="5" name="Rectangle 4"/>
          <p:cNvSpPr/>
          <p:nvPr/>
        </p:nvSpPr>
        <p:spPr>
          <a:xfrm>
            <a:off x="13420119" y="3378679"/>
            <a:ext cx="9995794" cy="9707401"/>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In June of 2008, the Federal Government of Canada also apologized for their historical role in the Residential School System in over a century of isolating native children from their homes, families, and cultures.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Prime Minister Steven Harper called residential schools a sad chapter in Canadian history and indicated that the policies that supported and protected the System were harmful and wrong. For the thousands of Survivors watching from across Canada, the government’s apology was an historic occasion, though the response was mixed.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Indigenous leaders present called it a “</a:t>
            </a:r>
            <a:r>
              <a:rPr lang="en-US" sz="2800" i="1" dirty="0">
                <a:latin typeface="Arial" panose="020B0604020202020204" pitchFamily="34" charset="0"/>
                <a:cs typeface="Arial" panose="020B0604020202020204" pitchFamily="34" charset="0"/>
              </a:rPr>
              <a:t>positive step forward</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even though the pain and scars are still there</a:t>
            </a:r>
            <a:r>
              <a:rPr lang="en-US" sz="2800" dirty="0">
                <a:latin typeface="Arial" panose="020B0604020202020204" pitchFamily="34" charset="0"/>
                <a:cs typeface="Arial" panose="020B0604020202020204" pitchFamily="34" charset="0"/>
              </a:rPr>
              <a:t>.” </a:t>
            </a:r>
          </a:p>
          <a:p>
            <a:pPr>
              <a:lnSpc>
                <a:spcPct val="150000"/>
              </a:lnSpc>
            </a:pPr>
            <a:endParaRPr lang="en-CA" sz="2800" dirty="0">
              <a:latin typeface="Arial" panose="020B0604020202020204" pitchFamily="34" charset="0"/>
              <a:cs typeface="Arial" panose="020B0604020202020204" pitchFamily="34" charset="0"/>
            </a:endParaRPr>
          </a:p>
        </p:txBody>
      </p:sp>
      <p:sp>
        <p:nvSpPr>
          <p:cNvPr id="6" name="TextBox 9"/>
          <p:cNvSpPr txBox="1">
            <a:spLocks noChangeArrowheads="1"/>
          </p:cNvSpPr>
          <p:nvPr/>
        </p:nvSpPr>
        <p:spPr bwMode="auto">
          <a:xfrm>
            <a:off x="13389730" y="206422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APOLOGY</a:t>
            </a:r>
          </a:p>
        </p:txBody>
      </p:sp>
      <p:sp>
        <p:nvSpPr>
          <p:cNvPr id="13" name="TextBox 12"/>
          <p:cNvSpPr txBox="1"/>
          <p:nvPr/>
        </p:nvSpPr>
        <p:spPr>
          <a:xfrm>
            <a:off x="13941713" y="172379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RESIDENTIAL SCHOOL SYSTEM</a:t>
            </a:r>
          </a:p>
        </p:txBody>
      </p:sp>
      <p:sp>
        <p:nvSpPr>
          <p:cNvPr id="7" name="TextBox 6"/>
          <p:cNvSpPr txBox="1"/>
          <p:nvPr/>
        </p:nvSpPr>
        <p:spPr>
          <a:xfrm>
            <a:off x="13136629" y="12895122"/>
            <a:ext cx="9541692" cy="1015663"/>
          </a:xfrm>
          <a:prstGeom prst="rect">
            <a:avLst/>
          </a:prstGeom>
          <a:noFill/>
        </p:spPr>
        <p:txBody>
          <a:bodyPr wrap="square" rtlCol="0">
            <a:spAutoFit/>
          </a:bodyPr>
          <a:lstStyle/>
          <a:p>
            <a:r>
              <a:rPr lang="fr-CA" sz="2000" dirty="0">
                <a:latin typeface="Arial"/>
                <a:cs typeface="Arial"/>
              </a:rPr>
              <a:t>Inuit </a:t>
            </a:r>
            <a:r>
              <a:rPr lang="fr-CA" sz="2000" dirty="0" err="1">
                <a:latin typeface="Arial"/>
                <a:cs typeface="Arial"/>
              </a:rPr>
              <a:t>Tapiriit</a:t>
            </a:r>
            <a:r>
              <a:rPr lang="fr-CA" sz="2000" dirty="0">
                <a:latin typeface="Arial"/>
                <a:cs typeface="Arial"/>
              </a:rPr>
              <a:t> </a:t>
            </a:r>
            <a:r>
              <a:rPr lang="fr-CA" sz="2000" dirty="0" err="1">
                <a:latin typeface="Arial"/>
                <a:cs typeface="Arial"/>
              </a:rPr>
              <a:t>Kanatami</a:t>
            </a:r>
            <a:r>
              <a:rPr lang="fr-CA" sz="2000" dirty="0">
                <a:latin typeface="Arial"/>
                <a:cs typeface="Arial"/>
              </a:rPr>
              <a:t> </a:t>
            </a:r>
            <a:r>
              <a:rPr lang="fr-CA" sz="2000" dirty="0" err="1">
                <a:latin typeface="Arial"/>
                <a:cs typeface="Arial"/>
              </a:rPr>
              <a:t>President</a:t>
            </a:r>
            <a:r>
              <a:rPr lang="fr-CA" sz="2000" dirty="0">
                <a:latin typeface="Arial"/>
                <a:cs typeface="Arial"/>
              </a:rPr>
              <a:t> Mary Simon </a:t>
            </a:r>
            <a:r>
              <a:rPr lang="fr-CA" sz="2000" dirty="0" err="1">
                <a:latin typeface="Arial"/>
                <a:cs typeface="Arial"/>
              </a:rPr>
              <a:t>shakes</a:t>
            </a:r>
            <a:r>
              <a:rPr lang="fr-CA" sz="2000" dirty="0">
                <a:latin typeface="Arial"/>
                <a:cs typeface="Arial"/>
              </a:rPr>
              <a:t> hands </a:t>
            </a:r>
            <a:r>
              <a:rPr lang="fr-CA" sz="2000" dirty="0" err="1">
                <a:latin typeface="Arial"/>
                <a:cs typeface="Arial"/>
              </a:rPr>
              <a:t>with</a:t>
            </a:r>
            <a:r>
              <a:rPr lang="fr-CA" sz="2000" dirty="0">
                <a:latin typeface="Arial"/>
                <a:cs typeface="Arial"/>
              </a:rPr>
              <a:t> Canadian Prime </a:t>
            </a:r>
            <a:r>
              <a:rPr lang="fr-CA" sz="2000" dirty="0" err="1">
                <a:latin typeface="Arial"/>
                <a:cs typeface="Arial"/>
              </a:rPr>
              <a:t>Minister</a:t>
            </a:r>
            <a:r>
              <a:rPr lang="fr-CA" sz="2000" dirty="0">
                <a:latin typeface="Arial"/>
                <a:cs typeface="Arial"/>
              </a:rPr>
              <a:t> Stephen Harper (2008) CP/Fred Chartrand</a:t>
            </a:r>
            <a:endParaRPr lang="en-US" sz="2000" dirty="0">
              <a:latin typeface="Arial"/>
              <a:cs typeface="Arial"/>
            </a:endParaRPr>
          </a:p>
          <a:p>
            <a:endParaRPr lang="en-GB" sz="2000" dirty="0">
              <a:latin typeface="Arial"/>
              <a:cs typeface="Arial"/>
            </a:endParaRPr>
          </a:p>
        </p:txBody>
      </p:sp>
    </p:spTree>
    <p:extLst>
      <p:ext uri="{BB962C8B-B14F-4D97-AF65-F5344CB8AC3E}">
        <p14:creationId xmlns:p14="http://schemas.microsoft.com/office/powerpoint/2010/main" val="15034574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9BFC5F0-5963-804E-ABC8-64BAECE729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 b="91"/>
          <a:stretch>
            <a:fillRect/>
          </a:stretch>
        </p:blipFill>
        <p:spPr/>
      </p:pic>
      <p:sp>
        <p:nvSpPr>
          <p:cNvPr id="7169" name="TextBox 12"/>
          <p:cNvSpPr txBox="1">
            <a:spLocks noChangeArrowheads="1"/>
          </p:cNvSpPr>
          <p:nvPr/>
        </p:nvSpPr>
        <p:spPr bwMode="auto">
          <a:xfrm>
            <a:off x="768350" y="1935013"/>
            <a:ext cx="1072515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HISTORICAL SIGNIFICANCE</a:t>
            </a:r>
          </a:p>
        </p:txBody>
      </p:sp>
      <p:sp>
        <p:nvSpPr>
          <p:cNvPr id="15" name="TextBox 14"/>
          <p:cNvSpPr txBox="1"/>
          <p:nvPr/>
        </p:nvSpPr>
        <p:spPr>
          <a:xfrm>
            <a:off x="2997200" y="1765944"/>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Establish</a:t>
            </a:r>
          </a:p>
        </p:txBody>
      </p:sp>
      <p:sp>
        <p:nvSpPr>
          <p:cNvPr id="5" name="Rectangle 4"/>
          <p:cNvSpPr/>
          <p:nvPr/>
        </p:nvSpPr>
        <p:spPr>
          <a:xfrm>
            <a:off x="768350" y="4658627"/>
            <a:ext cx="10904220" cy="10353732"/>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past is everything that ever happened to anyone anywhere. There is much too much history to remember all of it. So how do we make choices about what is worth remembering?</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Significance depends upon one’s perspective and purpose. A historical person or event can acquire significance if we, the historians, can link it to larger trends and stories that reveal something important for us today.</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In that case, the “insignificant” life reveals something important to us, and thus becomes significant. Both “It is significant because it is in the history book,” and “It is significant because I am interested in it,” are inadequate explanations of historical significance.</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residential-school-1940-rtr4yj9r2.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16" name="Rectangle 15"/>
          <p:cNvSpPr/>
          <p:nvPr/>
        </p:nvSpPr>
        <p:spPr>
          <a:xfrm>
            <a:off x="0" y="0"/>
            <a:ext cx="24377650" cy="96012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5363" name="TextBox 9"/>
          <p:cNvSpPr txBox="1">
            <a:spLocks noChangeArrowheads="1"/>
          </p:cNvSpPr>
          <p:nvPr/>
        </p:nvSpPr>
        <p:spPr bwMode="auto">
          <a:xfrm>
            <a:off x="5204608" y="7731525"/>
            <a:ext cx="1358557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FFFFFF"/>
                </a:solidFill>
                <a:latin typeface="Arial" panose="020B0604020202020204" pitchFamily="34" charset="0"/>
                <a:cs typeface="Arial" panose="020B0604020202020204" pitchFamily="34" charset="0"/>
              </a:rPr>
              <a:t>INTERGENERATIONAL TRAUMA</a:t>
            </a:r>
          </a:p>
        </p:txBody>
      </p:sp>
      <p:sp>
        <p:nvSpPr>
          <p:cNvPr id="9" name="Rectangle 8"/>
          <p:cNvSpPr/>
          <p:nvPr/>
        </p:nvSpPr>
        <p:spPr>
          <a:xfrm>
            <a:off x="2655567" y="10789119"/>
            <a:ext cx="18683652" cy="2554545"/>
          </a:xfrm>
          <a:prstGeom prst="rect">
            <a:avLst/>
          </a:prstGeom>
        </p:spPr>
        <p:txBody>
          <a:bodyPr wrap="square">
            <a:spAutoFit/>
          </a:bodyPr>
          <a:lstStyle/>
          <a:p>
            <a:pPr>
              <a:lnSpc>
                <a:spcPct val="150000"/>
              </a:lnSpc>
            </a:pPr>
            <a:r>
              <a:rPr lang="en-US" sz="2800" dirty="0">
                <a:solidFill>
                  <a:srgbClr val="000000"/>
                </a:solidFill>
                <a:latin typeface="Arial" panose="020B0604020202020204" pitchFamily="34" charset="0"/>
                <a:cs typeface="Arial" panose="020B0604020202020204" pitchFamily="34" charset="0"/>
              </a:rPr>
              <a:t>The system of forced assimilation has had consequences which are with Indigenous People today. The need for healing does not stop with Residential School Survivors - intergenerational effects of trauma are real and pervasive and must also be addressed.</a:t>
            </a:r>
          </a:p>
          <a:p>
            <a:pPr>
              <a:lnSpc>
                <a:spcPct val="150000"/>
              </a:lnSpc>
            </a:pPr>
            <a:endParaRPr lang="en-US" sz="24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7026524" y="739297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rgbClr val="FFFFFF"/>
                </a:solidFill>
                <a:latin typeface="Arial" panose="020B0604020202020204" pitchFamily="34" charset="0"/>
                <a:ea typeface="Montserrat" charset="0"/>
                <a:cs typeface="Arial" panose="020B0604020202020204" pitchFamily="34" charset="0"/>
              </a:rPr>
              <a:t>RESIDENTIAL SCHOOL SYSTEM</a:t>
            </a:r>
          </a:p>
        </p:txBody>
      </p:sp>
      <p:sp>
        <p:nvSpPr>
          <p:cNvPr id="7" name="TextBox 6"/>
          <p:cNvSpPr txBox="1"/>
          <p:nvPr/>
        </p:nvSpPr>
        <p:spPr>
          <a:xfrm>
            <a:off x="13758467" y="123802"/>
            <a:ext cx="10907803" cy="400110"/>
          </a:xfrm>
          <a:prstGeom prst="rect">
            <a:avLst/>
          </a:prstGeom>
          <a:noFill/>
        </p:spPr>
        <p:txBody>
          <a:bodyPr wrap="square" rtlCol="0">
            <a:spAutoFit/>
          </a:bodyPr>
          <a:lstStyle/>
          <a:p>
            <a:r>
              <a:rPr lang="en-CA" sz="2000" dirty="0">
                <a:solidFill>
                  <a:srgbClr val="FFFFFF"/>
                </a:solidFill>
                <a:latin typeface="Arial"/>
                <a:cs typeface="Arial"/>
              </a:rPr>
              <a:t>Students and Nun of Cross Lake Indian Residential School in Cross Lake, Manitoba (1940) </a:t>
            </a:r>
            <a:endParaRPr lang="en-GB" sz="2000" dirty="0">
              <a:solidFill>
                <a:srgbClr val="FFFFFF"/>
              </a:solidFill>
              <a:latin typeface="Arial"/>
              <a:cs typeface="Arial"/>
            </a:endParaRPr>
          </a:p>
        </p:txBody>
      </p:sp>
    </p:spTree>
    <p:extLst>
      <p:ext uri="{BB962C8B-B14F-4D97-AF65-F5344CB8AC3E}">
        <p14:creationId xmlns:p14="http://schemas.microsoft.com/office/powerpoint/2010/main" val="38613697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882192D-58F8-CC4C-98A9-B849978451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965325" y="8686800"/>
            <a:ext cx="14598650"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AROUND </a:t>
            </a:r>
          </a:p>
          <a:p>
            <a:pPr eaLnBrk="1" hangingPunct="1"/>
            <a:r>
              <a:rPr lang="en-US" sz="11500" b="1" dirty="0">
                <a:solidFill>
                  <a:schemeClr val="bg1"/>
                </a:solidFill>
                <a:latin typeface="Arial" panose="020B0604020202020204" pitchFamily="34" charset="0"/>
                <a:cs typeface="Arial" panose="020B0604020202020204" pitchFamily="34" charset="0"/>
              </a:rPr>
              <a:t>THE WORLD</a:t>
            </a:r>
          </a:p>
        </p:txBody>
      </p:sp>
      <p:sp>
        <p:nvSpPr>
          <p:cNvPr id="11" name="TextBox 10"/>
          <p:cNvSpPr txBox="1"/>
          <p:nvPr/>
        </p:nvSpPr>
        <p:spPr>
          <a:xfrm>
            <a:off x="2146300" y="8517731"/>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RECONCILIATION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857910" y="2558976"/>
            <a:ext cx="107251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4800" dirty="0">
                <a:solidFill>
                  <a:srgbClr val="92B624"/>
                </a:solidFill>
                <a:latin typeface="Arial" panose="020B0604020202020204" pitchFamily="34" charset="0"/>
                <a:cs typeface="Arial" panose="020B0604020202020204" pitchFamily="34" charset="0"/>
              </a:rPr>
              <a:t>THE UNITED NATIONS DECLARATION ON THE RIGHTS OF INDIGENOUS PEOPLES</a:t>
            </a:r>
          </a:p>
        </p:txBody>
      </p:sp>
      <p:sp>
        <p:nvSpPr>
          <p:cNvPr id="7" name="Rectangle 6"/>
          <p:cNvSpPr/>
          <p:nvPr/>
        </p:nvSpPr>
        <p:spPr>
          <a:xfrm>
            <a:off x="1857910" y="5070500"/>
            <a:ext cx="10611694" cy="10353796"/>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There are approximately 310 million indigenous peoples in some 90 countries around the world. </a:t>
            </a:r>
            <a:endParaRPr lang="en-CA"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United Nations Declaration on the Rights of Indigenous Peoples (UNDRIP) is an international human rights covenant that entitles and protects indigenous peoples with the same rights as all peoples.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It provides a framework for justice and reconciliation for all nations, applying the existing human rights standards to the specific historical, cultural and social circumstances faced by Indigenous peoples.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p>
          <a:p>
            <a:pPr>
              <a:lnSpc>
                <a:spcPct val="150000"/>
              </a:lnSpc>
            </a:pPr>
            <a:r>
              <a:rPr lang="en-CA" sz="2800" dirty="0">
                <a:latin typeface="Arial" panose="020B0604020202020204" pitchFamily="34" charset="0"/>
                <a:cs typeface="Arial" panose="020B0604020202020204" pitchFamily="34" charset="0"/>
              </a:rPr>
              <a:t> </a:t>
            </a:r>
          </a:p>
          <a:p>
            <a:pPr>
              <a:lnSpc>
                <a:spcPct val="150000"/>
              </a:lnSpc>
            </a:pPr>
            <a:endParaRPr lang="en-CA" sz="2800" dirty="0">
              <a:latin typeface="Arial" panose="020B0604020202020204" pitchFamily="34" charset="0"/>
              <a:cs typeface="Arial" panose="020B0604020202020204" pitchFamily="34" charset="0"/>
            </a:endParaRPr>
          </a:p>
          <a:p>
            <a:pPr marL="0" indent="0">
              <a:lnSpc>
                <a:spcPct val="150000"/>
              </a:lnSpc>
              <a:buNone/>
            </a:pPr>
            <a:endParaRPr lang="en-US" altLang="en-US" sz="2800" b="1" kern="0" dirty="0">
              <a:latin typeface="Arial" panose="020B0604020202020204" pitchFamily="34" charset="0"/>
              <a:ea typeface="Arial Unicode MS" charset="0"/>
              <a:cs typeface="Arial" panose="020B0604020202020204" pitchFamily="34" charset="0"/>
            </a:endParaRPr>
          </a:p>
        </p:txBody>
      </p:sp>
      <p:pic>
        <p:nvPicPr>
          <p:cNvPr id="3" name="Picture Placeholder 2" descr="daryan-shamkhali-102879.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8" name="TextBox 7"/>
          <p:cNvSpPr txBox="1"/>
          <p:nvPr/>
        </p:nvSpPr>
        <p:spPr>
          <a:xfrm>
            <a:off x="2584048" y="221792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a:t>
            </a:r>
          </a:p>
        </p:txBody>
      </p:sp>
      <p:sp>
        <p:nvSpPr>
          <p:cNvPr id="2" name="Rectangle 1"/>
          <p:cNvSpPr/>
          <p:nvPr/>
        </p:nvSpPr>
        <p:spPr>
          <a:xfrm>
            <a:off x="14497805" y="288363"/>
            <a:ext cx="5468690" cy="400110"/>
          </a:xfrm>
          <a:prstGeom prst="rect">
            <a:avLst/>
          </a:prstGeom>
        </p:spPr>
        <p:txBody>
          <a:bodyPr wrap="none">
            <a:spAutoFit/>
          </a:bodyPr>
          <a:lstStyle/>
          <a:p>
            <a:r>
              <a:rPr lang="en-US" sz="2000" dirty="0">
                <a:solidFill>
                  <a:srgbClr val="FFFFFF"/>
                </a:solidFill>
                <a:latin typeface="Calibri Light" charset="0"/>
              </a:rPr>
              <a:t>The United Nations headquarters in New York City</a:t>
            </a:r>
            <a:endParaRPr lang="en-GB" sz="2000" dirty="0">
              <a:solidFill>
                <a:srgbClr val="FFFFFF"/>
              </a:solidFill>
            </a:endParaRPr>
          </a:p>
        </p:txBody>
      </p:sp>
    </p:spTree>
    <p:extLst>
      <p:ext uri="{BB962C8B-B14F-4D97-AF65-F5344CB8AC3E}">
        <p14:creationId xmlns:p14="http://schemas.microsoft.com/office/powerpoint/2010/main" val="14521240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05135" y="4048163"/>
            <a:ext cx="9831288" cy="9061070"/>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creation of the declaration was sparked by a global movement of Indigenous peoples who united to have their rights and shared values heard. The declaration has the distinction of being the only Declaration to be has drafted with the rights-holders themselves, indigenous peoples. </a:t>
            </a:r>
            <a:endParaRPr lang="en-CA"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Declaration was adopted by the United Nations on the 13</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of September 2007.</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At the time of the vote a majority of 144 states voted in </a:t>
            </a:r>
            <a:r>
              <a:rPr lang="en-US" sz="2800" dirty="0" err="1">
                <a:latin typeface="Arial" panose="020B0604020202020204" pitchFamily="34" charset="0"/>
                <a:cs typeface="Arial" panose="020B0604020202020204" pitchFamily="34" charset="0"/>
              </a:rPr>
              <a:t>favour</a:t>
            </a:r>
            <a:r>
              <a:rPr lang="en-US" sz="2800" dirty="0">
                <a:latin typeface="Arial" panose="020B0604020202020204" pitchFamily="34" charset="0"/>
                <a:cs typeface="Arial" panose="020B0604020202020204" pitchFamily="34" charset="0"/>
              </a:rPr>
              <a:t>, while 4 states, Australia, Canada, New Zealand and the United States voted against the Declaration. Though Canada now supports the Declaration, it has yet to ratify any of its articles into law.</a:t>
            </a:r>
            <a:endParaRPr lang="en-CA" sz="2800" dirty="0">
              <a:latin typeface="Arial" panose="020B0604020202020204" pitchFamily="34" charset="0"/>
              <a:cs typeface="Arial" panose="020B0604020202020204" pitchFamily="34" charset="0"/>
            </a:endParaRPr>
          </a:p>
        </p:txBody>
      </p:sp>
      <p:sp>
        <p:nvSpPr>
          <p:cNvPr id="4" name="TextBox 9"/>
          <p:cNvSpPr txBox="1">
            <a:spLocks noChangeArrowheads="1"/>
          </p:cNvSpPr>
          <p:nvPr/>
        </p:nvSpPr>
        <p:spPr bwMode="auto">
          <a:xfrm>
            <a:off x="13137174" y="2299838"/>
            <a:ext cx="107251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4800" dirty="0">
                <a:solidFill>
                  <a:srgbClr val="92B624"/>
                </a:solidFill>
                <a:latin typeface="Arial" panose="020B0604020202020204" pitchFamily="34" charset="0"/>
                <a:cs typeface="Arial" panose="020B0604020202020204" pitchFamily="34" charset="0"/>
              </a:rPr>
              <a:t>UNDRIP</a:t>
            </a:r>
          </a:p>
        </p:txBody>
      </p:sp>
      <p:sp>
        <p:nvSpPr>
          <p:cNvPr id="5" name="TextBox 4"/>
          <p:cNvSpPr txBox="1"/>
          <p:nvPr/>
        </p:nvSpPr>
        <p:spPr>
          <a:xfrm>
            <a:off x="13762223" y="196128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a:t>
            </a:r>
          </a:p>
        </p:txBody>
      </p:sp>
      <p:pic>
        <p:nvPicPr>
          <p:cNvPr id="8" name="Picture Placeholder 7" descr="00000473.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1260885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01"/>
          <p:cNvSpPr txBox="1">
            <a:spLocks noChangeArrowheads="1"/>
          </p:cNvSpPr>
          <p:nvPr/>
        </p:nvSpPr>
        <p:spPr bwMode="auto">
          <a:xfrm>
            <a:off x="4306888" y="6016625"/>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Montserrat" charset="0"/>
                <a:cs typeface="Montserrat" charset="0"/>
              </a:rPr>
              <a:t>1%</a:t>
            </a:r>
            <a:endParaRPr lang="en-US" sz="5400">
              <a:solidFill>
                <a:schemeClr val="bg1"/>
              </a:solidFill>
              <a:latin typeface="Montserrat" charset="0"/>
              <a:cs typeface="Montserrat" charset="0"/>
            </a:endParaRPr>
          </a:p>
        </p:txBody>
      </p:sp>
      <p:sp>
        <p:nvSpPr>
          <p:cNvPr id="103" name="TextBox 102"/>
          <p:cNvSpPr txBox="1"/>
          <p:nvPr/>
        </p:nvSpPr>
        <p:spPr>
          <a:xfrm>
            <a:off x="1253703" y="10238671"/>
            <a:ext cx="6019500" cy="2744341"/>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en-US" sz="2400" dirty="0">
                <a:latin typeface="Arial" panose="020B0604020202020204" pitchFamily="34" charset="0"/>
                <a:cs typeface="Arial" panose="020B0604020202020204" pitchFamily="34" charset="0"/>
              </a:rPr>
              <a:t>Modern-day reconciliation movements and official Inquiry Commissions have taken place across the globe in other </a:t>
            </a:r>
            <a:r>
              <a:rPr lang="en-US" sz="2400" b="1" dirty="0">
                <a:latin typeface="Arial" panose="020B0604020202020204" pitchFamily="34" charset="0"/>
                <a:cs typeface="Arial" panose="020B0604020202020204" pitchFamily="34" charset="0"/>
              </a:rPr>
              <a:t>British colonies </a:t>
            </a:r>
            <a:r>
              <a:rPr lang="en-US" sz="2400" dirty="0">
                <a:latin typeface="Arial" panose="020B0604020202020204" pitchFamily="34" charset="0"/>
                <a:cs typeface="Arial" panose="020B0604020202020204" pitchFamily="34" charset="0"/>
              </a:rPr>
              <a:t>such as:</a:t>
            </a:r>
          </a:p>
          <a:p>
            <a:pPr defTabSz="1828434" eaLnBrk="1" fontAlgn="auto" hangingPunct="1">
              <a:lnSpc>
                <a:spcPct val="150000"/>
              </a:lnSpc>
              <a:spcBef>
                <a:spcPts val="0"/>
              </a:spcBef>
              <a:spcAft>
                <a:spcPts val="0"/>
              </a:spcAft>
              <a:defRPr/>
            </a:pPr>
            <a:endParaRPr lang="en-US" sz="2000" spc="300" dirty="0">
              <a:latin typeface="Arial" panose="020B0604020202020204" pitchFamily="34" charset="0"/>
              <a:ea typeface="Montserrat Light" charset="0"/>
              <a:cs typeface="Arial" panose="020B0604020202020204" pitchFamily="34" charset="0"/>
            </a:endParaRPr>
          </a:p>
        </p:txBody>
      </p:sp>
      <p:sp>
        <p:nvSpPr>
          <p:cNvPr id="13318" name="TextBox 103"/>
          <p:cNvSpPr txBox="1">
            <a:spLocks noChangeArrowheads="1"/>
          </p:cNvSpPr>
          <p:nvPr/>
        </p:nvSpPr>
        <p:spPr bwMode="auto">
          <a:xfrm>
            <a:off x="4306888" y="1390650"/>
            <a:ext cx="15700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Arial" panose="020B0604020202020204" pitchFamily="34" charset="0"/>
                <a:cs typeface="Arial" panose="020B0604020202020204" pitchFamily="34" charset="0"/>
              </a:rPr>
              <a:t>ACROSS THE WORLD</a:t>
            </a:r>
          </a:p>
        </p:txBody>
      </p:sp>
      <p:sp>
        <p:nvSpPr>
          <p:cNvPr id="105" name="TextBox 104"/>
          <p:cNvSpPr txBox="1"/>
          <p:nvPr/>
        </p:nvSpPr>
        <p:spPr>
          <a:xfrm>
            <a:off x="6688860" y="1099551"/>
            <a:ext cx="11119877"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RECONCILIATION &amp; INQUIRY COMMISSIONS</a:t>
            </a: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grpSp>
        <p:nvGrpSpPr>
          <p:cNvPr id="90" name="Group 89"/>
          <p:cNvGrpSpPr/>
          <p:nvPr/>
        </p:nvGrpSpPr>
        <p:grpSpPr>
          <a:xfrm>
            <a:off x="3209292" y="3753014"/>
            <a:ext cx="17943828" cy="8876496"/>
            <a:chOff x="3843499" y="3719582"/>
            <a:chExt cx="16665619" cy="8244192"/>
          </a:xfrm>
          <a:solidFill>
            <a:schemeClr val="bg1">
              <a:lumMod val="85000"/>
            </a:schemeClr>
          </a:solidFill>
        </p:grpSpPr>
        <p:sp>
          <p:nvSpPr>
            <p:cNvPr id="93"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4"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5"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6"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7"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8"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9"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0"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1"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2"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4"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7"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8"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9"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0"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1"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2"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3"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4"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5"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6"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7"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8"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9"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0"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1"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2"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3"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nvGrpSpPr>
            <p:cNvPr id="124" name="Group 123"/>
            <p:cNvGrpSpPr/>
            <p:nvPr/>
          </p:nvGrpSpPr>
          <p:grpSpPr>
            <a:xfrm>
              <a:off x="17709756" y="6761778"/>
              <a:ext cx="697449" cy="662593"/>
              <a:chOff x="5961121" y="2686387"/>
              <a:chExt cx="288233" cy="273757"/>
            </a:xfrm>
            <a:grpFill/>
          </p:grpSpPr>
          <p:sp>
            <p:nvSpPr>
              <p:cNvPr id="552"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3"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
          <p:nvSpPr>
            <p:cNvPr id="125"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6"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7"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8"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9"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0"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1"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2"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3"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4"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5"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6"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7"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8"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9"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0"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1"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2"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3"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4"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5"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6"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7"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8"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9"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0"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1"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2"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3"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7"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8"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9"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0"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1"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2"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3"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4"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5"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6"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7"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8"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9"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230"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1"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2"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3"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4"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5"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6"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7"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8"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9"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0"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1"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2"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3"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4"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5"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6"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7"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8"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9"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0"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1"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2"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3"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4"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5"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6"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7"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8"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9"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0"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1"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2"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3"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4"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5"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6"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7"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8"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9"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0"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1"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2"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3"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4"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5"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6"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7"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8"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9"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0"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1"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2"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3"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4"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5"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6"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7"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8"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9"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0"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1"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2"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3"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4"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5"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6"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7"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8"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9"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0"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1"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2"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3"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4"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5"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6"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7"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8"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9"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0"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1"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2"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3"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4"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5"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6"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7"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8"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9"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0"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1"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2"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3"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4"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5"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6"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7"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8"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9"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0"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1"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2"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3"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4"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5"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6"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7"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8"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9"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0"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1"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2"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3"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4"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5"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6"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7"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8"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9"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0"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1"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2"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3"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4"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5"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6"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7"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8"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9"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0"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1"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2"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3"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4"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5"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6"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7"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8" name="Rectangle 613"/>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9"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0"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1"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2"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3"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4"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5"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6"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7"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8"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9"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0"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1"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2"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3"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rgbClr val="92B624"/>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4"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5"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86"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7"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8"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9"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0"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1"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2"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3"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4"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5"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6"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7"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98"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9"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0"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1"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2"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3"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4"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5"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6"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7"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8"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9"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0"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1"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2"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3"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4"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5"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6"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7"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8"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9"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0"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1"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2"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3"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4"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5"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6"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7"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8"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9"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0"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1"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2"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3"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4"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5"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6"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7"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8"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9"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0"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1"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2"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3"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4"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5"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6"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7"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8"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9"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0"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1"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2"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3"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4"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5"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6"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7"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8"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9"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0"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1"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2"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3"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4"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5"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6"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7"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8"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9"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0"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1"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2"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3"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4"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5"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6"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7"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8"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9"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0"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1"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2"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3"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4"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5"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6"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7"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8"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9"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0"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1"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2"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3"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rgbClr val="92B624"/>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4"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5"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6"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7"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8"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9"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0"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1"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2"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3"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4"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5"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6"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7"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8"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9"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0"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1"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2"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3"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4"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5"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6"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7"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8"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9"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0"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1"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2"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3"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524"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5"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rgbClr val="92B624"/>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6"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7"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8"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9"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0"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1"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2"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3"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4"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5"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6"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7"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8"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9"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0"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1"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2"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3"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4"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5"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6"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7"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8"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9"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0"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1"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320229" y="3212519"/>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KENYA</a:t>
            </a:r>
          </a:p>
        </p:txBody>
      </p:sp>
      <p:sp>
        <p:nvSpPr>
          <p:cNvPr id="6" name="TextBox 5"/>
          <p:cNvSpPr txBox="1"/>
          <p:nvPr/>
        </p:nvSpPr>
        <p:spPr>
          <a:xfrm>
            <a:off x="14143983" y="287396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 IN</a:t>
            </a:r>
          </a:p>
        </p:txBody>
      </p:sp>
      <p:sp>
        <p:nvSpPr>
          <p:cNvPr id="7" name="Rectangle 6"/>
          <p:cNvSpPr/>
          <p:nvPr/>
        </p:nvSpPr>
        <p:spPr>
          <a:xfrm>
            <a:off x="14677274" y="4853346"/>
            <a:ext cx="8382242" cy="776840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Truth, Justice and Reconciliation Commission (TJRC) investigated human rights abuses that occurred in Kenya between 1963-2008 and aimed at promoting reconciliation and national healing. Established by the Kenyan Parliament following the 2007-08 post-election violence, the TJRC was modeled after South Africa's Truth and Reconciliation Commission and charged with creating a historical record of victims and abuses, as well as providing recommendations on possible reparations, prosecutions, and institutional reforms. </a:t>
            </a:r>
          </a:p>
          <a:p>
            <a:pPr>
              <a:lnSpc>
                <a:spcPct val="150000"/>
              </a:lnSpc>
            </a:pPr>
            <a:endParaRPr lang="en-US" sz="2800" dirty="0">
              <a:latin typeface="Arial" panose="020B0604020202020204" pitchFamily="34" charset="0"/>
              <a:cs typeface="Arial" panose="020B0604020202020204" pitchFamily="34" charset="0"/>
            </a:endParaRPr>
          </a:p>
        </p:txBody>
      </p:sp>
      <p:pic>
        <p:nvPicPr>
          <p:cNvPr id="10" name="Picture Placeholder 9" descr="ICTJ-Kenya-TJRC-Pressrelease-Amicus-Oct-2013.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Box 7"/>
          <p:cNvSpPr txBox="1"/>
          <p:nvPr/>
        </p:nvSpPr>
        <p:spPr>
          <a:xfrm>
            <a:off x="13506078" y="13194793"/>
            <a:ext cx="11057421" cy="400110"/>
          </a:xfrm>
          <a:prstGeom prst="rect">
            <a:avLst/>
          </a:prstGeom>
          <a:noFill/>
        </p:spPr>
        <p:txBody>
          <a:bodyPr wrap="square" rtlCol="0">
            <a:spAutoFit/>
          </a:bodyPr>
          <a:lstStyle/>
          <a:p>
            <a:r>
              <a:rPr lang="en-CA" sz="2000" dirty="0">
                <a:solidFill>
                  <a:schemeClr val="tx2"/>
                </a:solidFill>
                <a:latin typeface="Calibri Light"/>
              </a:rPr>
              <a:t>Commissioners of Kenya's Truth, Justice and Reconciliation Commission (2008)</a:t>
            </a:r>
            <a:endParaRPr lang="en-GB" sz="2000" dirty="0">
              <a:solidFill>
                <a:schemeClr val="tx2"/>
              </a:solidFill>
            </a:endParaRPr>
          </a:p>
        </p:txBody>
      </p:sp>
    </p:spTree>
    <p:extLst>
      <p:ext uri="{BB962C8B-B14F-4D97-AF65-F5344CB8AC3E}">
        <p14:creationId xmlns:p14="http://schemas.microsoft.com/office/powerpoint/2010/main" val="37260298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644381" y="5025816"/>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AUSTRALIA</a:t>
            </a:r>
          </a:p>
        </p:txBody>
      </p:sp>
      <p:sp>
        <p:nvSpPr>
          <p:cNvPr id="6" name="TextBox 5"/>
          <p:cNvSpPr txBox="1"/>
          <p:nvPr/>
        </p:nvSpPr>
        <p:spPr>
          <a:xfrm>
            <a:off x="1325382" y="473083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 IN</a:t>
            </a:r>
          </a:p>
        </p:txBody>
      </p:sp>
      <p:sp>
        <p:nvSpPr>
          <p:cNvPr id="7" name="Rectangle 6"/>
          <p:cNvSpPr/>
          <p:nvPr/>
        </p:nvSpPr>
        <p:spPr>
          <a:xfrm>
            <a:off x="1772248" y="6771732"/>
            <a:ext cx="8327560" cy="5183086"/>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Reconciliation Australia was established in 2001 and was the lead body for reconciliation in the nation. It was founded as an independent not-for-profit organization to promote and facilitate reconciliation by building relationships, respect and trust between the wider Australian community and the Aboriginals and Torres Strait Islander peoples.</a:t>
            </a:r>
          </a:p>
          <a:p>
            <a:pPr>
              <a:lnSpc>
                <a:spcPct val="150000"/>
              </a:lnSpc>
            </a:pPr>
            <a:endParaRPr lang="en-US" sz="2800" dirty="0">
              <a:latin typeface="Arial" panose="020B0604020202020204" pitchFamily="34" charset="0"/>
              <a:cs typeface="Arial" panose="020B0604020202020204" pitchFamily="34" charset="0"/>
            </a:endParaRPr>
          </a:p>
        </p:txBody>
      </p:sp>
      <p:pic>
        <p:nvPicPr>
          <p:cNvPr id="2" name="Picture 1" descr="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09791" y="2867517"/>
            <a:ext cx="11424966" cy="7808430"/>
          </a:xfrm>
          <a:prstGeom prst="rect">
            <a:avLst/>
          </a:prstGeom>
        </p:spPr>
      </p:pic>
    </p:spTree>
    <p:extLst>
      <p:ext uri="{BB962C8B-B14F-4D97-AF65-F5344CB8AC3E}">
        <p14:creationId xmlns:p14="http://schemas.microsoft.com/office/powerpoint/2010/main" val="38161887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245746" y="2749952"/>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GUATEMALA</a:t>
            </a:r>
          </a:p>
        </p:txBody>
      </p:sp>
      <p:sp>
        <p:nvSpPr>
          <p:cNvPr id="6" name="TextBox 5"/>
          <p:cNvSpPr txBox="1"/>
          <p:nvPr/>
        </p:nvSpPr>
        <p:spPr>
          <a:xfrm>
            <a:off x="13976574" y="241139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 IN</a:t>
            </a:r>
          </a:p>
        </p:txBody>
      </p:sp>
      <p:sp>
        <p:nvSpPr>
          <p:cNvPr id="7" name="Rectangle 6"/>
          <p:cNvSpPr/>
          <p:nvPr/>
        </p:nvSpPr>
        <p:spPr>
          <a:xfrm>
            <a:off x="14433452" y="4487959"/>
            <a:ext cx="8466911" cy="906107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In 1994 Guatemala’s Commission for Historical Clarification was created as a response to the thousands of atrocities and human rights violations committed during the decades-long civil war that began in 1962 and ended in the late 1990s. The mandate of the commission was not to judge but to clarify the past with “objectivity, equity and impartiality.”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The commission aimed to instil national harmony, promote peace, foster a culture of mutual respect regarding human rights, and preserve the memory of the conflict’s victims.</a:t>
            </a:r>
          </a:p>
          <a:p>
            <a:pPr>
              <a:lnSpc>
                <a:spcPct val="150000"/>
              </a:lnSpc>
            </a:pPr>
            <a:endParaRPr lang="en-US" sz="2800" dirty="0">
              <a:latin typeface="Arial" panose="020B0604020202020204" pitchFamily="34" charset="0"/>
              <a:cs typeface="Arial" panose="020B0604020202020204" pitchFamily="34" charset="0"/>
            </a:endParaRPr>
          </a:p>
        </p:txBody>
      </p:sp>
      <p:pic>
        <p:nvPicPr>
          <p:cNvPr id="10" name="Content Placeholder 4"/>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p:pic>
      <p:sp>
        <p:nvSpPr>
          <p:cNvPr id="8" name="TextBox 7"/>
          <p:cNvSpPr txBox="1"/>
          <p:nvPr/>
        </p:nvSpPr>
        <p:spPr>
          <a:xfrm>
            <a:off x="216830" y="13166120"/>
            <a:ext cx="7960681" cy="707886"/>
          </a:xfrm>
          <a:prstGeom prst="rect">
            <a:avLst/>
          </a:prstGeom>
          <a:noFill/>
        </p:spPr>
        <p:txBody>
          <a:bodyPr wrap="square" rtlCol="0">
            <a:spAutoFit/>
          </a:bodyPr>
          <a:lstStyle/>
          <a:p>
            <a:r>
              <a:rPr lang="en-US" sz="2000" dirty="0">
                <a:solidFill>
                  <a:schemeClr val="bg1"/>
                </a:solidFill>
              </a:rPr>
              <a:t>The Guatemalan Truth and Reconciliation official report</a:t>
            </a:r>
          </a:p>
          <a:p>
            <a:endParaRPr lang="en-GB" sz="2000" dirty="0">
              <a:solidFill>
                <a:schemeClr val="bg1"/>
              </a:solidFill>
            </a:endParaRPr>
          </a:p>
        </p:txBody>
      </p:sp>
    </p:spTree>
    <p:extLst>
      <p:ext uri="{BB962C8B-B14F-4D97-AF65-F5344CB8AC3E}">
        <p14:creationId xmlns:p14="http://schemas.microsoft.com/office/powerpoint/2010/main" val="302161902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420388" y="2988706"/>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NEW ZEALAND</a:t>
            </a:r>
          </a:p>
        </p:txBody>
      </p:sp>
      <p:sp>
        <p:nvSpPr>
          <p:cNvPr id="6" name="TextBox 5"/>
          <p:cNvSpPr txBox="1"/>
          <p:nvPr/>
        </p:nvSpPr>
        <p:spPr>
          <a:xfrm>
            <a:off x="1213573" y="2650152"/>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 IN</a:t>
            </a:r>
          </a:p>
        </p:txBody>
      </p:sp>
      <p:sp>
        <p:nvSpPr>
          <p:cNvPr id="7" name="Rectangle 6"/>
          <p:cNvSpPr/>
          <p:nvPr/>
        </p:nvSpPr>
        <p:spPr>
          <a:xfrm>
            <a:off x="1406431" y="4801086"/>
            <a:ext cx="8722683" cy="7122078"/>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Waitangi Day national holiday celebrates the signing of the treaty of Waitangi on February 6, 1840 by Maori chiefs and the British Crown, that granted the Maori people the rights of British Citizens and ownership of their lands and other properties.</a:t>
            </a:r>
            <a:endParaRPr lang="en-CA"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Waitangi Tribunal is also a standing commission of inquiry. It makes recommendations on claims brought by Māori relating to legislation, policies, actions or omissions of the Crown that are alleged to breach the promises made in the Treaty of Waitangi.</a:t>
            </a:r>
          </a:p>
        </p:txBody>
      </p:sp>
      <p:pic>
        <p:nvPicPr>
          <p:cNvPr id="3" name="Picture Placeholder 2" descr="GettyImages-691802650_594_screen.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Box 7"/>
          <p:cNvSpPr txBox="1"/>
          <p:nvPr/>
        </p:nvSpPr>
        <p:spPr>
          <a:xfrm>
            <a:off x="11275050" y="247833"/>
            <a:ext cx="9602378" cy="400110"/>
          </a:xfrm>
          <a:prstGeom prst="rect">
            <a:avLst/>
          </a:prstGeom>
          <a:noFill/>
        </p:spPr>
        <p:txBody>
          <a:bodyPr wrap="square" rtlCol="0">
            <a:spAutoFit/>
          </a:bodyPr>
          <a:lstStyle/>
          <a:p>
            <a:r>
              <a:rPr lang="en-US" sz="2000" dirty="0">
                <a:solidFill>
                  <a:srgbClr val="FFFFFF"/>
                </a:solidFill>
                <a:latin typeface="Calibri Light"/>
              </a:rPr>
              <a:t>Sam Warburton of the Lions rugby team receives a </a:t>
            </a:r>
            <a:r>
              <a:rPr lang="en-US" sz="2000" dirty="0" err="1">
                <a:solidFill>
                  <a:srgbClr val="FFFFFF"/>
                </a:solidFill>
                <a:latin typeface="Calibri Light"/>
              </a:rPr>
              <a:t>hongi</a:t>
            </a:r>
            <a:r>
              <a:rPr lang="en-US" sz="2000" dirty="0">
                <a:solidFill>
                  <a:srgbClr val="FFFFFF"/>
                </a:solidFill>
                <a:latin typeface="Calibri Light"/>
              </a:rPr>
              <a:t> from a Maori Chief (2017)</a:t>
            </a:r>
            <a:endParaRPr lang="en-GB" sz="2000" dirty="0">
              <a:solidFill>
                <a:srgbClr val="FFFFFF"/>
              </a:solidFill>
            </a:endParaRPr>
          </a:p>
        </p:txBody>
      </p:sp>
    </p:spTree>
    <p:extLst>
      <p:ext uri="{BB962C8B-B14F-4D97-AF65-F5344CB8AC3E}">
        <p14:creationId xmlns:p14="http://schemas.microsoft.com/office/powerpoint/2010/main" val="42327382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297987" y="3067174"/>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SOUTH AFRICA</a:t>
            </a:r>
          </a:p>
        </p:txBody>
      </p:sp>
      <p:sp>
        <p:nvSpPr>
          <p:cNvPr id="6" name="TextBox 5"/>
          <p:cNvSpPr txBox="1"/>
          <p:nvPr/>
        </p:nvSpPr>
        <p:spPr>
          <a:xfrm>
            <a:off x="14059790" y="272862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TRUTH &amp; RECONCILIATION IN</a:t>
            </a:r>
          </a:p>
        </p:txBody>
      </p:sp>
      <p:sp>
        <p:nvSpPr>
          <p:cNvPr id="7" name="Rectangle 6"/>
          <p:cNvSpPr/>
          <p:nvPr/>
        </p:nvSpPr>
        <p:spPr>
          <a:xfrm>
            <a:off x="14744040" y="4849954"/>
            <a:ext cx="8071789" cy="8011232"/>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South African Truth and Reconciliation Commission (TRC) was set up by the Government of National Unity in 1994 to help deal with what happened under apartheid. The conflict during this period resulted in violence and human rights abuses from all sides. Witnesses who were identified as victims of gross human rights violations were invited to give statements about their experiences. Perpetrators of violence were invited to also give testimony and request amnesty from both civil and criminal prosecution.</a:t>
            </a:r>
          </a:p>
          <a:p>
            <a:pPr>
              <a:lnSpc>
                <a:spcPct val="150000"/>
              </a:lnSpc>
            </a:pPr>
            <a:endParaRPr lang="en-US" sz="4000" dirty="0">
              <a:latin typeface="Arial" panose="020B0604020202020204" pitchFamily="34" charset="0"/>
              <a:cs typeface="Arial" panose="020B0604020202020204" pitchFamily="34" charset="0"/>
            </a:endParaRPr>
          </a:p>
        </p:txBody>
      </p:sp>
      <p:pic>
        <p:nvPicPr>
          <p:cNvPr id="3" name="Picture Placeholder 2" descr="GettyImages-51417990_594_screen.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Box 7"/>
          <p:cNvSpPr txBox="1"/>
          <p:nvPr/>
        </p:nvSpPr>
        <p:spPr>
          <a:xfrm>
            <a:off x="13351204" y="12917190"/>
            <a:ext cx="11026446" cy="707886"/>
          </a:xfrm>
          <a:prstGeom prst="rect">
            <a:avLst/>
          </a:prstGeom>
          <a:noFill/>
        </p:spPr>
        <p:txBody>
          <a:bodyPr wrap="square" rtlCol="0">
            <a:spAutoFit/>
          </a:bodyPr>
          <a:lstStyle/>
          <a:p>
            <a:r>
              <a:rPr lang="en-US" sz="2000" dirty="0">
                <a:latin typeface="Calibri Light"/>
              </a:rPr>
              <a:t>South African President Nelson Mandela (L) with Archbishop Desmond Tutu, acknowledges </a:t>
            </a:r>
          </a:p>
          <a:p>
            <a:r>
              <a:rPr lang="en-US" sz="2000" dirty="0">
                <a:latin typeface="Calibri Light"/>
              </a:rPr>
              <a:t>applause after he received a five volumes of Truth and Reconciliation Commission final report  (1994).</a:t>
            </a:r>
            <a:endParaRPr lang="en-GB" sz="2000" dirty="0"/>
          </a:p>
        </p:txBody>
      </p:sp>
    </p:spTree>
    <p:extLst>
      <p:ext uri="{BB962C8B-B14F-4D97-AF65-F5344CB8AC3E}">
        <p14:creationId xmlns:p14="http://schemas.microsoft.com/office/powerpoint/2010/main" val="5428487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FF9EF75-D6B3-3243-AB7E-215D3CCCBE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1965324" y="8686800"/>
            <a:ext cx="21699891"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rgbClr val="92B624"/>
                </a:solidFill>
                <a:latin typeface="Arial" panose="020B0604020202020204" pitchFamily="34" charset="0"/>
                <a:cs typeface="Arial" panose="020B0604020202020204" pitchFamily="34" charset="0"/>
              </a:rPr>
              <a:t>160</a:t>
            </a:r>
            <a:r>
              <a:rPr lang="en-US" sz="11500" b="1" dirty="0">
                <a:solidFill>
                  <a:schemeClr val="bg1"/>
                </a:solidFill>
                <a:latin typeface="Arial" panose="020B0604020202020204" pitchFamily="34" charset="0"/>
                <a:cs typeface="Arial" panose="020B0604020202020204" pitchFamily="34" charset="0"/>
              </a:rPr>
              <a:t> YEARS OF </a:t>
            </a:r>
          </a:p>
          <a:p>
            <a:pPr eaLnBrk="1" hangingPunct="1"/>
            <a:r>
              <a:rPr lang="en-US" sz="11500" b="1" dirty="0">
                <a:solidFill>
                  <a:schemeClr val="bg1"/>
                </a:solidFill>
                <a:latin typeface="Arial" panose="020B0604020202020204" pitchFamily="34" charset="0"/>
                <a:cs typeface="Arial" panose="020B0604020202020204" pitchFamily="34" charset="0"/>
              </a:rPr>
              <a:t>RESIDENTIAL SCHOOLS</a:t>
            </a:r>
          </a:p>
        </p:txBody>
      </p:sp>
      <p:sp>
        <p:nvSpPr>
          <p:cNvPr id="11" name="TextBox 10"/>
          <p:cNvSpPr txBox="1"/>
          <p:nvPr/>
        </p:nvSpPr>
        <p:spPr>
          <a:xfrm>
            <a:off x="2146300" y="8517523"/>
            <a:ext cx="6269038" cy="584775"/>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WHAT IS RECONCILIATION?</a:t>
            </a:r>
          </a:p>
        </p:txBody>
      </p:sp>
      <p:sp>
        <p:nvSpPr>
          <p:cNvPr id="6" name="TextBox 5"/>
          <p:cNvSpPr txBox="1"/>
          <p:nvPr/>
        </p:nvSpPr>
        <p:spPr>
          <a:xfrm>
            <a:off x="238925" y="245626"/>
            <a:ext cx="6460761" cy="400110"/>
          </a:xfrm>
          <a:prstGeom prst="rect">
            <a:avLst/>
          </a:prstGeom>
          <a:noFill/>
        </p:spPr>
        <p:txBody>
          <a:bodyPr wrap="square" rtlCol="0">
            <a:spAutoFit/>
          </a:bodyPr>
          <a:lstStyle/>
          <a:p>
            <a:r>
              <a:rPr lang="en-CA" sz="2000" dirty="0">
                <a:solidFill>
                  <a:schemeClr val="bg1"/>
                </a:solidFill>
                <a:latin typeface="Arial" panose="020B0604020202020204" pitchFamily="34" charset="0"/>
                <a:cs typeface="Arial" panose="020B0604020202020204" pitchFamily="34" charset="0"/>
              </a:rPr>
              <a:t>The Mohawk Institute in Brantford, Ontario (</a:t>
            </a:r>
            <a:r>
              <a:rPr lang="en-CA" sz="2000" dirty="0" err="1">
                <a:solidFill>
                  <a:schemeClr val="bg1"/>
                </a:solidFill>
                <a:latin typeface="Arial" panose="020B0604020202020204" pitchFamily="34" charset="0"/>
                <a:cs typeface="Arial" panose="020B0604020202020204" pitchFamily="34" charset="0"/>
              </a:rPr>
              <a:t>cir</a:t>
            </a:r>
            <a:r>
              <a:rPr lang="en-CA" sz="2000" dirty="0">
                <a:solidFill>
                  <a:schemeClr val="bg1"/>
                </a:solidFill>
                <a:latin typeface="Arial" panose="020B0604020202020204" pitchFamily="34" charset="0"/>
                <a:cs typeface="Arial" panose="020B0604020202020204" pitchFamily="34" charset="0"/>
              </a:rPr>
              <a:t> 1932).</a:t>
            </a:r>
            <a:endParaRPr lang="en-GB" sz="20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07EC999-95AA-254F-9522-4A25D12CBE7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 r="18"/>
          <a:stretch>
            <a:fillRect/>
          </a:stretch>
        </p:blipFill>
        <p:spPr/>
      </p:pic>
      <p:sp>
        <p:nvSpPr>
          <p:cNvPr id="16" name="Rectangle 15"/>
          <p:cNvSpPr/>
          <p:nvPr/>
        </p:nvSpPr>
        <p:spPr>
          <a:xfrm>
            <a:off x="0" y="-82253"/>
            <a:ext cx="24377651" cy="13798252"/>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8" name="TextBox 9"/>
          <p:cNvSpPr txBox="1">
            <a:spLocks noChangeArrowheads="1"/>
          </p:cNvSpPr>
          <p:nvPr/>
        </p:nvSpPr>
        <p:spPr bwMode="auto">
          <a:xfrm>
            <a:off x="2672954" y="5237003"/>
            <a:ext cx="19597077" cy="36317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1500" b="1" dirty="0">
                <a:solidFill>
                  <a:schemeClr val="bg1"/>
                </a:solidFill>
                <a:latin typeface="Arial" panose="020B0604020202020204" pitchFamily="34" charset="0"/>
                <a:cs typeface="Arial" panose="020B0604020202020204" pitchFamily="34" charset="0"/>
              </a:rPr>
              <a:t>WHAT IS RECONCILIATION IN CANADA?</a:t>
            </a:r>
          </a:p>
        </p:txBody>
      </p:sp>
      <p:sp>
        <p:nvSpPr>
          <p:cNvPr id="5" name="TextBox 4"/>
          <p:cNvSpPr txBox="1"/>
          <p:nvPr/>
        </p:nvSpPr>
        <p:spPr>
          <a:xfrm>
            <a:off x="148536" y="13165230"/>
            <a:ext cx="10345788" cy="400110"/>
          </a:xfrm>
          <a:prstGeom prst="rect">
            <a:avLst/>
          </a:prstGeom>
          <a:noFill/>
        </p:spPr>
        <p:txBody>
          <a:bodyPr wrap="square" rtlCol="0">
            <a:spAutoFit/>
          </a:bodyPr>
          <a:lstStyle/>
          <a:p>
            <a:r>
              <a:rPr lang="en-GB" sz="2000" dirty="0">
                <a:solidFill>
                  <a:schemeClr val="bg1"/>
                </a:solidFill>
              </a:rPr>
              <a:t>Commissioners of Canada’s Truth and Reconciliation Commission (2015)</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4376738" y="2285589"/>
            <a:ext cx="15700375" cy="7771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CA" sz="11500" dirty="0">
                <a:solidFill>
                  <a:schemeClr val="tx2"/>
                </a:solidFill>
                <a:latin typeface="Arial" panose="020B0604020202020204" pitchFamily="34" charset="0"/>
                <a:cs typeface="Arial" panose="020B0604020202020204" pitchFamily="34" charset="0"/>
              </a:rPr>
              <a:t>“</a:t>
            </a:r>
            <a:r>
              <a:rPr lang="en-US" sz="9600" dirty="0">
                <a:solidFill>
                  <a:schemeClr val="tx2"/>
                </a:solidFill>
                <a:latin typeface="Arial" panose="020B0604020202020204" pitchFamily="34" charset="0"/>
                <a:cs typeface="Arial" panose="020B0604020202020204" pitchFamily="34" charset="0"/>
              </a:rPr>
              <a:t>The residential school experience is one of the darkest, most troubling chapters in our collective history.”</a:t>
            </a:r>
            <a:endParaRPr lang="en-US" sz="23900" dirty="0">
              <a:solidFill>
                <a:schemeClr val="tx2"/>
              </a:solidFill>
              <a:latin typeface="Arial" panose="020B0604020202020204" pitchFamily="34" charset="0"/>
              <a:cs typeface="Arial" panose="020B0604020202020204" pitchFamily="34" charset="0"/>
            </a:endParaRPr>
          </a:p>
        </p:txBody>
      </p:sp>
      <p:sp>
        <p:nvSpPr>
          <p:cNvPr id="27650" name="TextBox 2"/>
          <p:cNvSpPr txBox="1">
            <a:spLocks noChangeArrowheads="1"/>
          </p:cNvSpPr>
          <p:nvPr/>
        </p:nvSpPr>
        <p:spPr bwMode="auto">
          <a:xfrm>
            <a:off x="11098365" y="10610165"/>
            <a:ext cx="87000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92B624"/>
                </a:solidFill>
                <a:latin typeface="Arial" panose="020B0604020202020204" pitchFamily="34" charset="0"/>
                <a:cs typeface="Arial" panose="020B0604020202020204" pitchFamily="34" charset="0"/>
              </a:rPr>
              <a:t>-</a:t>
            </a:r>
            <a:r>
              <a:rPr lang="en-US" b="1" dirty="0">
                <a:solidFill>
                  <a:srgbClr val="92B624"/>
                </a:solidFill>
                <a:latin typeface="Arial" panose="020B0604020202020204" pitchFamily="34" charset="0"/>
                <a:cs typeface="Arial" panose="020B0604020202020204" pitchFamily="34" charset="0"/>
              </a:rPr>
              <a:t>Justice Murray Sinclair, </a:t>
            </a:r>
            <a:r>
              <a:rPr lang="en-US" dirty="0">
                <a:solidFill>
                  <a:srgbClr val="92B624"/>
                </a:solidFill>
                <a:latin typeface="Arial" panose="020B0604020202020204" pitchFamily="34" charset="0"/>
                <a:cs typeface="Arial" panose="020B0604020202020204" pitchFamily="34" charset="0"/>
              </a:rPr>
              <a:t>TRC Chairman</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51625" y="1390650"/>
            <a:ext cx="11517313" cy="1569660"/>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Arial" panose="020B0604020202020204" pitchFamily="34" charset="0"/>
                <a:cs typeface="Arial" panose="020B0604020202020204" pitchFamily="34" charset="0"/>
              </a:rPr>
              <a:t>COMMISSIONERS:</a:t>
            </a:r>
          </a:p>
        </p:txBody>
      </p:sp>
      <p:sp>
        <p:nvSpPr>
          <p:cNvPr id="4" name="TextBox 3"/>
          <p:cNvSpPr txBox="1"/>
          <p:nvPr/>
        </p:nvSpPr>
        <p:spPr>
          <a:xfrm>
            <a:off x="7165600" y="1052096"/>
            <a:ext cx="9963804"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CANADA’S TRUTH &amp; RECONCILIATION</a:t>
            </a:r>
          </a:p>
        </p:txBody>
      </p:sp>
      <p:sp>
        <p:nvSpPr>
          <p:cNvPr id="5" name="TextBox 4"/>
          <p:cNvSpPr txBox="1"/>
          <p:nvPr/>
        </p:nvSpPr>
        <p:spPr>
          <a:xfrm>
            <a:off x="3579183" y="10861635"/>
            <a:ext cx="5494517" cy="400110"/>
          </a:xfrm>
          <a:prstGeom prst="rect">
            <a:avLst/>
          </a:prstGeom>
          <a:noFill/>
        </p:spPr>
        <p:txBody>
          <a:bodyPr wrap="none">
            <a:spAutoFit/>
          </a:bodyPr>
          <a:lstStyle/>
          <a:p>
            <a:pPr algn="ctr" defTabSz="1828434" eaLnBrk="1" fontAlgn="auto" hangingPunct="1">
              <a:spcBef>
                <a:spcPts val="0"/>
              </a:spcBef>
              <a:spcAft>
                <a:spcPts val="0"/>
              </a:spcAft>
              <a:defRPr/>
            </a:pPr>
            <a:r>
              <a:rPr lang="en-US" sz="2000" b="1" spc="600" dirty="0">
                <a:solidFill>
                  <a:schemeClr val="tx2"/>
                </a:solidFill>
                <a:latin typeface="Arial" panose="020B0604020202020204" pitchFamily="34" charset="0"/>
                <a:ea typeface="Montserrat Semi" charset="0"/>
                <a:cs typeface="Arial" panose="020B0604020202020204" pitchFamily="34" charset="0"/>
              </a:rPr>
              <a:t>JUSTICE MURRAY SINCLAIR</a:t>
            </a:r>
          </a:p>
        </p:txBody>
      </p:sp>
      <p:sp>
        <p:nvSpPr>
          <p:cNvPr id="6" name="TextBox 5"/>
          <p:cNvSpPr txBox="1"/>
          <p:nvPr/>
        </p:nvSpPr>
        <p:spPr>
          <a:xfrm>
            <a:off x="10451770" y="10861635"/>
            <a:ext cx="3852338" cy="400110"/>
          </a:xfrm>
          <a:prstGeom prst="rect">
            <a:avLst/>
          </a:prstGeom>
          <a:noFill/>
        </p:spPr>
        <p:txBody>
          <a:bodyPr wrap="none">
            <a:spAutoFit/>
          </a:bodyPr>
          <a:lstStyle/>
          <a:p>
            <a:pPr algn="ctr" defTabSz="1828434" eaLnBrk="1" fontAlgn="auto" hangingPunct="1">
              <a:spcBef>
                <a:spcPts val="0"/>
              </a:spcBef>
              <a:spcAft>
                <a:spcPts val="0"/>
              </a:spcAft>
              <a:defRPr/>
            </a:pPr>
            <a:r>
              <a:rPr lang="en-US" sz="2000" b="1" spc="600" dirty="0">
                <a:solidFill>
                  <a:schemeClr val="tx2"/>
                </a:solidFill>
                <a:latin typeface="Arial" panose="020B0604020202020204" pitchFamily="34" charset="0"/>
                <a:ea typeface="Montserrat Semi" charset="0"/>
                <a:cs typeface="Arial" panose="020B0604020202020204" pitchFamily="34" charset="0"/>
              </a:rPr>
              <a:t>DR. MARIE WILSON</a:t>
            </a:r>
          </a:p>
        </p:txBody>
      </p:sp>
      <p:sp>
        <p:nvSpPr>
          <p:cNvPr id="7" name="TextBox 6"/>
          <p:cNvSpPr txBox="1"/>
          <p:nvPr/>
        </p:nvSpPr>
        <p:spPr>
          <a:xfrm>
            <a:off x="15391232" y="10861635"/>
            <a:ext cx="5587172" cy="400110"/>
          </a:xfrm>
          <a:prstGeom prst="rect">
            <a:avLst/>
          </a:prstGeom>
          <a:noFill/>
        </p:spPr>
        <p:txBody>
          <a:bodyPr wrap="none">
            <a:spAutoFit/>
          </a:bodyPr>
          <a:lstStyle/>
          <a:p>
            <a:pPr algn="ctr" defTabSz="1828434" eaLnBrk="1" fontAlgn="auto" hangingPunct="1">
              <a:spcBef>
                <a:spcPts val="0"/>
              </a:spcBef>
              <a:spcAft>
                <a:spcPts val="0"/>
              </a:spcAft>
              <a:defRPr/>
            </a:pPr>
            <a:r>
              <a:rPr lang="en-US" sz="2000" b="1" spc="600" dirty="0">
                <a:solidFill>
                  <a:schemeClr val="tx2"/>
                </a:solidFill>
                <a:latin typeface="Arial" panose="020B0604020202020204" pitchFamily="34" charset="0"/>
                <a:ea typeface="Montserrat Semi" charset="0"/>
                <a:cs typeface="Arial" panose="020B0604020202020204" pitchFamily="34" charset="0"/>
              </a:rPr>
              <a:t>CHIEF WILTON LITTLECHILD</a:t>
            </a:r>
          </a:p>
        </p:txBody>
      </p:sp>
      <p:sp>
        <p:nvSpPr>
          <p:cNvPr id="8" name="TextBox 7"/>
          <p:cNvSpPr txBox="1"/>
          <p:nvPr/>
        </p:nvSpPr>
        <p:spPr>
          <a:xfrm>
            <a:off x="4502403" y="11361698"/>
            <a:ext cx="3565525" cy="646331"/>
          </a:xfrm>
          <a:prstGeom prst="rect">
            <a:avLst/>
          </a:prstGeom>
          <a:noFill/>
        </p:spPr>
        <p:txBody>
          <a:bodyPr>
            <a:spAutoFit/>
          </a:bodyPr>
          <a:lstStyle/>
          <a:p>
            <a:pPr algn="ctr" defTabSz="1828434" eaLnBrk="1" fontAlgn="auto" hangingPunct="1">
              <a:spcBef>
                <a:spcPts val="0"/>
              </a:spcBef>
              <a:spcAft>
                <a:spcPts val="0"/>
              </a:spcAft>
              <a:defRPr/>
            </a:pPr>
            <a:r>
              <a:rPr lang="en-US" sz="1800" spc="300" dirty="0">
                <a:latin typeface="Arial" panose="020B0604020202020204" pitchFamily="34" charset="0"/>
                <a:ea typeface="Montserrat" charset="0"/>
                <a:cs typeface="Arial" panose="020B0604020202020204" pitchFamily="34" charset="0"/>
              </a:rPr>
              <a:t>Former Chief Justice of Manitoba </a:t>
            </a:r>
          </a:p>
        </p:txBody>
      </p:sp>
      <p:sp>
        <p:nvSpPr>
          <p:cNvPr id="9" name="TextBox 8"/>
          <p:cNvSpPr txBox="1"/>
          <p:nvPr/>
        </p:nvSpPr>
        <p:spPr>
          <a:xfrm>
            <a:off x="10564218" y="11361698"/>
            <a:ext cx="3565525" cy="923330"/>
          </a:xfrm>
          <a:prstGeom prst="rect">
            <a:avLst/>
          </a:prstGeom>
          <a:noFill/>
        </p:spPr>
        <p:txBody>
          <a:bodyPr>
            <a:spAutoFit/>
          </a:bodyPr>
          <a:lstStyle/>
          <a:p>
            <a:pPr algn="ctr" defTabSz="1828434" eaLnBrk="1" fontAlgn="auto" hangingPunct="1">
              <a:spcBef>
                <a:spcPts val="0"/>
              </a:spcBef>
              <a:spcAft>
                <a:spcPts val="0"/>
              </a:spcAft>
              <a:defRPr/>
            </a:pPr>
            <a:r>
              <a:rPr lang="en-US" sz="1800" spc="300" dirty="0">
                <a:latin typeface="Arial" panose="020B0604020202020204" pitchFamily="34" charset="0"/>
                <a:ea typeface="Montserrat" charset="0"/>
                <a:cs typeface="Arial" panose="020B0604020202020204" pitchFamily="34" charset="0"/>
              </a:rPr>
              <a:t>Award-winning Journalist &amp; Broadcaster</a:t>
            </a:r>
          </a:p>
        </p:txBody>
      </p:sp>
      <p:sp>
        <p:nvSpPr>
          <p:cNvPr id="10" name="TextBox 9"/>
          <p:cNvSpPr txBox="1"/>
          <p:nvPr/>
        </p:nvSpPr>
        <p:spPr>
          <a:xfrm>
            <a:off x="16367125" y="11361698"/>
            <a:ext cx="3567113" cy="646331"/>
          </a:xfrm>
          <a:prstGeom prst="rect">
            <a:avLst/>
          </a:prstGeom>
          <a:noFill/>
        </p:spPr>
        <p:txBody>
          <a:bodyPr>
            <a:spAutoFit/>
          </a:bodyPr>
          <a:lstStyle/>
          <a:p>
            <a:pPr algn="ctr" defTabSz="1828434" eaLnBrk="1" fontAlgn="auto" hangingPunct="1">
              <a:spcBef>
                <a:spcPts val="0"/>
              </a:spcBef>
              <a:spcAft>
                <a:spcPts val="0"/>
              </a:spcAft>
              <a:defRPr/>
            </a:pPr>
            <a:r>
              <a:rPr lang="en-US" sz="1800" spc="300" dirty="0">
                <a:latin typeface="Arial" panose="020B0604020202020204" pitchFamily="34" charset="0"/>
                <a:ea typeface="Montserrat" charset="0"/>
                <a:cs typeface="Arial" panose="020B0604020202020204" pitchFamily="34" charset="0"/>
              </a:rPr>
              <a:t>Lawyer, former MP &amp; UN Representative</a:t>
            </a:r>
          </a:p>
        </p:txBody>
      </p:sp>
      <p:pic>
        <p:nvPicPr>
          <p:cNvPr id="14" name="Picture Placeholder 13" descr="CMW_bio_compressed.JPG"/>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10429875" y="4318000"/>
            <a:ext cx="3878263" cy="6037263"/>
          </a:xfrm>
          <a:prstGeom prst="rect">
            <a:avLst/>
          </a:prstGeom>
        </p:spPr>
      </p:pic>
      <p:pic>
        <p:nvPicPr>
          <p:cNvPr id="12" name="Picture 11" descr="commiss_sinclai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5910" y="4522355"/>
            <a:ext cx="4011429" cy="5832908"/>
          </a:xfrm>
          <a:prstGeom prst="rect">
            <a:avLst/>
          </a:prstGeom>
        </p:spPr>
      </p:pic>
      <p:pic>
        <p:nvPicPr>
          <p:cNvPr id="13" name="Picture 12" descr="Commissioner-Chief-Littlechild-dark-background-199x300.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67125" y="4522355"/>
            <a:ext cx="3878263" cy="5832908"/>
          </a:xfrm>
          <a:prstGeom prst="rect">
            <a:avLst/>
          </a:prstGeom>
        </p:spPr>
      </p:pic>
    </p:spTree>
    <p:extLst>
      <p:ext uri="{BB962C8B-B14F-4D97-AF65-F5344CB8AC3E}">
        <p14:creationId xmlns:p14="http://schemas.microsoft.com/office/powerpoint/2010/main" val="17085919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6716" y="1655453"/>
            <a:ext cx="11517313" cy="2123658"/>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TRUTH &amp; RECONCILIATION COMMISSION</a:t>
            </a:r>
          </a:p>
        </p:txBody>
      </p:sp>
      <p:sp>
        <p:nvSpPr>
          <p:cNvPr id="4" name="TextBox 3"/>
          <p:cNvSpPr txBox="1"/>
          <p:nvPr/>
        </p:nvSpPr>
        <p:spPr>
          <a:xfrm>
            <a:off x="12488231" y="1316899"/>
            <a:ext cx="9963804"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CANADA’S</a:t>
            </a:r>
          </a:p>
        </p:txBody>
      </p:sp>
      <p:sp>
        <p:nvSpPr>
          <p:cNvPr id="5" name="Rectangle 4"/>
          <p:cNvSpPr/>
          <p:nvPr/>
        </p:nvSpPr>
        <p:spPr>
          <a:xfrm>
            <a:off x="12113523" y="4079509"/>
            <a:ext cx="10980506" cy="9707401"/>
          </a:xfrm>
          <a:prstGeom prst="rect">
            <a:avLst/>
          </a:prstGeom>
        </p:spPr>
        <p:txBody>
          <a:bodyPr wrap="square">
            <a:spAutoFit/>
          </a:bodyPr>
          <a:lstStyle/>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The Commission listened to testimonies from across the country.</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For over six years they bore witness to over 7000 survivors of the Indian Residential School System so we can all understand what happened and why.</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Delivered the final report on December 2, 2015 in Ottawa.</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The TRC Report consists of   6 volumes and over 3000 pages.</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Volumes consist of the Executive Summary, Principles, and 94 Calls to Action.</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Of the 94 Calls to Action in the Report, 11 relate to education, 7 are under the heading of Education and 4 are under the heading of Education for Reconciliation</a:t>
            </a:r>
          </a:p>
          <a:p>
            <a:pPr marL="342900" indent="-342900">
              <a:lnSpc>
                <a:spcPct val="150000"/>
              </a:lnSpc>
              <a:buFont typeface="Arial"/>
              <a:buChar char="•"/>
            </a:pPr>
            <a:endParaRPr lang="en-CA" sz="2800" dirty="0">
              <a:latin typeface="Arial" panose="020B0604020202020204" pitchFamily="34" charset="0"/>
              <a:cs typeface="Arial" panose="020B0604020202020204" pitchFamily="34" charset="0"/>
            </a:endParaRPr>
          </a:p>
          <a:p>
            <a:pPr marL="0" indent="0">
              <a:lnSpc>
                <a:spcPct val="150000"/>
              </a:lnSpc>
              <a:buNone/>
            </a:pPr>
            <a:endParaRPr lang="en-CA" sz="2800" dirty="0">
              <a:latin typeface="Arial" panose="020B0604020202020204" pitchFamily="34" charset="0"/>
              <a:cs typeface="Arial" panose="020B0604020202020204" pitchFamily="34" charset="0"/>
            </a:endParaRPr>
          </a:p>
          <a:p>
            <a:pPr marL="0" indent="0" algn="ctr">
              <a:lnSpc>
                <a:spcPct val="150000"/>
              </a:lnSpc>
              <a:buNone/>
            </a:pPr>
            <a:r>
              <a:rPr lang="en-CA" sz="2800" dirty="0">
                <a:latin typeface="Arial" panose="020B0604020202020204" pitchFamily="34" charset="0"/>
                <a:cs typeface="Arial" panose="020B0604020202020204" pitchFamily="34" charset="0"/>
              </a:rPr>
              <a:t>‘Calls to Actions’ are solutions towards reconciliation</a:t>
            </a:r>
          </a:p>
          <a:p>
            <a:pPr marL="342900" indent="-342900">
              <a:lnSpc>
                <a:spcPct val="150000"/>
              </a:lnSpc>
              <a:buFont typeface="Arial"/>
              <a:buChar char="•"/>
            </a:pPr>
            <a:endParaRPr lang="en-US" sz="2800" dirty="0">
              <a:latin typeface="Arial" panose="020B0604020202020204" pitchFamily="34" charset="0"/>
              <a:cs typeface="Arial" panose="020B0604020202020204" pitchFamily="34" charset="0"/>
            </a:endParaRPr>
          </a:p>
        </p:txBody>
      </p:sp>
      <p:pic>
        <p:nvPicPr>
          <p:cNvPr id="7" name="Picture Placeholder 6" descr="trc-calls-to-action-p1-normal.gif"/>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l="-628" r="-1075"/>
          <a:stretch/>
        </p:blipFill>
        <p:spPr>
          <a:xfrm>
            <a:off x="2323155" y="1935294"/>
            <a:ext cx="7712879" cy="9815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70019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RC-List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3" name="Rectangle 12"/>
          <p:cNvSpPr/>
          <p:nvPr/>
        </p:nvSpPr>
        <p:spPr>
          <a:xfrm>
            <a:off x="7051675" y="0"/>
            <a:ext cx="10274300"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43" name="TextBox 17"/>
          <p:cNvSpPr txBox="1">
            <a:spLocks noChangeArrowheads="1"/>
          </p:cNvSpPr>
          <p:nvPr/>
        </p:nvSpPr>
        <p:spPr bwMode="auto">
          <a:xfrm>
            <a:off x="7743853" y="2010776"/>
            <a:ext cx="8951895" cy="674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4800" b="1" i="1" dirty="0">
                <a:solidFill>
                  <a:schemeClr val="tx2"/>
                </a:solidFill>
                <a:latin typeface="Arial" panose="020B0604020202020204" pitchFamily="34" charset="0"/>
                <a:cs typeface="Arial" panose="020B0604020202020204" pitchFamily="34" charset="0"/>
              </a:rPr>
              <a:t>“While Indigenous children were being mistreated in residential schools being told they were heathens, savages and pagans and inferior people – that same message was being delivered in the public schools of this country.”</a:t>
            </a:r>
          </a:p>
        </p:txBody>
      </p:sp>
      <p:sp>
        <p:nvSpPr>
          <p:cNvPr id="7" name="TextBox 2"/>
          <p:cNvSpPr txBox="1">
            <a:spLocks noChangeArrowheads="1"/>
          </p:cNvSpPr>
          <p:nvPr/>
        </p:nvSpPr>
        <p:spPr bwMode="auto">
          <a:xfrm>
            <a:off x="12467023" y="9110939"/>
            <a:ext cx="441922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92B624"/>
                </a:solidFill>
                <a:latin typeface="Arial" panose="020B0604020202020204" pitchFamily="34" charset="0"/>
                <a:cs typeface="Arial" panose="020B0604020202020204" pitchFamily="34" charset="0"/>
              </a:rPr>
              <a:t>-</a:t>
            </a:r>
            <a:r>
              <a:rPr lang="en-US" sz="2800" b="1" dirty="0">
                <a:solidFill>
                  <a:srgbClr val="92B624"/>
                </a:solidFill>
                <a:latin typeface="Arial" panose="020B0604020202020204" pitchFamily="34" charset="0"/>
                <a:cs typeface="Arial" panose="020B0604020202020204" pitchFamily="34" charset="0"/>
              </a:rPr>
              <a:t>Justice Murray Sinclair, </a:t>
            </a:r>
          </a:p>
          <a:p>
            <a:pPr algn="ctr" eaLnBrk="1" hangingPunct="1"/>
            <a:r>
              <a:rPr lang="en-US" sz="2800" dirty="0">
                <a:solidFill>
                  <a:srgbClr val="92B624"/>
                </a:solidFill>
                <a:latin typeface="Arial" panose="020B0604020202020204" pitchFamily="34" charset="0"/>
                <a:cs typeface="Arial" panose="020B0604020202020204" pitchFamily="34" charset="0"/>
              </a:rPr>
              <a:t>TRC Chairman</a:t>
            </a:r>
          </a:p>
        </p:txBody>
      </p:sp>
      <p:sp>
        <p:nvSpPr>
          <p:cNvPr id="6" name="TextBox 5"/>
          <p:cNvSpPr txBox="1"/>
          <p:nvPr/>
        </p:nvSpPr>
        <p:spPr>
          <a:xfrm>
            <a:off x="16073222" y="13188889"/>
            <a:ext cx="8534629" cy="400110"/>
          </a:xfrm>
          <a:prstGeom prst="rect">
            <a:avLst/>
          </a:prstGeom>
          <a:noFill/>
        </p:spPr>
        <p:txBody>
          <a:bodyPr wrap="square" rtlCol="0">
            <a:spAutoFit/>
          </a:bodyPr>
          <a:lstStyle/>
          <a:p>
            <a:r>
              <a:rPr lang="en-CA" sz="2000" dirty="0">
                <a:solidFill>
                  <a:srgbClr val="FFFFFF"/>
                </a:solidFill>
                <a:latin typeface="Calibri Light"/>
              </a:rPr>
              <a:t>A class in penmanship at the Red Deer Indian School, Red Deer, Alta. (1914-19)</a:t>
            </a:r>
            <a:endParaRPr lang="en-GB" sz="2000" dirty="0">
              <a:solidFill>
                <a:srgbClr val="FFFFFF"/>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5FCDBF1-73D6-2D45-9D4D-4AB7CB43212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5" name="TextBox 12"/>
          <p:cNvSpPr txBox="1">
            <a:spLocks noChangeArrowheads="1"/>
          </p:cNvSpPr>
          <p:nvPr/>
        </p:nvSpPr>
        <p:spPr bwMode="auto">
          <a:xfrm>
            <a:off x="12848847" y="3673843"/>
            <a:ext cx="1072515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RECONCILIATION</a:t>
            </a:r>
          </a:p>
        </p:txBody>
      </p:sp>
      <p:sp>
        <p:nvSpPr>
          <p:cNvPr id="6" name="TextBox 5"/>
          <p:cNvSpPr txBox="1"/>
          <p:nvPr/>
        </p:nvSpPr>
        <p:spPr>
          <a:xfrm>
            <a:off x="14062922" y="3461496"/>
            <a:ext cx="8208485"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EDUCATION IN THE CLASSROOM:</a:t>
            </a:r>
          </a:p>
        </p:txBody>
      </p:sp>
      <p:sp>
        <p:nvSpPr>
          <p:cNvPr id="2" name="Rectangle 1"/>
          <p:cNvSpPr/>
          <p:nvPr/>
        </p:nvSpPr>
        <p:spPr>
          <a:xfrm>
            <a:off x="13004800" y="5659648"/>
            <a:ext cx="10789920" cy="6475747"/>
          </a:xfrm>
          <a:prstGeom prst="rect">
            <a:avLst/>
          </a:prstGeom>
        </p:spPr>
        <p:txBody>
          <a:bodyPr wrap="square">
            <a:spAutoFit/>
          </a:bodyPr>
          <a:lstStyle/>
          <a:p>
            <a:pPr lvl="0">
              <a:lnSpc>
                <a:spcPct val="150000"/>
              </a:lnSpc>
            </a:pPr>
            <a:r>
              <a:rPr lang="en-CA" sz="2800" dirty="0">
                <a:latin typeface="Arial" panose="020B0604020202020204" pitchFamily="34" charset="0"/>
                <a:cs typeface="Arial" panose="020B0604020202020204" pitchFamily="34" charset="0"/>
              </a:rPr>
              <a:t>Call to Action #62 requires:</a:t>
            </a:r>
          </a:p>
          <a:p>
            <a:pPr marL="457200" lvl="0" indent="-457200">
              <a:lnSpc>
                <a:spcPct val="150000"/>
              </a:lnSpc>
              <a:buFont typeface="Arial"/>
              <a:buChar char="•"/>
            </a:pPr>
            <a:r>
              <a:rPr lang="en-CA" sz="2800" dirty="0">
                <a:latin typeface="Arial" panose="020B0604020202020204" pitchFamily="34" charset="0"/>
                <a:cs typeface="Arial" panose="020B0604020202020204" pitchFamily="34" charset="0"/>
              </a:rPr>
              <a:t>The mandatory teaching of Residential Schools, Treaties and Indigenous peoples’ historical and contemporary contributions.</a:t>
            </a:r>
          </a:p>
          <a:p>
            <a:pPr marL="457200" lvl="0" indent="-457200">
              <a:lnSpc>
                <a:spcPct val="150000"/>
              </a:lnSpc>
              <a:buFont typeface="Arial"/>
              <a:buChar char="•"/>
            </a:pPr>
            <a:r>
              <a:rPr lang="en-US" sz="2800" dirty="0">
                <a:latin typeface="Arial" panose="020B0604020202020204" pitchFamily="34" charset="0"/>
                <a:cs typeface="Arial" panose="020B0604020202020204" pitchFamily="34" charset="0"/>
              </a:rPr>
              <a:t>The inclusion of Indigenous perspectives and knowledge in the classroom, especially in regards to the teaching of Canadian history and the legacy of Residential schools.</a:t>
            </a:r>
            <a:endParaRPr lang="en-CA" sz="2800" dirty="0">
              <a:latin typeface="Arial" panose="020B0604020202020204" pitchFamily="34" charset="0"/>
              <a:cs typeface="Arial" panose="020B0604020202020204" pitchFamily="34" charset="0"/>
            </a:endParaRPr>
          </a:p>
          <a:p>
            <a:pPr marL="457200" lvl="0" indent="-457200">
              <a:lnSpc>
                <a:spcPct val="150000"/>
              </a:lnSpc>
              <a:buFont typeface="Arial"/>
              <a:buChar char="•"/>
            </a:pPr>
            <a:r>
              <a:rPr lang="en-US" sz="2800" dirty="0">
                <a:latin typeface="Arial" panose="020B0604020202020204" pitchFamily="34" charset="0"/>
                <a:cs typeface="Arial" panose="020B0604020202020204" pitchFamily="34" charset="0"/>
              </a:rPr>
              <a:t>That all students have an understanding of Indigenous history and culture, in an effort to build their capacities for intercultural understandings, empathy and mutual respect.</a:t>
            </a:r>
            <a:endParaRPr lang="en-CA" sz="2800" dirty="0">
              <a:latin typeface="Arial" panose="020B0604020202020204" pitchFamily="34" charset="0"/>
              <a:cs typeface="Arial" panose="020B0604020202020204" pitchFamily="34" charset="0"/>
            </a:endParaRPr>
          </a:p>
          <a:p>
            <a:pPr marL="457200" lvl="1" indent="0">
              <a:lnSpc>
                <a:spcPct val="150000"/>
              </a:lnSpc>
            </a:pP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12390859" y="13155524"/>
            <a:ext cx="12188825" cy="400110"/>
          </a:xfrm>
          <a:prstGeom prst="rect">
            <a:avLst/>
          </a:prstGeom>
        </p:spPr>
        <p:txBody>
          <a:bodyPr>
            <a:spAutoFit/>
          </a:bodyPr>
          <a:lstStyle/>
          <a:p>
            <a:r>
              <a:rPr lang="en-US" sz="2000" dirty="0" err="1"/>
              <a:t>Anisinaabe</a:t>
            </a:r>
            <a:r>
              <a:rPr lang="en-US" sz="2000" dirty="0"/>
              <a:t> Elder Jane welcome youth during Sacred Walk on Parliament Hill (2016) </a:t>
            </a:r>
            <a:endParaRPr lang="en-GB" sz="2000" dirty="0"/>
          </a:p>
        </p:txBody>
      </p:sp>
    </p:spTree>
    <p:extLst>
      <p:ext uri="{BB962C8B-B14F-4D97-AF65-F5344CB8AC3E}">
        <p14:creationId xmlns:p14="http://schemas.microsoft.com/office/powerpoint/2010/main" val="5807125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5" name="Rectangle 4"/>
          <p:cNvSpPr/>
          <p:nvPr/>
        </p:nvSpPr>
        <p:spPr>
          <a:xfrm>
            <a:off x="0" y="2206625"/>
            <a:ext cx="24377650" cy="930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Montserrat" charset="0"/>
              <a:ea typeface="ＭＳ Ｐゴシック" charset="0"/>
            </a:endParaRPr>
          </a:p>
        </p:txBody>
      </p:sp>
      <p:sp>
        <p:nvSpPr>
          <p:cNvPr id="6" name="TextBox 4"/>
          <p:cNvSpPr txBox="1">
            <a:spLocks noChangeArrowheads="1"/>
          </p:cNvSpPr>
          <p:nvPr/>
        </p:nvSpPr>
        <p:spPr bwMode="auto">
          <a:xfrm>
            <a:off x="6148388" y="8597155"/>
            <a:ext cx="121412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i="1" dirty="0">
                <a:latin typeface="Arial" panose="020B0604020202020204" pitchFamily="34" charset="0"/>
                <a:cs typeface="Arial" panose="020B0604020202020204" pitchFamily="34" charset="0"/>
              </a:rPr>
              <a:t>“Our goal, as we move forward toward together, is clear: it is to lift this burden from your shoulders, from those of your families and communities. It is to accept fully our responsibilities — and our failings, as a government and as a country,”</a:t>
            </a:r>
          </a:p>
          <a:p>
            <a:pPr algn="ctr" eaLnBrk="1" hangingPunct="1"/>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8933188" y="6732588"/>
            <a:ext cx="6630341" cy="1604927"/>
          </a:xfrm>
          <a:prstGeom prst="rect">
            <a:avLst/>
          </a:prstGeom>
          <a:noFill/>
        </p:spPr>
        <p:txBody>
          <a:bodyPr wrap="none">
            <a:spAutoFit/>
          </a:bodyPr>
          <a:lstStyle/>
          <a:p>
            <a:pPr algn="ctr" defTabSz="1828434" eaLnBrk="1" fontAlgn="auto" hangingPunct="1">
              <a:lnSpc>
                <a:spcPct val="150000"/>
              </a:lnSpc>
              <a:spcBef>
                <a:spcPts val="0"/>
              </a:spcBef>
              <a:spcAft>
                <a:spcPts val="0"/>
              </a:spcAft>
              <a:defRPr/>
            </a:pPr>
            <a:r>
              <a:rPr lang="en-US" sz="4800" b="1" spc="600" dirty="0">
                <a:solidFill>
                  <a:schemeClr val="tx2"/>
                </a:solidFill>
                <a:latin typeface="Arial" panose="020B0604020202020204" pitchFamily="34" charset="0"/>
                <a:ea typeface="Montserrat Semi" charset="0"/>
                <a:cs typeface="Arial" panose="020B0604020202020204" pitchFamily="34" charset="0"/>
              </a:rPr>
              <a:t>JUSTIN TRUDEAU</a:t>
            </a:r>
          </a:p>
          <a:p>
            <a:pPr algn="ctr" defTabSz="1828434" eaLnBrk="1" fontAlgn="auto" hangingPunct="1">
              <a:lnSpc>
                <a:spcPct val="150000"/>
              </a:lnSpc>
              <a:spcBef>
                <a:spcPts val="0"/>
              </a:spcBef>
              <a:spcAft>
                <a:spcPts val="0"/>
              </a:spcAft>
              <a:defRPr/>
            </a:pPr>
            <a:r>
              <a:rPr lang="en-US" sz="2000" spc="600" dirty="0">
                <a:latin typeface="Arial" panose="020B0604020202020204" pitchFamily="34" charset="0"/>
                <a:ea typeface="Montserrat Light" charset="0"/>
                <a:cs typeface="Arial" panose="020B0604020202020204" pitchFamily="34" charset="0"/>
              </a:rPr>
              <a:t>PRIME MINISTER OF CANADA</a:t>
            </a:r>
          </a:p>
        </p:txBody>
      </p:sp>
      <p:pic>
        <p:nvPicPr>
          <p:cNvPr id="10" name="Picture Placeholder 9" descr="24138984.jpg"/>
          <p:cNvPicPr>
            <a:picLocks noGrp="1" noChangeAspect="1"/>
          </p:cNvPicPr>
          <p:nvPr>
            <p:ph type="pic" sz="quarter" idx="4294967295"/>
          </p:nvPr>
        </p:nvPicPr>
        <p:blipFill>
          <a:blip r:embed="rId4" cstate="print">
            <a:extLst>
              <a:ext uri="{28A0092B-C50C-407E-A947-70E740481C1C}">
                <a14:useLocalDpi xmlns:a14="http://schemas.microsoft.com/office/drawing/2010/main"/>
              </a:ext>
            </a:extLst>
          </a:blip>
          <a:srcRect/>
          <a:stretch>
            <a:fillRect/>
          </a:stretch>
        </p:blipFill>
        <p:spPr>
          <a:xfrm>
            <a:off x="10766425" y="3452813"/>
            <a:ext cx="3008313" cy="3008312"/>
          </a:xfrm>
          <a:prstGeom prst="ellipse">
            <a:avLst/>
          </a:prstGeom>
        </p:spPr>
      </p:pic>
    </p:spTree>
    <p:extLst>
      <p:ext uri="{BB962C8B-B14F-4D97-AF65-F5344CB8AC3E}">
        <p14:creationId xmlns:p14="http://schemas.microsoft.com/office/powerpoint/2010/main" val="90547131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6F02CEB-409D-4C4F-87E8-04CE25ED7FC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2" r="162"/>
          <a:stretch>
            <a:fillRect/>
          </a:stretch>
        </p:blipFill>
        <p:spPr/>
      </p:pic>
      <p:sp>
        <p:nvSpPr>
          <p:cNvPr id="3" name="TextBox 2"/>
          <p:cNvSpPr txBox="1"/>
          <p:nvPr/>
        </p:nvSpPr>
        <p:spPr>
          <a:xfrm>
            <a:off x="6961379" y="10145670"/>
            <a:ext cx="11517313" cy="1107996"/>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YOUR CLASSROOM?</a:t>
            </a:r>
          </a:p>
        </p:txBody>
      </p:sp>
      <p:sp>
        <p:nvSpPr>
          <p:cNvPr id="4" name="TextBox 3"/>
          <p:cNvSpPr txBox="1"/>
          <p:nvPr/>
        </p:nvSpPr>
        <p:spPr>
          <a:xfrm>
            <a:off x="7872894" y="9976393"/>
            <a:ext cx="9963804"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WHAT DOES THIS MEAN FOR</a:t>
            </a:r>
          </a:p>
        </p:txBody>
      </p:sp>
      <p:sp>
        <p:nvSpPr>
          <p:cNvPr id="5" name="Rectangle 4"/>
          <p:cNvSpPr/>
          <p:nvPr/>
        </p:nvSpPr>
        <p:spPr>
          <a:xfrm>
            <a:off x="1269993" y="11803834"/>
            <a:ext cx="22643026" cy="1951432"/>
          </a:xfrm>
          <a:prstGeom prst="rect">
            <a:avLst/>
          </a:prstGeom>
        </p:spPr>
        <p:txBody>
          <a:bodyPr wrap="square">
            <a:spAutoFit/>
          </a:bodyPr>
          <a:lstStyle/>
          <a:p>
            <a:pPr marL="0" indent="0" algn="ctr">
              <a:lnSpc>
                <a:spcPct val="150000"/>
              </a:lnSpc>
              <a:buNone/>
            </a:pPr>
            <a:r>
              <a:rPr lang="en-CA" sz="2800" dirty="0">
                <a:latin typeface="Arial" panose="020B0604020202020204" pitchFamily="34" charset="0"/>
                <a:cs typeface="Arial" panose="020B0604020202020204" pitchFamily="34" charset="0"/>
              </a:rPr>
              <a:t>By being part of the 4 Seasons of Reconciliation project and by being part of this classroom unit:</a:t>
            </a:r>
          </a:p>
          <a:p>
            <a:pPr marL="0" indent="0" algn="ctr">
              <a:lnSpc>
                <a:spcPct val="150000"/>
              </a:lnSpc>
              <a:buNone/>
            </a:pPr>
            <a:r>
              <a:rPr lang="en-CA" sz="2800" dirty="0">
                <a:latin typeface="Arial" panose="020B0604020202020204" pitchFamily="34" charset="0"/>
                <a:cs typeface="Arial" panose="020B0604020202020204" pitchFamily="34" charset="0"/>
              </a:rPr>
              <a:t>You are part of the solution and making a difference as you bring in the ‘Calls to Actions’ in your classroom, in your school. </a:t>
            </a:r>
          </a:p>
          <a:p>
            <a:pPr marL="342900" indent="-342900">
              <a:lnSpc>
                <a:spcPct val="150000"/>
              </a:lnSpc>
              <a:buFont typeface="Arial"/>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5082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357E1A-9725-3940-A8B2-B26880B2B40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8" name="TextBox 7"/>
          <p:cNvSpPr txBox="1"/>
          <p:nvPr/>
        </p:nvSpPr>
        <p:spPr>
          <a:xfrm>
            <a:off x="16629680" y="5318718"/>
            <a:ext cx="7324725" cy="4154983"/>
          </a:xfrm>
          <a:prstGeom prst="rect">
            <a:avLst/>
          </a:prstGeom>
          <a:noFill/>
        </p:spPr>
        <p:txBody>
          <a:bodyPr>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800" b="1" dirty="0">
                <a:solidFill>
                  <a:schemeClr val="bg1"/>
                </a:solidFill>
                <a:latin typeface="Arial" panose="020B0604020202020204" pitchFamily="34" charset="0"/>
                <a:cs typeface="Arial" panose="020B0604020202020204" pitchFamily="34" charset="0"/>
              </a:rPr>
              <a:t>LET US </a:t>
            </a:r>
          </a:p>
          <a:p>
            <a:pPr eaLnBrk="1" hangingPunct="1"/>
            <a:r>
              <a:rPr lang="en-US" sz="8800" b="1" dirty="0">
                <a:solidFill>
                  <a:schemeClr val="bg1"/>
                </a:solidFill>
                <a:latin typeface="Arial" panose="020B0604020202020204" pitchFamily="34" charset="0"/>
                <a:cs typeface="Arial" panose="020B0604020202020204" pitchFamily="34" charset="0"/>
              </a:rPr>
              <a:t>NOT </a:t>
            </a:r>
          </a:p>
          <a:p>
            <a:pPr eaLnBrk="1" hangingPunct="1"/>
            <a:r>
              <a:rPr lang="en-US" sz="8800" b="1" dirty="0">
                <a:solidFill>
                  <a:schemeClr val="bg1"/>
                </a:solidFill>
                <a:latin typeface="Arial" panose="020B0604020202020204" pitchFamily="34" charset="0"/>
                <a:cs typeface="Arial" panose="020B0604020202020204" pitchFamily="34" charset="0"/>
              </a:rPr>
              <a:t>FORGET</a:t>
            </a:r>
            <a:endParaRPr lang="en-US" sz="166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6629680" y="5063770"/>
            <a:ext cx="6267450" cy="338554"/>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TO HONOR AND RESPECT: </a:t>
            </a:r>
          </a:p>
        </p:txBody>
      </p:sp>
      <p:pic>
        <p:nvPicPr>
          <p:cNvPr id="11" name="Picture 10"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02393" y="12817148"/>
            <a:ext cx="5386809" cy="821861"/>
          </a:xfrm>
          <a:prstGeom prst="rect">
            <a:avLst/>
          </a:prstGeom>
        </p:spPr>
      </p:pic>
      <p:sp>
        <p:nvSpPr>
          <p:cNvPr id="2" name="Rectangle 1"/>
          <p:cNvSpPr/>
          <p:nvPr/>
        </p:nvSpPr>
        <p:spPr>
          <a:xfrm>
            <a:off x="321993" y="12722954"/>
            <a:ext cx="12188825" cy="707886"/>
          </a:xfrm>
          <a:prstGeom prst="rect">
            <a:avLst/>
          </a:prstGeom>
        </p:spPr>
        <p:txBody>
          <a:bodyPr>
            <a:spAutoFit/>
          </a:bodyPr>
          <a:lstStyle/>
          <a:p>
            <a:r>
              <a:rPr lang="fr-CA" sz="2000" dirty="0">
                <a:solidFill>
                  <a:schemeClr val="bg1">
                    <a:lumMod val="85000"/>
                  </a:schemeClr>
                </a:solidFill>
                <a:latin typeface="Calibri Light"/>
              </a:rPr>
              <a:t>People express </a:t>
            </a:r>
            <a:r>
              <a:rPr lang="fr-CA" sz="2000" dirty="0" err="1">
                <a:solidFill>
                  <a:schemeClr val="bg1">
                    <a:lumMod val="85000"/>
                  </a:schemeClr>
                </a:solidFill>
                <a:latin typeface="Calibri Light"/>
              </a:rPr>
              <a:t>their</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emotions</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during</a:t>
            </a:r>
            <a:r>
              <a:rPr lang="fr-CA" sz="2000" dirty="0">
                <a:solidFill>
                  <a:schemeClr val="bg1">
                    <a:lumMod val="85000"/>
                  </a:schemeClr>
                </a:solidFill>
                <a:latin typeface="Calibri Light"/>
              </a:rPr>
              <a:t> the </a:t>
            </a:r>
            <a:r>
              <a:rPr lang="fr-CA" sz="2000" dirty="0" err="1">
                <a:solidFill>
                  <a:schemeClr val="bg1">
                    <a:lumMod val="85000"/>
                  </a:schemeClr>
                </a:solidFill>
                <a:latin typeface="Calibri Light"/>
              </a:rPr>
              <a:t>Truth</a:t>
            </a:r>
            <a:r>
              <a:rPr lang="fr-CA" sz="2000" dirty="0">
                <a:solidFill>
                  <a:schemeClr val="bg1">
                    <a:lumMod val="85000"/>
                  </a:schemeClr>
                </a:solidFill>
                <a:latin typeface="Calibri Light"/>
              </a:rPr>
              <a:t> and </a:t>
            </a:r>
            <a:r>
              <a:rPr lang="fr-CA" sz="2000" dirty="0" err="1">
                <a:solidFill>
                  <a:schemeClr val="bg1">
                    <a:lumMod val="85000"/>
                  </a:schemeClr>
                </a:solidFill>
                <a:latin typeface="Calibri Light"/>
              </a:rPr>
              <a:t>Reconciliation</a:t>
            </a:r>
            <a:r>
              <a:rPr lang="fr-CA" sz="2000" dirty="0">
                <a:solidFill>
                  <a:schemeClr val="bg1">
                    <a:lumMod val="85000"/>
                  </a:schemeClr>
                </a:solidFill>
                <a:latin typeface="Calibri Light"/>
              </a:rPr>
              <a:t> Commission of </a:t>
            </a:r>
            <a:r>
              <a:rPr lang="fr-CA" sz="2000" dirty="0" err="1">
                <a:solidFill>
                  <a:schemeClr val="bg1">
                    <a:lumMod val="85000"/>
                  </a:schemeClr>
                </a:solidFill>
                <a:latin typeface="Calibri Light"/>
              </a:rPr>
              <a:t>Canada's</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regional</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event</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at</a:t>
            </a:r>
            <a:r>
              <a:rPr lang="fr-CA" sz="2000" dirty="0">
                <a:solidFill>
                  <a:schemeClr val="bg1">
                    <a:lumMod val="85000"/>
                  </a:schemeClr>
                </a:solidFill>
                <a:latin typeface="Calibri Light"/>
              </a:rPr>
              <a:t> the Victoria </a:t>
            </a:r>
            <a:r>
              <a:rPr lang="fr-CA" sz="2000" dirty="0" err="1">
                <a:solidFill>
                  <a:schemeClr val="bg1">
                    <a:lumMod val="85000"/>
                  </a:schemeClr>
                </a:solidFill>
                <a:latin typeface="Calibri Light"/>
              </a:rPr>
              <a:t>Conference</a:t>
            </a:r>
            <a:r>
              <a:rPr lang="fr-CA" sz="2000" dirty="0">
                <a:solidFill>
                  <a:schemeClr val="bg1">
                    <a:lumMod val="85000"/>
                  </a:schemeClr>
                </a:solidFill>
                <a:latin typeface="Calibri Light"/>
              </a:rPr>
              <a:t> Centre in Victoria, B.C., </a:t>
            </a:r>
            <a:r>
              <a:rPr lang="fr-CA" sz="2000" dirty="0" err="1">
                <a:solidFill>
                  <a:schemeClr val="bg1">
                    <a:lumMod val="85000"/>
                  </a:schemeClr>
                </a:solidFill>
                <a:latin typeface="Calibri Light"/>
              </a:rPr>
              <a:t>Chad</a:t>
            </a:r>
            <a:r>
              <a:rPr lang="fr-CA" sz="2000" dirty="0">
                <a:solidFill>
                  <a:schemeClr val="bg1">
                    <a:lumMod val="85000"/>
                  </a:schemeClr>
                </a:solidFill>
                <a:latin typeface="Calibri Light"/>
              </a:rPr>
              <a:t> </a:t>
            </a:r>
            <a:r>
              <a:rPr lang="fr-CA" sz="2000" dirty="0" err="1">
                <a:solidFill>
                  <a:schemeClr val="bg1">
                    <a:lumMod val="85000"/>
                  </a:schemeClr>
                </a:solidFill>
                <a:latin typeface="Calibri Light"/>
              </a:rPr>
              <a:t>Hipolito</a:t>
            </a:r>
            <a:r>
              <a:rPr lang="fr-CA" sz="2000" dirty="0">
                <a:solidFill>
                  <a:schemeClr val="bg1">
                    <a:lumMod val="85000"/>
                  </a:schemeClr>
                </a:solidFill>
                <a:latin typeface="Calibri Light"/>
              </a:rPr>
              <a:t> (2012)</a:t>
            </a:r>
            <a:endParaRPr lang="en-GB" sz="2000" dirty="0">
              <a:solidFill>
                <a:schemeClr val="bg1">
                  <a:lumMod val="85000"/>
                </a:schemeClr>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784941" y="3781289"/>
            <a:ext cx="107251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THE RESIDENTIAL SCHOOL SYSTEM</a:t>
            </a:r>
          </a:p>
        </p:txBody>
      </p:sp>
      <p:sp>
        <p:nvSpPr>
          <p:cNvPr id="7" name="TextBox 11"/>
          <p:cNvSpPr txBox="1">
            <a:spLocks noChangeArrowheads="1"/>
          </p:cNvSpPr>
          <p:nvPr/>
        </p:nvSpPr>
        <p:spPr bwMode="auto">
          <a:xfrm>
            <a:off x="2195613" y="6981327"/>
            <a:ext cx="10051708" cy="75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800" dirty="0">
                <a:latin typeface="Arial" panose="020B0604020202020204" pitchFamily="34" charset="0"/>
                <a:cs typeface="Arial" panose="020B0604020202020204" pitchFamily="34" charset="0"/>
              </a:rPr>
              <a:t>From the early 1830s to 1996, thousands of First Nation, Inuit, and Métis children, some as young as four years old, were forced to attend residential schools. Known as the Residential School System, this was an attempt to assimilate Indigenous people into the dominant culture. These children suffered abuses of the mind, body, emotions, and spirit that have had a deep and lasting impact on the Survivors, their families, and their communities. </a:t>
            </a:r>
          </a:p>
          <a:p>
            <a:pPr eaLnBrk="1" hangingPunct="1">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dirty="0">
              <a:solidFill>
                <a:srgbClr val="00B0F0"/>
              </a:solidFill>
              <a:latin typeface="Arial" panose="020B0604020202020204" pitchFamily="34" charset="0"/>
              <a:cs typeface="Arial" panose="020B0604020202020204" pitchFamily="34" charset="0"/>
            </a:endParaRPr>
          </a:p>
          <a:p>
            <a:pPr eaLnBrk="1" hangingPunct="1">
              <a:lnSpc>
                <a:spcPct val="150000"/>
              </a:lnSpc>
            </a:pPr>
            <a:endParaRPr lang="en-US" sz="2800" dirty="0">
              <a:solidFill>
                <a:srgbClr val="00B0F0"/>
              </a:solidFill>
              <a:latin typeface="Arial" panose="020B0604020202020204" pitchFamily="34" charset="0"/>
              <a:cs typeface="Arial" panose="020B0604020202020204" pitchFamily="34" charset="0"/>
            </a:endParaRPr>
          </a:p>
          <a:p>
            <a:pPr eaLnBrk="1" hangingPunct="1">
              <a:lnSpc>
                <a:spcPct val="150000"/>
              </a:lnSpc>
            </a:pPr>
            <a:r>
              <a:rPr lang="en-US" sz="2800" dirty="0">
                <a:latin typeface="Arial" panose="020B0604020202020204" pitchFamily="34" charset="0"/>
                <a:cs typeface="Arial" panose="020B0604020202020204" pitchFamily="34" charset="0"/>
              </a:rPr>
              <a:t> </a:t>
            </a:r>
          </a:p>
        </p:txBody>
      </p:sp>
      <p:sp>
        <p:nvSpPr>
          <p:cNvPr id="8" name="TextBox 7"/>
          <p:cNvSpPr txBox="1"/>
          <p:nvPr/>
        </p:nvSpPr>
        <p:spPr>
          <a:xfrm>
            <a:off x="2458382" y="344273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RECONCILIATION IN CANADA</a:t>
            </a:r>
          </a:p>
        </p:txBody>
      </p:sp>
      <p:pic>
        <p:nvPicPr>
          <p:cNvPr id="9" name="Picture Placeholder 8" descr="new-pray023jpg.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10" name="TextBox 9"/>
          <p:cNvSpPr txBox="1"/>
          <p:nvPr/>
        </p:nvSpPr>
        <p:spPr>
          <a:xfrm>
            <a:off x="14449829" y="343222"/>
            <a:ext cx="5525944" cy="707886"/>
          </a:xfrm>
          <a:prstGeom prst="rect">
            <a:avLst/>
          </a:prstGeom>
          <a:noFill/>
        </p:spPr>
        <p:txBody>
          <a:bodyPr wrap="square" rtlCol="0">
            <a:spAutoFit/>
          </a:bodyPr>
          <a:lstStyle/>
          <a:p>
            <a:r>
              <a:rPr lang="en-CA" sz="2000" dirty="0">
                <a:solidFill>
                  <a:srgbClr val="FFFFFF"/>
                </a:solidFill>
                <a:latin typeface="Arial"/>
                <a:cs typeface="Arial"/>
              </a:rPr>
              <a:t>Cree boys pray before bedtime at Bishop </a:t>
            </a:r>
            <a:r>
              <a:rPr lang="en-CA" sz="2000" dirty="0" err="1">
                <a:solidFill>
                  <a:srgbClr val="FFFFFF"/>
                </a:solidFill>
                <a:latin typeface="Arial"/>
                <a:cs typeface="Arial"/>
              </a:rPr>
              <a:t>Horden</a:t>
            </a:r>
            <a:r>
              <a:rPr lang="en-CA" sz="2000" dirty="0">
                <a:solidFill>
                  <a:srgbClr val="FFFFFF"/>
                </a:solidFill>
                <a:latin typeface="Arial"/>
                <a:cs typeface="Arial"/>
              </a:rPr>
              <a:t> Memorial School (1950)</a:t>
            </a:r>
            <a:endParaRPr lang="en-GB" sz="2000" dirty="0">
              <a:solidFill>
                <a:srgbClr val="FFFFFF"/>
              </a:solidFill>
              <a:latin typeface="Arial"/>
              <a:cs typeface="Aria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07bf7e1cd5bdffb17890ac612803ded9.jpe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p:cNvSpPr/>
          <p:nvPr/>
        </p:nvSpPr>
        <p:spPr>
          <a:xfrm>
            <a:off x="1215524" y="7142504"/>
            <a:ext cx="8827993" cy="4580741"/>
          </a:xfrm>
          <a:prstGeom prst="rect">
            <a:avLst/>
          </a:prstGeom>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It matters </a:t>
            </a:r>
            <a:r>
              <a:rPr lang="en-US" sz="2800" dirty="0">
                <a:latin typeface="Arial" panose="020B0604020202020204" pitchFamily="34" charset="0"/>
                <a:cs typeface="Arial" panose="020B0604020202020204" pitchFamily="34" charset="0"/>
              </a:rPr>
              <a:t>because it continues to affect First Nations, Inuit, and Métis families – people from vibrant cultures who are vital contributors to Canadian society.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b="1" dirty="0">
                <a:latin typeface="Arial" panose="020B0604020202020204" pitchFamily="34" charset="0"/>
                <a:cs typeface="Arial" panose="020B0604020202020204" pitchFamily="34" charset="0"/>
              </a:rPr>
              <a:t>It matters </a:t>
            </a:r>
            <a:r>
              <a:rPr lang="en-US" sz="2800" dirty="0">
                <a:latin typeface="Arial" panose="020B0604020202020204" pitchFamily="34" charset="0"/>
                <a:cs typeface="Arial" panose="020B0604020202020204" pitchFamily="34" charset="0"/>
              </a:rPr>
              <a:t>because it happened here, in our country – a land considered to a world leader in democracy and human rights. </a:t>
            </a:r>
          </a:p>
        </p:txBody>
      </p:sp>
      <p:sp>
        <p:nvSpPr>
          <p:cNvPr id="5" name="TextBox 12"/>
          <p:cNvSpPr txBox="1">
            <a:spLocks noChangeArrowheads="1"/>
          </p:cNvSpPr>
          <p:nvPr/>
        </p:nvSpPr>
        <p:spPr bwMode="auto">
          <a:xfrm>
            <a:off x="188018" y="4563623"/>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WHY IT MATTERS</a:t>
            </a:r>
          </a:p>
        </p:txBody>
      </p:sp>
      <p:sp>
        <p:nvSpPr>
          <p:cNvPr id="6" name="TextBox 5"/>
          <p:cNvSpPr txBox="1"/>
          <p:nvPr/>
        </p:nvSpPr>
        <p:spPr>
          <a:xfrm>
            <a:off x="797618" y="421440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RESIDENTIAL SCHOOL SYSTEM &amp;</a:t>
            </a:r>
          </a:p>
        </p:txBody>
      </p:sp>
      <p:sp>
        <p:nvSpPr>
          <p:cNvPr id="8" name="Rectangle 7"/>
          <p:cNvSpPr/>
          <p:nvPr/>
        </p:nvSpPr>
        <p:spPr>
          <a:xfrm>
            <a:off x="13191359" y="13050962"/>
            <a:ext cx="9611675" cy="461665"/>
          </a:xfrm>
          <a:prstGeom prst="rect">
            <a:avLst/>
          </a:prstGeom>
        </p:spPr>
        <p:txBody>
          <a:bodyPr wrap="none">
            <a:spAutoFit/>
          </a:bodyPr>
          <a:lstStyle/>
          <a:p>
            <a:r>
              <a:rPr lang="en-US" sz="2400" dirty="0">
                <a:solidFill>
                  <a:schemeClr val="bg1"/>
                </a:solidFill>
              </a:rPr>
              <a:t>Thomas Moore before and after    entering Residential School in 1874 </a:t>
            </a:r>
            <a:endParaRPr lang="en-GB" sz="2400" dirty="0">
              <a:solidFill>
                <a:schemeClr val="bg1"/>
              </a:solidFill>
            </a:endParaRPr>
          </a:p>
        </p:txBody>
      </p:sp>
    </p:spTree>
    <p:extLst>
      <p:ext uri="{BB962C8B-B14F-4D97-AF65-F5344CB8AC3E}">
        <p14:creationId xmlns:p14="http://schemas.microsoft.com/office/powerpoint/2010/main" val="32810491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39062" y="5410226"/>
            <a:ext cx="11141876" cy="7824362"/>
          </a:xfrm>
          <a:prstGeom prst="rect">
            <a:avLst/>
          </a:prstGeom>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It matters </a:t>
            </a:r>
            <a:r>
              <a:rPr lang="en-US" sz="2800" dirty="0">
                <a:latin typeface="Arial" panose="020B0604020202020204" pitchFamily="34" charset="0"/>
                <a:cs typeface="Arial" panose="020B0604020202020204" pitchFamily="34" charset="0"/>
              </a:rPr>
              <a:t>because the Residential School System is one of the major causes of poverty, homelessness, substance abuse, and violence among Indigenous Peoples.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b="1" dirty="0">
                <a:latin typeface="Arial" panose="020B0604020202020204" pitchFamily="34" charset="0"/>
                <a:cs typeface="Arial" panose="020B0604020202020204" pitchFamily="34" charset="0"/>
              </a:rPr>
              <a:t>It matters </a:t>
            </a:r>
            <a:r>
              <a:rPr lang="en-US" sz="2800" dirty="0">
                <a:latin typeface="Arial" panose="020B0604020202020204" pitchFamily="34" charset="0"/>
                <a:cs typeface="Arial" panose="020B0604020202020204" pitchFamily="34" charset="0"/>
              </a:rPr>
              <a:t>because Indigenous communities suffer levels of poverty, illness, and illiteracy comparable to those in developing nations.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These impacts are part of consequences today called:  intergenerational trauma. They affect the children, grand-children and great-grand-children of those sent to Residential Schools.  </a:t>
            </a:r>
          </a:p>
          <a:p>
            <a:pPr>
              <a:lnSpc>
                <a:spcPct val="150000"/>
              </a:lnSpc>
            </a:pPr>
            <a:endParaRPr lang="en-US" sz="2800"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2726652" y="3017803"/>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WHY IT MATTERS</a:t>
            </a:r>
          </a:p>
        </p:txBody>
      </p:sp>
      <p:sp>
        <p:nvSpPr>
          <p:cNvPr id="5" name="TextBox 4"/>
          <p:cNvSpPr txBox="1"/>
          <p:nvPr/>
        </p:nvSpPr>
        <p:spPr>
          <a:xfrm>
            <a:off x="13285258" y="270957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RESIDENTIAL SCHOOL SYSTEM &amp;</a:t>
            </a:r>
          </a:p>
        </p:txBody>
      </p:sp>
      <p:pic>
        <p:nvPicPr>
          <p:cNvPr id="3" name="Picture Placeholder 2" descr="Screen Shot 2017-07-20 at 2.47.07 PM.pn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11631084" cy="13716000"/>
          </a:xfrm>
        </p:spPr>
      </p:pic>
      <p:sp>
        <p:nvSpPr>
          <p:cNvPr id="6" name="TextBox 5"/>
          <p:cNvSpPr txBox="1"/>
          <p:nvPr/>
        </p:nvSpPr>
        <p:spPr>
          <a:xfrm>
            <a:off x="202034" y="13145393"/>
            <a:ext cx="10342703" cy="400110"/>
          </a:xfrm>
          <a:prstGeom prst="rect">
            <a:avLst/>
          </a:prstGeom>
          <a:noFill/>
        </p:spPr>
        <p:txBody>
          <a:bodyPr wrap="square" rtlCol="0">
            <a:spAutoFit/>
          </a:bodyPr>
          <a:lstStyle/>
          <a:p>
            <a:r>
              <a:rPr lang="en-US" sz="2000" dirty="0">
                <a:solidFill>
                  <a:srgbClr val="FFFFFF"/>
                </a:solidFill>
                <a:latin typeface="Arial"/>
                <a:cs typeface="Arial"/>
              </a:rPr>
              <a:t>Indigenous family arrives with their children at Residential School in Saskatchewan (</a:t>
            </a:r>
            <a:r>
              <a:rPr lang="en-US" sz="2000" dirty="0" err="1">
                <a:solidFill>
                  <a:srgbClr val="FFFFFF"/>
                </a:solidFill>
                <a:latin typeface="Arial"/>
                <a:cs typeface="Arial"/>
              </a:rPr>
              <a:t>n.d.</a:t>
            </a:r>
            <a:r>
              <a:rPr lang="en-US" sz="2000" dirty="0">
                <a:solidFill>
                  <a:srgbClr val="FFFFFF"/>
                </a:solidFill>
                <a:latin typeface="Arial"/>
                <a:cs typeface="Arial"/>
              </a:rPr>
              <a:t>)</a:t>
            </a:r>
            <a:endParaRPr lang="en-GB" sz="2000" dirty="0">
              <a:solidFill>
                <a:srgbClr val="FFFFFF"/>
              </a:solidFill>
              <a:latin typeface="Arial"/>
              <a:cs typeface="Arial"/>
            </a:endParaRPr>
          </a:p>
        </p:txBody>
      </p:sp>
    </p:spTree>
    <p:extLst>
      <p:ext uri="{BB962C8B-B14F-4D97-AF65-F5344CB8AC3E}">
        <p14:creationId xmlns:p14="http://schemas.microsoft.com/office/powerpoint/2010/main" val="17572152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1E96A6D-8D37-3443-8D0E-CDE2A9809F4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9" b="39"/>
          <a:stretch>
            <a:fillRect/>
          </a:stretch>
        </p:blipFill>
        <p:spPr/>
      </p:pic>
      <p:sp>
        <p:nvSpPr>
          <p:cNvPr id="7" name="TextBox 12"/>
          <p:cNvSpPr txBox="1">
            <a:spLocks noChangeArrowheads="1"/>
          </p:cNvSpPr>
          <p:nvPr/>
        </p:nvSpPr>
        <p:spPr bwMode="auto">
          <a:xfrm>
            <a:off x="1150480" y="3002920"/>
            <a:ext cx="118921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TO CANADIANS?</a:t>
            </a:r>
          </a:p>
        </p:txBody>
      </p:sp>
      <p:sp>
        <p:nvSpPr>
          <p:cNvPr id="8" name="TextBox 7"/>
          <p:cNvSpPr txBox="1"/>
          <p:nvPr/>
        </p:nvSpPr>
        <p:spPr>
          <a:xfrm>
            <a:off x="2205121" y="266436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WHY IS IT IMPORTANT</a:t>
            </a:r>
          </a:p>
        </p:txBody>
      </p:sp>
      <p:sp>
        <p:nvSpPr>
          <p:cNvPr id="9" name="Rectangle 8"/>
          <p:cNvSpPr/>
          <p:nvPr/>
        </p:nvSpPr>
        <p:spPr>
          <a:xfrm>
            <a:off x="1828724" y="5346934"/>
            <a:ext cx="11213875" cy="7148752"/>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It is important because we share this land. We may not be responsible for what happened in the past, but we all benefit from what First Nations, Inuit, and Métis people have had to relinquish. We are, however, responsible for our actions today and in the future.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We are committed to a candid exploration of Canada’s real history. We believe that education has an important part to play in the healing movement and that by creating awareness and encouraging public engagement we can foster understanding and reconciliation. </a:t>
            </a:r>
          </a:p>
          <a:p>
            <a:pPr>
              <a:lnSpc>
                <a:spcPct val="150000"/>
              </a:lnSpc>
            </a:pPr>
            <a:endParaRPr lang="en-US" sz="2800"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6" name="TextBox 5"/>
          <p:cNvSpPr txBox="1"/>
          <p:nvPr/>
        </p:nvSpPr>
        <p:spPr>
          <a:xfrm>
            <a:off x="14459227" y="12866844"/>
            <a:ext cx="7379366" cy="707886"/>
          </a:xfrm>
          <a:prstGeom prst="rect">
            <a:avLst/>
          </a:prstGeom>
          <a:noFill/>
        </p:spPr>
        <p:txBody>
          <a:bodyPr wrap="square" rtlCol="0">
            <a:spAutoFit/>
          </a:bodyPr>
          <a:lstStyle/>
          <a:p>
            <a:pPr defTabSz="912813">
              <a:spcBef>
                <a:spcPct val="30000"/>
              </a:spcBef>
              <a:defRPr/>
            </a:pPr>
            <a:r>
              <a:rPr lang="fr-CA" sz="2000" dirty="0">
                <a:solidFill>
                  <a:schemeClr val="tx2">
                    <a:lumMod val="75000"/>
                    <a:lumOff val="25000"/>
                  </a:schemeClr>
                </a:solidFill>
                <a:latin typeface="Arial"/>
                <a:cs typeface="Arial"/>
              </a:rPr>
              <a:t>Native </a:t>
            </a:r>
            <a:r>
              <a:rPr lang="fr-CA" sz="2000" dirty="0" err="1">
                <a:solidFill>
                  <a:schemeClr val="tx2">
                    <a:lumMod val="75000"/>
                    <a:lumOff val="25000"/>
                  </a:schemeClr>
                </a:solidFill>
                <a:latin typeface="Arial"/>
                <a:cs typeface="Arial"/>
              </a:rPr>
              <a:t>dancers</a:t>
            </a:r>
            <a:r>
              <a:rPr lang="fr-CA" sz="2000" dirty="0">
                <a:solidFill>
                  <a:schemeClr val="tx2">
                    <a:lumMod val="75000"/>
                    <a:lumOff val="25000"/>
                  </a:schemeClr>
                </a:solidFill>
                <a:latin typeface="Arial"/>
                <a:cs typeface="Arial"/>
              </a:rPr>
              <a:t> </a:t>
            </a:r>
            <a:r>
              <a:rPr lang="fr-CA" sz="2000" dirty="0" err="1">
                <a:solidFill>
                  <a:schemeClr val="tx2">
                    <a:lumMod val="75000"/>
                    <a:lumOff val="25000"/>
                  </a:schemeClr>
                </a:solidFill>
                <a:latin typeface="Arial"/>
                <a:cs typeface="Arial"/>
              </a:rPr>
              <a:t>rally</a:t>
            </a:r>
            <a:r>
              <a:rPr lang="fr-CA" sz="2000" dirty="0">
                <a:solidFill>
                  <a:schemeClr val="tx2">
                    <a:lumMod val="75000"/>
                    <a:lumOff val="25000"/>
                  </a:schemeClr>
                </a:solidFill>
                <a:latin typeface="Arial"/>
                <a:cs typeface="Arial"/>
              </a:rPr>
              <a:t> </a:t>
            </a:r>
            <a:r>
              <a:rPr lang="fr-CA" sz="2000" dirty="0" err="1">
                <a:solidFill>
                  <a:schemeClr val="tx2">
                    <a:lumMod val="75000"/>
                    <a:lumOff val="25000"/>
                  </a:schemeClr>
                </a:solidFill>
                <a:latin typeface="Arial"/>
                <a:cs typeface="Arial"/>
              </a:rPr>
              <a:t>during</a:t>
            </a:r>
            <a:r>
              <a:rPr lang="fr-CA" sz="2000" dirty="0">
                <a:solidFill>
                  <a:schemeClr val="tx2">
                    <a:lumMod val="75000"/>
                    <a:lumOff val="25000"/>
                  </a:schemeClr>
                </a:solidFill>
                <a:latin typeface="Arial"/>
                <a:cs typeface="Arial"/>
              </a:rPr>
              <a:t> an '</a:t>
            </a:r>
            <a:r>
              <a:rPr lang="fr-CA" sz="2000" dirty="0" err="1">
                <a:solidFill>
                  <a:schemeClr val="tx2">
                    <a:lumMod val="75000"/>
                    <a:lumOff val="25000"/>
                  </a:schemeClr>
                </a:solidFill>
                <a:latin typeface="Arial"/>
                <a:cs typeface="Arial"/>
              </a:rPr>
              <a:t>Idle</a:t>
            </a:r>
            <a:r>
              <a:rPr lang="fr-CA" sz="2000" dirty="0">
                <a:solidFill>
                  <a:schemeClr val="tx2">
                    <a:lumMod val="75000"/>
                    <a:lumOff val="25000"/>
                  </a:schemeClr>
                </a:solidFill>
                <a:latin typeface="Arial"/>
                <a:cs typeface="Arial"/>
              </a:rPr>
              <a:t> No More' </a:t>
            </a:r>
            <a:r>
              <a:rPr lang="fr-CA" sz="2000" dirty="0" err="1">
                <a:solidFill>
                  <a:schemeClr val="tx2">
                    <a:lumMod val="75000"/>
                    <a:lumOff val="25000"/>
                  </a:schemeClr>
                </a:solidFill>
                <a:latin typeface="Arial"/>
                <a:cs typeface="Arial"/>
              </a:rPr>
              <a:t>gathering</a:t>
            </a:r>
            <a:r>
              <a:rPr lang="fr-CA" sz="2000" dirty="0">
                <a:solidFill>
                  <a:schemeClr val="tx2">
                    <a:lumMod val="75000"/>
                    <a:lumOff val="25000"/>
                  </a:schemeClr>
                </a:solidFill>
                <a:latin typeface="Arial"/>
                <a:cs typeface="Arial"/>
              </a:rPr>
              <a:t> on </a:t>
            </a:r>
            <a:r>
              <a:rPr lang="fr-CA" sz="2000" dirty="0" err="1">
                <a:solidFill>
                  <a:schemeClr val="tx2">
                    <a:lumMod val="75000"/>
                    <a:lumOff val="25000"/>
                  </a:schemeClr>
                </a:solidFill>
                <a:latin typeface="Arial"/>
                <a:cs typeface="Arial"/>
              </a:rPr>
              <a:t>Parliament</a:t>
            </a:r>
            <a:r>
              <a:rPr lang="fr-CA" sz="2000" dirty="0">
                <a:solidFill>
                  <a:schemeClr val="tx2">
                    <a:lumMod val="75000"/>
                    <a:lumOff val="25000"/>
                  </a:schemeClr>
                </a:solidFill>
                <a:latin typeface="Arial"/>
                <a:cs typeface="Arial"/>
              </a:rPr>
              <a:t> Hill (2013) CP/Sean Kilpatrick</a:t>
            </a:r>
            <a:endParaRPr lang="en-US" sz="2000" dirty="0">
              <a:solidFill>
                <a:schemeClr val="tx2">
                  <a:lumMod val="75000"/>
                  <a:lumOff val="25000"/>
                </a:schemeClr>
              </a:solidFill>
              <a:latin typeface="Arial"/>
              <a:cs typeface="Arial"/>
            </a:endParaRPr>
          </a:p>
        </p:txBody>
      </p:sp>
    </p:spTree>
    <p:extLst>
      <p:ext uri="{BB962C8B-B14F-4D97-AF65-F5344CB8AC3E}">
        <p14:creationId xmlns:p14="http://schemas.microsoft.com/office/powerpoint/2010/main" val="12833482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12331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9489"/>
            <a:ext cx="4057779" cy="13823957"/>
          </a:xfrm>
          <a:prstGeom prst="rect">
            <a:avLst/>
          </a:prstGeom>
        </p:spPr>
      </p:pic>
      <p:pic>
        <p:nvPicPr>
          <p:cNvPr id="2" name="Picture 1" descr="912331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85838" y="-8467"/>
            <a:ext cx="10691812" cy="13716000"/>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731557" y="0"/>
            <a:ext cx="10691812" cy="137244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595813" y="8175715"/>
            <a:ext cx="8413860" cy="3811300"/>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sz="4000" dirty="0">
                <a:solidFill>
                  <a:schemeClr val="accent1"/>
                </a:solidFill>
                <a:latin typeface="Arial" panose="020B0604020202020204" pitchFamily="34" charset="0"/>
                <a:cs typeface="Arial" panose="020B0604020202020204" pitchFamily="34" charset="0"/>
              </a:rPr>
              <a:t>“</a:t>
            </a:r>
            <a:r>
              <a:rPr lang="en-US" sz="4000" b="1" dirty="0">
                <a:solidFill>
                  <a:schemeClr val="accent1"/>
                </a:solidFill>
                <a:latin typeface="Arial" panose="020B0604020202020204" pitchFamily="34" charset="0"/>
                <a:cs typeface="Arial" panose="020B0604020202020204" pitchFamily="34" charset="0"/>
              </a:rPr>
              <a:t>I want to get rid of the Indian problem. </a:t>
            </a:r>
            <a:r>
              <a:rPr lang="en-US" sz="4000" dirty="0">
                <a:solidFill>
                  <a:schemeClr val="accent1"/>
                </a:solidFill>
                <a:latin typeface="Arial" panose="020B0604020202020204" pitchFamily="34" charset="0"/>
                <a:cs typeface="Arial" panose="020B0604020202020204" pitchFamily="34" charset="0"/>
              </a:rPr>
              <a:t>[...] Our object is to continue until there is not a single Indian in Canada that has not been absorbed into the body politic, and there is no Indian question, and no Indian Department.</a:t>
            </a:r>
            <a:r>
              <a:rPr lang="en-US" sz="4000" baseline="30000" dirty="0">
                <a:solidFill>
                  <a:schemeClr val="accent1"/>
                </a:solidFill>
                <a:latin typeface="Arial" panose="020B0604020202020204" pitchFamily="34" charset="0"/>
                <a:cs typeface="Arial" panose="020B0604020202020204" pitchFamily="34" charset="0"/>
              </a:rPr>
              <a:t>”</a:t>
            </a:r>
            <a:endParaRPr lang="en-US" sz="4000"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sz="40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5473273" y="6013450"/>
            <a:ext cx="663451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92B624"/>
                </a:solidFill>
                <a:latin typeface="Arial" panose="020B0604020202020204" pitchFamily="34" charset="0"/>
                <a:cs typeface="Arial" panose="020B0604020202020204" pitchFamily="34" charset="0"/>
              </a:rPr>
              <a:t>DUNCAN CAMPBELL SCOTT</a:t>
            </a:r>
          </a:p>
          <a:p>
            <a:pPr algn="ctr" eaLnBrk="1" hangingPunct="1"/>
            <a:r>
              <a:rPr lang="en-US" sz="2800" dirty="0">
                <a:solidFill>
                  <a:schemeClr val="tx2"/>
                </a:solidFill>
                <a:latin typeface="Arial" panose="020B0604020202020204" pitchFamily="34" charset="0"/>
                <a:cs typeface="Arial" panose="020B0604020202020204" pitchFamily="34" charset="0"/>
              </a:rPr>
              <a:t>Deputy Superintendent of Indian Affairs, </a:t>
            </a:r>
          </a:p>
          <a:p>
            <a:pPr algn="ctr" eaLnBrk="1" hangingPunct="1"/>
            <a:r>
              <a:rPr lang="en-US" sz="2800" dirty="0">
                <a:solidFill>
                  <a:schemeClr val="tx2"/>
                </a:solidFill>
                <a:latin typeface="Arial" panose="020B0604020202020204" pitchFamily="34" charset="0"/>
                <a:cs typeface="Arial" panose="020B0604020202020204" pitchFamily="34" charset="0"/>
              </a:rPr>
              <a:t>1913-1932</a:t>
            </a:r>
          </a:p>
        </p:txBody>
      </p:sp>
      <p:sp>
        <p:nvSpPr>
          <p:cNvPr id="27" name="Rectangle 26"/>
          <p:cNvSpPr/>
          <p:nvPr/>
        </p:nvSpPr>
        <p:spPr>
          <a:xfrm>
            <a:off x="0" y="-82554"/>
            <a:ext cx="4057779" cy="13807022"/>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3" name="Picture Placeholder 2" descr="ducanCscott.jpeg"/>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7144410" y="2583434"/>
            <a:ext cx="3008376" cy="3008376"/>
          </a:xfrm>
        </p:spPr>
      </p:pic>
      <p:sp>
        <p:nvSpPr>
          <p:cNvPr id="10" name="TextBox 9"/>
          <p:cNvSpPr txBox="1"/>
          <p:nvPr/>
        </p:nvSpPr>
        <p:spPr>
          <a:xfrm>
            <a:off x="16451396" y="13145394"/>
            <a:ext cx="7926254" cy="400110"/>
          </a:xfrm>
          <a:prstGeom prst="rect">
            <a:avLst/>
          </a:prstGeom>
          <a:noFill/>
        </p:spPr>
        <p:txBody>
          <a:bodyPr wrap="square" rtlCol="0">
            <a:spAutoFit/>
          </a:bodyPr>
          <a:lstStyle/>
          <a:p>
            <a:r>
              <a:rPr lang="en-US" sz="2000" dirty="0">
                <a:solidFill>
                  <a:srgbClr val="FFFFFF"/>
                </a:solidFill>
                <a:latin typeface="Arial"/>
                <a:cs typeface="Arial"/>
              </a:rPr>
              <a:t>Students at lunch in the Brandon Indian Residential School (</a:t>
            </a:r>
            <a:r>
              <a:rPr lang="en-US" sz="2000" dirty="0" err="1">
                <a:solidFill>
                  <a:srgbClr val="FFFFFF"/>
                </a:solidFill>
                <a:latin typeface="Arial"/>
                <a:cs typeface="Arial"/>
              </a:rPr>
              <a:t>n.d.</a:t>
            </a:r>
            <a:r>
              <a:rPr lang="en-US" sz="2000" dirty="0">
                <a:solidFill>
                  <a:srgbClr val="FFFFFF"/>
                </a:solidFill>
                <a:latin typeface="Arial"/>
                <a:cs typeface="Arial"/>
              </a:rPr>
              <a:t>)</a:t>
            </a:r>
            <a:endParaRPr lang="en-GB" sz="2000" dirty="0">
              <a:solidFill>
                <a:srgbClr val="FFFFFF"/>
              </a:solidFill>
              <a:latin typeface="Arial"/>
              <a:cs typeface="Aria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101771-v8.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Arial Rounded MT Bold"/>
              <a:ea typeface="ＭＳ Ｐゴシック" charset="0"/>
              <a:cs typeface="Arial Rounded MT Bold"/>
            </a:endParaRPr>
          </a:p>
        </p:txBody>
      </p:sp>
      <p:grpSp>
        <p:nvGrpSpPr>
          <p:cNvPr id="9219" name="Group 8"/>
          <p:cNvGrpSpPr>
            <a:grpSpLocks/>
          </p:cNvGrpSpPr>
          <p:nvPr/>
        </p:nvGrpSpPr>
        <p:grpSpPr bwMode="auto">
          <a:xfrm>
            <a:off x="12870486" y="5232093"/>
            <a:ext cx="9708726" cy="1815882"/>
            <a:chOff x="2705292" y="4309396"/>
            <a:chExt cx="10025540" cy="1816737"/>
          </a:xfrm>
        </p:grpSpPr>
        <p:sp>
          <p:nvSpPr>
            <p:cNvPr id="9228" name="TextBox 10"/>
            <p:cNvSpPr txBox="1">
              <a:spLocks noChangeArrowheads="1"/>
            </p:cNvSpPr>
            <p:nvPr/>
          </p:nvSpPr>
          <p:spPr bwMode="auto">
            <a:xfrm>
              <a:off x="3530773" y="4309396"/>
              <a:ext cx="9200059" cy="181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FFFFFF"/>
                  </a:solidFill>
                  <a:latin typeface="Arial" panose="020B0604020202020204" pitchFamily="34" charset="0"/>
                  <a:cs typeface="Arial" panose="020B0604020202020204" pitchFamily="34" charset="0"/>
                </a:rPr>
                <a:t>The Nicholas Flood </a:t>
              </a:r>
              <a:r>
                <a:rPr lang="en-US" sz="2800" dirty="0" err="1">
                  <a:solidFill>
                    <a:srgbClr val="FFFFFF"/>
                  </a:solidFill>
                  <a:latin typeface="Arial" panose="020B0604020202020204" pitchFamily="34" charset="0"/>
                  <a:cs typeface="Arial" panose="020B0604020202020204" pitchFamily="34" charset="0"/>
                </a:rPr>
                <a:t>Davin</a:t>
              </a:r>
              <a:r>
                <a:rPr lang="en-US" sz="2800" dirty="0">
                  <a:solidFill>
                    <a:srgbClr val="FFFFFF"/>
                  </a:solidFill>
                  <a:latin typeface="Arial" panose="020B0604020202020204" pitchFamily="34" charset="0"/>
                  <a:cs typeface="Arial" panose="020B0604020202020204" pitchFamily="34" charset="0"/>
                </a:rPr>
                <a:t> Report of 1879, which noted that “</a:t>
              </a:r>
              <a:r>
                <a:rPr lang="en-US" sz="2800" i="1" dirty="0">
                  <a:solidFill>
                    <a:srgbClr val="FFFFFF"/>
                  </a:solidFill>
                  <a:latin typeface="Arial" panose="020B0604020202020204" pitchFamily="34" charset="0"/>
                  <a:cs typeface="Arial" panose="020B0604020202020204" pitchFamily="34" charset="0"/>
                </a:rPr>
                <a:t>the industrial school is the principal feature of the policy known as that of ‘aggressive civilization’.” </a:t>
              </a:r>
              <a:endParaRPr lang="en-CA" sz="2800" i="1" dirty="0">
                <a:solidFill>
                  <a:srgbClr val="FFFFFF"/>
                </a:solidFill>
                <a:latin typeface="Arial" panose="020B0604020202020204" pitchFamily="34" charset="0"/>
                <a:cs typeface="Arial" panose="020B0604020202020204" pitchFamily="34" charset="0"/>
              </a:endParaRPr>
            </a:p>
            <a:p>
              <a:pPr eaLnBrk="1" hangingPunct="1"/>
              <a:endParaRPr lang="en-US" sz="2800" dirty="0">
                <a:solidFill>
                  <a:schemeClr val="bg1"/>
                </a:solidFill>
                <a:latin typeface="Arial" panose="020B0604020202020204" pitchFamily="34" charset="0"/>
                <a:cs typeface="Arial" panose="020B0604020202020204" pitchFamily="34" charset="0"/>
              </a:endParaRPr>
            </a:p>
          </p:txBody>
        </p:sp>
        <p:sp>
          <p:nvSpPr>
            <p:cNvPr id="12"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solidFill>
                  <a:schemeClr val="bg1"/>
                </a:solidFill>
                <a:effectLst>
                  <a:outerShdw blurRad="38100" dist="12700" dir="5400000" rotWithShape="0">
                    <a:srgbClr val="000000">
                      <a:alpha val="50000"/>
                    </a:srgbClr>
                  </a:outerShdw>
                </a:effectLst>
                <a:latin typeface="Arial Rounded MT Bold"/>
                <a:ea typeface="Gill Sans"/>
                <a:cs typeface="Arial Rounded MT Bold"/>
                <a:sym typeface="Gill Sans"/>
              </a:endParaRPr>
            </a:p>
          </p:txBody>
        </p:sp>
      </p:grpSp>
      <p:sp>
        <p:nvSpPr>
          <p:cNvPr id="9220" name="TextBox 13"/>
          <p:cNvSpPr txBox="1">
            <a:spLocks noChangeArrowheads="1"/>
          </p:cNvSpPr>
          <p:nvPr/>
        </p:nvSpPr>
        <p:spPr bwMode="auto">
          <a:xfrm>
            <a:off x="4210480" y="1390650"/>
            <a:ext cx="15956712"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FFFFFF"/>
                </a:solidFill>
                <a:latin typeface="Arial" panose="020B0604020202020204" pitchFamily="34" charset="0"/>
                <a:cs typeface="Arial" panose="020B0604020202020204" pitchFamily="34" charset="0"/>
              </a:rPr>
              <a:t>THE CREATION OF THE </a:t>
            </a:r>
          </a:p>
          <a:p>
            <a:pPr algn="ctr" eaLnBrk="1" hangingPunct="1"/>
            <a:r>
              <a:rPr lang="en-US" sz="8000" dirty="0">
                <a:solidFill>
                  <a:srgbClr val="FFFFFF"/>
                </a:solidFill>
                <a:latin typeface="Arial" panose="020B0604020202020204" pitchFamily="34" charset="0"/>
                <a:cs typeface="Arial" panose="020B0604020202020204" pitchFamily="34" charset="0"/>
              </a:rPr>
              <a:t>RESIDENTIAL SCHOOL SYSTEM</a:t>
            </a:r>
          </a:p>
        </p:txBody>
      </p:sp>
      <p:grpSp>
        <p:nvGrpSpPr>
          <p:cNvPr id="9223" name="Group 8"/>
          <p:cNvGrpSpPr>
            <a:grpSpLocks/>
          </p:cNvGrpSpPr>
          <p:nvPr/>
        </p:nvGrpSpPr>
        <p:grpSpPr bwMode="auto">
          <a:xfrm>
            <a:off x="1495821" y="5232093"/>
            <a:ext cx="9595833" cy="5144120"/>
            <a:chOff x="2705292" y="4309398"/>
            <a:chExt cx="8966528" cy="5146547"/>
          </a:xfrm>
        </p:grpSpPr>
        <p:sp>
          <p:nvSpPr>
            <p:cNvPr id="9224" name="TextBox 10"/>
            <p:cNvSpPr txBox="1">
              <a:spLocks noChangeArrowheads="1"/>
            </p:cNvSpPr>
            <p:nvPr/>
          </p:nvSpPr>
          <p:spPr bwMode="auto">
            <a:xfrm>
              <a:off x="3530773" y="4309398"/>
              <a:ext cx="8141047" cy="1816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chemeClr val="bg1"/>
                  </a:solidFill>
                  <a:latin typeface="Arial" panose="020B0604020202020204" pitchFamily="34" charset="0"/>
                  <a:cs typeface="Arial" panose="020B0604020202020204" pitchFamily="34" charset="0"/>
                </a:rPr>
                <a:t>In 1844 the </a:t>
              </a:r>
              <a:r>
                <a:rPr lang="en-US" sz="2800" dirty="0" err="1">
                  <a:solidFill>
                    <a:schemeClr val="bg1"/>
                  </a:solidFill>
                  <a:latin typeface="Arial" panose="020B0604020202020204" pitchFamily="34" charset="0"/>
                  <a:cs typeface="Arial" panose="020B0604020202020204" pitchFamily="34" charset="0"/>
                </a:rPr>
                <a:t>Bagot</a:t>
              </a:r>
              <a:r>
                <a:rPr lang="en-US" sz="2800" dirty="0">
                  <a:solidFill>
                    <a:schemeClr val="bg1"/>
                  </a:solidFill>
                  <a:latin typeface="Arial" panose="020B0604020202020204" pitchFamily="34" charset="0"/>
                  <a:cs typeface="Arial" panose="020B0604020202020204" pitchFamily="34" charset="0"/>
                </a:rPr>
                <a:t> Commission produced one of the earliest official documents to recommend education as a means of assimilating the Indigenous population.</a:t>
              </a:r>
              <a:endParaRPr lang="en-CA" sz="2800" dirty="0">
                <a:solidFill>
                  <a:schemeClr val="bg1"/>
                </a:solidFill>
                <a:latin typeface="Arial" panose="020B0604020202020204" pitchFamily="34" charset="0"/>
                <a:cs typeface="Arial" panose="020B0604020202020204" pitchFamily="34" charset="0"/>
              </a:endParaRPr>
            </a:p>
            <a:p>
              <a:pPr eaLnBrk="1" hangingPunct="1"/>
              <a:endParaRPr lang="en-US" sz="2800" dirty="0">
                <a:solidFill>
                  <a:schemeClr val="bg1"/>
                </a:solidFill>
                <a:latin typeface="Arial" panose="020B0604020202020204" pitchFamily="34" charset="0"/>
                <a:cs typeface="Arial" panose="020B0604020202020204" pitchFamily="34" charset="0"/>
              </a:endParaRP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solidFill>
                  <a:schemeClr val="bg1"/>
                </a:solidFill>
                <a:effectLst>
                  <a:outerShdw blurRad="38100" dist="12700" dir="5400000" rotWithShape="0">
                    <a:srgbClr val="000000">
                      <a:alpha val="50000"/>
                    </a:srgbClr>
                  </a:outerShdw>
                </a:effectLst>
                <a:latin typeface="Arial Rounded MT Bold"/>
                <a:ea typeface="Gill Sans"/>
                <a:cs typeface="Arial Rounded MT Bold"/>
                <a:sym typeface="Gill Sans"/>
              </a:endParaRPr>
            </a:p>
          </p:txBody>
        </p:sp>
        <p:sp>
          <p:nvSpPr>
            <p:cNvPr id="16" name="TextBox 10"/>
            <p:cNvSpPr txBox="1">
              <a:spLocks noChangeArrowheads="1"/>
            </p:cNvSpPr>
            <p:nvPr/>
          </p:nvSpPr>
          <p:spPr bwMode="auto">
            <a:xfrm>
              <a:off x="3530773" y="6777026"/>
              <a:ext cx="8141047" cy="267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FFFFFF"/>
                  </a:solidFill>
                  <a:latin typeface="Arial" panose="020B0604020202020204" pitchFamily="34" charset="0"/>
                  <a:cs typeface="Arial" panose="020B0604020202020204" pitchFamily="34" charset="0"/>
                </a:rPr>
                <a:t>The commission proposed implementing a system of farm-based boarding schools situated far from parental influence, the separation of children from their parents being touted as the best means by which to sustain their civilizing effects.</a:t>
              </a:r>
            </a:p>
            <a:p>
              <a:pPr eaLnBrk="1" hangingPunct="1"/>
              <a:endParaRPr lang="en-US" sz="2800" dirty="0">
                <a:solidFill>
                  <a:schemeClr val="bg1"/>
                </a:solidFill>
                <a:latin typeface="Arial Rounded MT Bold"/>
                <a:cs typeface="Arial Rounded MT Bold"/>
              </a:endParaRPr>
            </a:p>
          </p:txBody>
        </p:sp>
        <p:sp>
          <p:nvSpPr>
            <p:cNvPr id="17" name="Shape 2906"/>
            <p:cNvSpPr/>
            <p:nvPr/>
          </p:nvSpPr>
          <p:spPr>
            <a:xfrm>
              <a:off x="2705292" y="6968620"/>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solidFill>
                  <a:schemeClr val="bg1"/>
                </a:solidFill>
                <a:effectLst>
                  <a:outerShdw blurRad="38100" dist="12700" dir="5400000" rotWithShape="0">
                    <a:srgbClr val="000000">
                      <a:alpha val="50000"/>
                    </a:srgbClr>
                  </a:outerShdw>
                </a:effectLst>
                <a:latin typeface="Arial Rounded MT Bold"/>
                <a:ea typeface="Gill Sans"/>
                <a:cs typeface="Arial Rounded MT Bold"/>
                <a:sym typeface="Gill Sans"/>
              </a:endParaRPr>
            </a:p>
          </p:txBody>
        </p:sp>
      </p:grpSp>
      <p:grpSp>
        <p:nvGrpSpPr>
          <p:cNvPr id="19" name="Group 8"/>
          <p:cNvGrpSpPr>
            <a:grpSpLocks/>
          </p:cNvGrpSpPr>
          <p:nvPr/>
        </p:nvGrpSpPr>
        <p:grpSpPr bwMode="auto">
          <a:xfrm>
            <a:off x="12870486" y="7877362"/>
            <a:ext cx="10025173" cy="2677656"/>
            <a:chOff x="2705292" y="4309396"/>
            <a:chExt cx="10025540" cy="2678916"/>
          </a:xfrm>
        </p:grpSpPr>
        <p:sp>
          <p:nvSpPr>
            <p:cNvPr id="20" name="TextBox 10"/>
            <p:cNvSpPr txBox="1">
              <a:spLocks noChangeArrowheads="1"/>
            </p:cNvSpPr>
            <p:nvPr/>
          </p:nvSpPr>
          <p:spPr bwMode="auto">
            <a:xfrm>
              <a:off x="3530773" y="4309396"/>
              <a:ext cx="9200059" cy="2678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FFFFFF"/>
                  </a:solidFill>
                  <a:latin typeface="Arial" panose="020B0604020202020204" pitchFamily="34" charset="0"/>
                  <a:cs typeface="Arial" panose="020B0604020202020204" pitchFamily="34" charset="0"/>
                </a:rPr>
                <a:t>Davin disclosed in this report the assumptions of his era: that “Indian culture” was a contradiction in terms, Indians were uncivilized, and the aim of education must be to </a:t>
              </a:r>
              <a:r>
                <a:rPr lang="en-US" sz="2800" dirty="0">
                  <a:solidFill>
                    <a:srgbClr val="92B624"/>
                  </a:solidFill>
                  <a:latin typeface="Arial" panose="020B0604020202020204" pitchFamily="34" charset="0"/>
                  <a:cs typeface="Arial" panose="020B0604020202020204" pitchFamily="34" charset="0"/>
                </a:rPr>
                <a:t>“destroy the Indian in the child”.</a:t>
              </a:r>
            </a:p>
            <a:p>
              <a:pPr eaLnBrk="1" hangingPunct="1"/>
              <a:r>
                <a:rPr lang="en-US" sz="2800" dirty="0">
                  <a:solidFill>
                    <a:srgbClr val="FFFFFF"/>
                  </a:solidFill>
                  <a:latin typeface="Arial Rounded MT Bold"/>
                  <a:cs typeface="Arial Rounded MT Bold"/>
                </a:rPr>
                <a:t> </a:t>
              </a:r>
              <a:endParaRPr lang="en-CA" sz="2800" dirty="0">
                <a:solidFill>
                  <a:srgbClr val="FFFFFF"/>
                </a:solidFill>
                <a:latin typeface="Arial Rounded MT Bold"/>
                <a:cs typeface="Arial Rounded MT Bold"/>
              </a:endParaRPr>
            </a:p>
            <a:p>
              <a:pPr eaLnBrk="1" hangingPunct="1"/>
              <a:endParaRPr lang="en-US" sz="2800" dirty="0">
                <a:solidFill>
                  <a:schemeClr val="bg1"/>
                </a:solidFill>
                <a:latin typeface="Arial Rounded MT Bold"/>
                <a:cs typeface="Arial Rounded MT Bold"/>
              </a:endParaRPr>
            </a:p>
          </p:txBody>
        </p:sp>
        <p:sp>
          <p:nvSpPr>
            <p:cNvPr id="21"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solidFill>
                  <a:schemeClr val="bg1"/>
                </a:solidFill>
                <a:effectLst>
                  <a:outerShdw blurRad="38100" dist="12700" dir="5400000" rotWithShape="0">
                    <a:srgbClr val="000000">
                      <a:alpha val="50000"/>
                    </a:srgbClr>
                  </a:outerShdw>
                </a:effectLst>
                <a:latin typeface="Arial Rounded MT Bold"/>
                <a:ea typeface="Gill Sans"/>
                <a:cs typeface="Arial Rounded MT Bold"/>
                <a:sym typeface="Gill Sans"/>
              </a:endParaRPr>
            </a:p>
          </p:txBody>
        </p:sp>
      </p:grpSp>
      <p:sp>
        <p:nvSpPr>
          <p:cNvPr id="2" name="TextBox 1"/>
          <p:cNvSpPr txBox="1"/>
          <p:nvPr/>
        </p:nvSpPr>
        <p:spPr>
          <a:xfrm>
            <a:off x="68646" y="13178243"/>
            <a:ext cx="9953564" cy="400110"/>
          </a:xfrm>
          <a:prstGeom prst="rect">
            <a:avLst/>
          </a:prstGeom>
          <a:noFill/>
        </p:spPr>
        <p:txBody>
          <a:bodyPr wrap="square" rtlCol="0">
            <a:spAutoFit/>
          </a:bodyPr>
          <a:lstStyle/>
          <a:p>
            <a:r>
              <a:rPr lang="en-CA" sz="2000" dirty="0">
                <a:solidFill>
                  <a:srgbClr val="FFFFFF"/>
                </a:solidFill>
              </a:rPr>
              <a:t>Inuit children stand outside a residential school</a:t>
            </a:r>
            <a:endParaRPr lang="en-GB" sz="2000" dirty="0">
              <a:solidFill>
                <a:srgbClr val="FFFFFF"/>
              </a:solidFill>
              <a:latin typeface="Arial"/>
              <a:cs typeface="Arial"/>
            </a:endParaRPr>
          </a:p>
        </p:txBody>
      </p:sp>
      <p:sp>
        <p:nvSpPr>
          <p:cNvPr id="18" name="TextBox 17"/>
          <p:cNvSpPr txBox="1"/>
          <p:nvPr/>
        </p:nvSpPr>
        <p:spPr>
          <a:xfrm>
            <a:off x="7448276" y="98024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rgbClr val="92B624"/>
                </a:solidFill>
                <a:latin typeface="Arial" panose="020B0604020202020204" pitchFamily="34" charset="0"/>
                <a:ea typeface="Montserrat" charset="0"/>
                <a:cs typeface="Arial" panose="020B0604020202020204" pitchFamily="34" charset="0"/>
              </a:rPr>
              <a:t>WHY IS IT IMPORTANT</a:t>
            </a:r>
          </a:p>
        </p:txBody>
      </p:sp>
      <p:grpSp>
        <p:nvGrpSpPr>
          <p:cNvPr id="23" name="Group 8"/>
          <p:cNvGrpSpPr>
            <a:grpSpLocks/>
          </p:cNvGrpSpPr>
          <p:nvPr/>
        </p:nvGrpSpPr>
        <p:grpSpPr bwMode="auto">
          <a:xfrm>
            <a:off x="6889476" y="10807102"/>
            <a:ext cx="11878605" cy="2246769"/>
            <a:chOff x="2705292" y="4309396"/>
            <a:chExt cx="11879040" cy="2247826"/>
          </a:xfrm>
        </p:grpSpPr>
        <p:sp>
          <p:nvSpPr>
            <p:cNvPr id="24" name="TextBox 10"/>
            <p:cNvSpPr txBox="1">
              <a:spLocks noChangeArrowheads="1"/>
            </p:cNvSpPr>
            <p:nvPr/>
          </p:nvSpPr>
          <p:spPr bwMode="auto">
            <a:xfrm>
              <a:off x="3530772" y="4309396"/>
              <a:ext cx="11053560" cy="2247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FFFFFF"/>
                  </a:solidFill>
                  <a:latin typeface="Arial" panose="020B0604020202020204" pitchFamily="34" charset="0"/>
                  <a:cs typeface="Arial" panose="020B0604020202020204" pitchFamily="34" charset="0"/>
                </a:rPr>
                <a:t>In 1883, Minister Hector-Louis </a:t>
              </a:r>
              <a:r>
                <a:rPr lang="en-US" sz="2800" dirty="0" err="1">
                  <a:solidFill>
                    <a:srgbClr val="FFFFFF"/>
                  </a:solidFill>
                  <a:latin typeface="Arial" panose="020B0604020202020204" pitchFamily="34" charset="0"/>
                  <a:cs typeface="Arial" panose="020B0604020202020204" pitchFamily="34" charset="0"/>
                </a:rPr>
                <a:t>Langevin</a:t>
              </a:r>
              <a:r>
                <a:rPr lang="en-US" sz="2800" dirty="0">
                  <a:solidFill>
                    <a:srgbClr val="FFFFFF"/>
                  </a:solidFill>
                  <a:latin typeface="Arial" panose="020B0604020202020204" pitchFamily="34" charset="0"/>
                  <a:cs typeface="Arial" panose="020B0604020202020204" pitchFamily="34" charset="0"/>
                </a:rPr>
                <a:t> presented pilot program for the establishment of three “Indian industrial schools” to the House of Commons, citing the success of such schools in the United States.</a:t>
              </a:r>
            </a:p>
            <a:p>
              <a:pPr eaLnBrk="1" hangingPunct="1"/>
              <a:r>
                <a:rPr lang="en-US" sz="2800" dirty="0">
                  <a:solidFill>
                    <a:srgbClr val="FFFFFF"/>
                  </a:solidFill>
                  <a:latin typeface="Arial Rounded MT Bold"/>
                  <a:cs typeface="Arial Rounded MT Bold"/>
                </a:rPr>
                <a:t> </a:t>
              </a:r>
              <a:endParaRPr lang="en-CA" sz="2800" dirty="0">
                <a:solidFill>
                  <a:srgbClr val="FFFFFF"/>
                </a:solidFill>
                <a:latin typeface="Arial Rounded MT Bold"/>
                <a:cs typeface="Arial Rounded MT Bold"/>
              </a:endParaRPr>
            </a:p>
            <a:p>
              <a:pPr eaLnBrk="1" hangingPunct="1"/>
              <a:endParaRPr lang="en-US" sz="2800" dirty="0">
                <a:solidFill>
                  <a:schemeClr val="bg1"/>
                </a:solidFill>
                <a:latin typeface="Arial Rounded MT Bold"/>
                <a:cs typeface="Arial Rounded MT Bold"/>
              </a:endParaRPr>
            </a:p>
          </p:txBody>
        </p:sp>
        <p:sp>
          <p:nvSpPr>
            <p:cNvPr id="25"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solidFill>
                  <a:schemeClr val="bg1"/>
                </a:solidFill>
                <a:effectLst>
                  <a:outerShdw blurRad="38100" dist="12700" dir="5400000" rotWithShape="0">
                    <a:srgbClr val="000000">
                      <a:alpha val="50000"/>
                    </a:srgbClr>
                  </a:outerShdw>
                </a:effectLst>
                <a:latin typeface="Arial Rounded MT Bold"/>
                <a:ea typeface="Gill Sans"/>
                <a:cs typeface="Arial Rounded MT Bold"/>
                <a:sym typeface="Gill Sans"/>
              </a:endParaRPr>
            </a:p>
          </p:txBody>
        </p:sp>
      </p:grpSp>
    </p:spTree>
    <p:extLst>
      <p:ext uri="{BB962C8B-B14F-4D97-AF65-F5344CB8AC3E}">
        <p14:creationId xmlns:p14="http://schemas.microsoft.com/office/powerpoint/2010/main" val="1355284728"/>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34192</TotalTime>
  <Words>5353</Words>
  <Application>Microsoft Macintosh PowerPoint</Application>
  <PresentationFormat>Custom</PresentationFormat>
  <Paragraphs>380</Paragraphs>
  <Slides>38</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 Unicode MS</vt:lpstr>
      <vt:lpstr>ＭＳ Ｐゴシック</vt:lpstr>
      <vt:lpstr>Arial</vt:lpstr>
      <vt:lpstr>Arial Rounded MT Bold</vt:lpstr>
      <vt:lpstr>Calibri</vt:lpstr>
      <vt:lpstr>Calibri Light</vt:lpstr>
      <vt:lpstr>Georgia</vt:lpstr>
      <vt:lpstr>Gill Sans</vt:lpstr>
      <vt:lpstr>Lato Light</vt:lpstr>
      <vt:lpstr>Montserrat</vt:lpstr>
      <vt:lpstr>Montserrat Hairline</vt:lpstr>
      <vt:lpstr>Montserrat Light</vt:lpstr>
      <vt:lpstr>Montserrat Semi</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6489</cp:revision>
  <dcterms:created xsi:type="dcterms:W3CDTF">2014-11-12T21:47:38Z</dcterms:created>
  <dcterms:modified xsi:type="dcterms:W3CDTF">2018-04-09T15:34:11Z</dcterms:modified>
  <cp:category/>
</cp:coreProperties>
</file>