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5" r:id="rId2"/>
    <p:sldId id="2398" r:id="rId3"/>
    <p:sldId id="2473" r:id="rId4"/>
    <p:sldId id="2464" r:id="rId5"/>
    <p:sldId id="2601" r:id="rId6"/>
    <p:sldId id="2585" r:id="rId7"/>
    <p:sldId id="2586" r:id="rId8"/>
    <p:sldId id="2423" r:id="rId9"/>
    <p:sldId id="2426" r:id="rId10"/>
    <p:sldId id="2319" r:id="rId11"/>
    <p:sldId id="2587" r:id="rId12"/>
    <p:sldId id="2588" r:id="rId13"/>
    <p:sldId id="2604" r:id="rId14"/>
    <p:sldId id="2600" r:id="rId15"/>
    <p:sldId id="2605" r:id="rId16"/>
    <p:sldId id="2428" r:id="rId17"/>
    <p:sldId id="2589" r:id="rId18"/>
    <p:sldId id="2581" r:id="rId19"/>
    <p:sldId id="2590" r:id="rId20"/>
    <p:sldId id="2603" r:id="rId21"/>
    <p:sldId id="2500" r:id="rId22"/>
    <p:sldId id="2591" r:id="rId23"/>
    <p:sldId id="2602" r:id="rId24"/>
    <p:sldId id="2593" r:id="rId25"/>
    <p:sldId id="2594" r:id="rId26"/>
    <p:sldId id="2595" r:id="rId27"/>
    <p:sldId id="2580" r:id="rId28"/>
    <p:sldId id="2432" r:id="rId29"/>
    <p:sldId id="2596" r:id="rId30"/>
    <p:sldId id="2597" r:id="rId31"/>
    <p:sldId id="2456" r:id="rId32"/>
    <p:sldId id="2584" r:id="rId33"/>
    <p:sldId id="2598" r:id="rId34"/>
    <p:sldId id="2599" r:id="rId35"/>
    <p:sldId id="2583" r:id="rId36"/>
  </p:sldIdLst>
  <p:sldSz cx="24377650" cy="13716000"/>
  <p:notesSz cx="6858000" cy="9144000"/>
  <p:defaultTextStyle>
    <a:defPPr>
      <a:defRPr lang="en-US"/>
    </a:defPPr>
    <a:lvl1pPr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1pPr>
    <a:lvl2pPr marL="912813" indent="-4556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2pPr>
    <a:lvl3pPr marL="1827213" indent="-9128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3pPr>
    <a:lvl4pPr marL="2741613" indent="-13700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4pPr>
    <a:lvl5pPr marL="3656013" indent="-1827213" algn="l" defTabSz="1827213" rtl="0" eaLnBrk="0" fontAlgn="base" hangingPunct="0">
      <a:spcBef>
        <a:spcPct val="0"/>
      </a:spcBef>
      <a:spcAft>
        <a:spcPct val="0"/>
      </a:spcAft>
      <a:defRPr sz="3600" kern="1200">
        <a:solidFill>
          <a:schemeClr val="tx1"/>
        </a:solidFill>
        <a:latin typeface="Lato Light" charset="0"/>
        <a:ea typeface="ＭＳ Ｐゴシック" charset="0"/>
        <a:cs typeface="ＭＳ Ｐゴシック" charset="0"/>
      </a:defRPr>
    </a:lvl5pPr>
    <a:lvl6pPr marL="2286000" algn="l" defTabSz="457200" rtl="0" eaLnBrk="1" latinLnBrk="0" hangingPunct="1">
      <a:defRPr sz="3600" kern="1200">
        <a:solidFill>
          <a:schemeClr val="tx1"/>
        </a:solidFill>
        <a:latin typeface="Lato Light" charset="0"/>
        <a:ea typeface="ＭＳ Ｐゴシック" charset="0"/>
        <a:cs typeface="ＭＳ Ｐゴシック" charset="0"/>
      </a:defRPr>
    </a:lvl6pPr>
    <a:lvl7pPr marL="2743200" algn="l" defTabSz="457200" rtl="0" eaLnBrk="1" latinLnBrk="0" hangingPunct="1">
      <a:defRPr sz="3600" kern="1200">
        <a:solidFill>
          <a:schemeClr val="tx1"/>
        </a:solidFill>
        <a:latin typeface="Lato Light" charset="0"/>
        <a:ea typeface="ＭＳ Ｐゴシック" charset="0"/>
        <a:cs typeface="ＭＳ Ｐゴシック" charset="0"/>
      </a:defRPr>
    </a:lvl7pPr>
    <a:lvl8pPr marL="3200400" algn="l" defTabSz="457200" rtl="0" eaLnBrk="1" latinLnBrk="0" hangingPunct="1">
      <a:defRPr sz="3600" kern="1200">
        <a:solidFill>
          <a:schemeClr val="tx1"/>
        </a:solidFill>
        <a:latin typeface="Lato Light" charset="0"/>
        <a:ea typeface="ＭＳ Ｐゴシック" charset="0"/>
        <a:cs typeface="ＭＳ Ｐゴシック" charset="0"/>
      </a:defRPr>
    </a:lvl8pPr>
    <a:lvl9pPr marL="3657600" algn="l" defTabSz="457200" rtl="0" eaLnBrk="1" latinLnBrk="0" hangingPunct="1">
      <a:defRPr sz="3600" kern="1200">
        <a:solidFill>
          <a:schemeClr val="tx1"/>
        </a:solidFill>
        <a:latin typeface="Lato Ligh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20">
          <p15:clr>
            <a:srgbClr val="A4A3A4"/>
          </p15:clr>
        </p15:guide>
        <p15:guide id="2" pos="7654">
          <p15:clr>
            <a:srgbClr val="A4A3A4"/>
          </p15:clr>
        </p15:guide>
        <p15:guide id="3" pos="142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2B624"/>
    <a:srgbClr val="27AB58"/>
    <a:srgbClr val="4FC257"/>
    <a:srgbClr val="3D9442"/>
    <a:srgbClr val="DB9E23"/>
    <a:srgbClr val="000000"/>
    <a:srgbClr val="EFF0F4"/>
    <a:srgbClr val="B8BBC1"/>
    <a:srgbClr val="AA8A78"/>
    <a:srgbClr val="5567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2938" autoAdjust="0"/>
  </p:normalViewPr>
  <p:slideViewPr>
    <p:cSldViewPr snapToGrid="0" snapToObjects="1">
      <p:cViewPr varScale="1">
        <p:scale>
          <a:sx n="70" d="100"/>
          <a:sy n="70" d="100"/>
        </p:scale>
        <p:origin x="232" y="264"/>
      </p:cViewPr>
      <p:guideLst>
        <p:guide orient="horz" pos="4320"/>
        <p:guide pos="7654"/>
        <p:guide pos="14278"/>
      </p:guideLst>
    </p:cSldViewPr>
  </p:slideViewPr>
  <p:notesTextViewPr>
    <p:cViewPr>
      <p:scale>
        <a:sx n="50" d="100"/>
        <a:sy n="50" d="100"/>
      </p:scale>
      <p:origin x="0" y="0"/>
    </p:cViewPr>
  </p:notesTextViewPr>
  <p:sorterViewPr>
    <p:cViewPr>
      <p:scale>
        <a:sx n="50" d="100"/>
        <a:sy n="50" d="100"/>
      </p:scale>
      <p:origin x="0" y="0"/>
    </p:cViewPr>
  </p:sorterViewPr>
  <p:notesViewPr>
    <p:cSldViewPr snapToGrid="0" snapToObjects="1">
      <p:cViewPr>
        <p:scale>
          <a:sx n="95" d="100"/>
          <a:sy n="95" d="100"/>
        </p:scale>
        <p:origin x="-1944" y="3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cs typeface="+mn-cs"/>
              </a:defRPr>
            </a:lvl1pPr>
          </a:lstStyle>
          <a:p>
            <a:pPr>
              <a:defRPr/>
            </a:pPr>
            <a:fld id="{B8F6E964-5EDA-7148-938C-6620029E41C3}" type="datetimeFigureOut">
              <a:rPr lang="en-US"/>
              <a:pPr>
                <a:defRPr/>
              </a:pPr>
              <a:t>5/2/18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cs typeface="+mn-cs"/>
              </a:defRPr>
            </a:lvl1pPr>
          </a:lstStyle>
          <a:p>
            <a:pPr>
              <a:defRPr/>
            </a:pPr>
            <a:fld id="{26316199-B88E-AC45-8A61-C723375160BE}" type="slidenum">
              <a:rPr lang="en-US"/>
              <a:pPr>
                <a:defRPr/>
              </a:pPr>
              <a:t>‹#›</a:t>
            </a:fld>
            <a:endParaRPr lang="en-US"/>
          </a:p>
        </p:txBody>
      </p:sp>
    </p:spTree>
    <p:extLst>
      <p:ext uri="{BB962C8B-B14F-4D97-AF65-F5344CB8AC3E}">
        <p14:creationId xmlns:p14="http://schemas.microsoft.com/office/powerpoint/2010/main" val="411500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Light"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Light" charset="0"/>
                <a:cs typeface="+mn-cs"/>
              </a:defRPr>
            </a:lvl1pPr>
          </a:lstStyle>
          <a:p>
            <a:pPr>
              <a:defRPr/>
            </a:pPr>
            <a:fld id="{D903F6A5-33B8-0C47-ADDF-29D96E4C392E}" type="datetimeFigureOut">
              <a:rPr lang="en-US"/>
              <a:pPr>
                <a:defRPr/>
              </a:pPr>
              <a:t>5/2/18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Light"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Light" charset="0"/>
                <a:cs typeface="+mn-cs"/>
              </a:defRPr>
            </a:lvl1pPr>
          </a:lstStyle>
          <a:p>
            <a:pPr>
              <a:defRPr/>
            </a:pPr>
            <a:fld id="{4D4119B5-1AB8-F042-9585-F7A68D89806B}" type="slidenum">
              <a:rPr lang="en-US"/>
              <a:pPr>
                <a:defRPr/>
              </a:pPr>
              <a:t>‹#›</a:t>
            </a:fld>
            <a:endParaRPr lang="en-US"/>
          </a:p>
        </p:txBody>
      </p:sp>
    </p:spTree>
    <p:extLst>
      <p:ext uri="{BB962C8B-B14F-4D97-AF65-F5344CB8AC3E}">
        <p14:creationId xmlns:p14="http://schemas.microsoft.com/office/powerpoint/2010/main" val="3768867432"/>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2400" kern="1200">
        <a:solidFill>
          <a:schemeClr val="tx1"/>
        </a:solidFill>
        <a:latin typeface="Calibri Light"/>
        <a:ea typeface="ＭＳ Ｐゴシック" charset="0"/>
        <a:cs typeface="ＭＳ Ｐゴシック" charset="0"/>
      </a:defRPr>
    </a:lvl1pPr>
    <a:lvl2pPr marL="9128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2pPr>
    <a:lvl3pPr marL="18272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3pPr>
    <a:lvl4pPr marL="27416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4pPr>
    <a:lvl5pPr marL="3656013" algn="l" defTabSz="912813" rtl="0" eaLnBrk="0" fontAlgn="base" hangingPunct="0">
      <a:spcBef>
        <a:spcPct val="30000"/>
      </a:spcBef>
      <a:spcAft>
        <a:spcPct val="0"/>
      </a:spcAft>
      <a:defRPr sz="2400" kern="1200">
        <a:solidFill>
          <a:schemeClr val="tx1"/>
        </a:solidFill>
        <a:latin typeface="Calibri Light"/>
        <a:ea typeface="ＭＳ Ｐゴシック" charset="0"/>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Light"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E115D9C3-B24C-9643-B45A-057CB68DBFBB}" type="slidenum">
              <a:rPr lang="en-US" sz="1200">
                <a:latin typeface="Calibri Light" charset="0"/>
              </a:rPr>
              <a:pPr/>
              <a:t>1</a:t>
            </a:fld>
            <a:endParaRPr lang="en-US" sz="1200">
              <a:latin typeface="Calibri Light"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Act to Amend the Indian Act  [Assented to 19</a:t>
            </a:r>
            <a:r>
              <a:rPr lang="en-US" baseline="30000" dirty="0"/>
              <a:t>th</a:t>
            </a:r>
            <a:r>
              <a:rPr lang="en-US" dirty="0"/>
              <a:t> July, 1924]</a:t>
            </a:r>
          </a:p>
          <a:p>
            <a:r>
              <a:rPr lang="en-US" dirty="0"/>
              <a:t>Sec 1</a:t>
            </a:r>
          </a:p>
          <a:p>
            <a:r>
              <a:rPr lang="en-US" dirty="0"/>
              <a:t>Section four of the Indian Act, chapter eighty-one of the Revised Statutes of Canada, 1906, is amended by adding thereto the following subsection:-</a:t>
            </a:r>
          </a:p>
          <a:p>
            <a:r>
              <a:rPr lang="en-US" dirty="0"/>
              <a:t>(2) The Superintendent General of Indian Affairs shall have charge of Eskimo affairs.</a:t>
            </a:r>
          </a:p>
          <a:p>
            <a:endParaRPr lang="en-US" dirty="0"/>
          </a:p>
          <a:p>
            <a:r>
              <a:rPr lang="en-US" dirty="0"/>
              <a:t>In 1928 an order in council transferred authority for Inuit from Indian Affairs to the Northwest Territories Council  which operated within the Department of the Interior.</a:t>
            </a:r>
          </a:p>
          <a:p>
            <a:endParaRPr lang="en-US" dirty="0"/>
          </a:p>
          <a:p>
            <a:r>
              <a:rPr lang="en-US" dirty="0"/>
              <a:t>In 1930  the Canadian Government repealed the 1924 amendment to the Indian Act . Inuit administration continued under the NWT Council in Ottawa and by the North W.</a:t>
            </a:r>
          </a:p>
          <a:p>
            <a:r>
              <a:rPr lang="en-US" dirty="0" err="1"/>
              <a:t>est</a:t>
            </a:r>
            <a:r>
              <a:rPr lang="en-US" dirty="0"/>
              <a:t> Mounted Police in the north.</a:t>
            </a:r>
          </a:p>
          <a:p>
            <a:endParaRPr lang="en-US" dirty="0"/>
          </a:p>
          <a:p>
            <a:r>
              <a:rPr lang="en-US" dirty="0"/>
              <a:t>On 5 April 1939, the Supreme Court stated that, constitutionally, Inuit were classified as Indians in Canada. The decision was based on the historic description of “</a:t>
            </a:r>
            <a:r>
              <a:rPr lang="en-US" dirty="0" err="1"/>
              <a:t>Esquimaux</a:t>
            </a:r>
            <a:r>
              <a:rPr lang="en-US" dirty="0"/>
              <a:t>” [Inuit] as an “Indian tribe” in numerous documents dating from 1760 to Confederation. </a:t>
            </a:r>
          </a:p>
          <a:p>
            <a:r>
              <a:rPr lang="en-US" dirty="0"/>
              <a:t>Through this decision, the Canadian Government became legally responsible for Inuit.</a:t>
            </a:r>
          </a:p>
          <a:p>
            <a:r>
              <a:rPr lang="en-US" dirty="0"/>
              <a:t>From AAND website:</a:t>
            </a:r>
          </a:p>
          <a:p>
            <a:endParaRPr lang="en-US" dirty="0"/>
          </a:p>
          <a:p>
            <a:r>
              <a:rPr lang="en-US" dirty="0"/>
              <a:t>http://</a:t>
            </a:r>
            <a:r>
              <a:rPr lang="en-US" dirty="0" err="1"/>
              <a:t>www.aadnc-aandc.gc.ca</a:t>
            </a:r>
            <a:r>
              <a:rPr lang="en-US" dirty="0"/>
              <a:t>/</a:t>
            </a:r>
            <a:r>
              <a:rPr lang="en-US" dirty="0" err="1"/>
              <a:t>eng</a:t>
            </a:r>
            <a:r>
              <a:rPr lang="en-US" dirty="0"/>
              <a:t>/1100100016900#chp2</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libri Light"/>
                <a:ea typeface="ＭＳ Ｐゴシック" charset="0"/>
                <a:cs typeface="ＭＳ Ｐゴシック" charset="0"/>
              </a:rPr>
              <a:t>While federally-funded, church-run residential schools had been operating in southern Canada since the 1830s, in the North, for the most part, the Residential School System was not fully established until around 1955. For Inuit, the residential school system was but one facet of massive and rapid cultural changes taking place in this same time frame. Between the 1910s and 1950s these changes included the establishment of communities around trading posts; the introduction of Christianity throughout the North; the devastating spread of tuberculosis and small pox that forced many Inuit to travel to the foreign South for treatment; the introduction of RCMP officers and federal government employees throughout the Arctic; the loss of hundreds of sled dogs, which were a primary mode of transportation; the forcible relocations of communities and families; and the influence of southern Canadian cultural practices replacing many Inuit ways of life. Amidst this cultural turmoil, the Residential School System was introduced throughout the North, and Inuit children were taken to schools often far from their homes and introduced to a completely foreign way of life.  Prior to 1955, less than 15 per cent of school-aged Inuit children were enrolled in residential schools, but within a decade this number would climb to over 75 per cent.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latin typeface="Calibri Ligh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Heather </a:t>
            </a:r>
            <a:r>
              <a:rPr lang="en-US" dirty="0" err="1"/>
              <a:t>Igloliorte</a:t>
            </a:r>
            <a:r>
              <a:rPr lang="en-US" dirty="0"/>
              <a:t>  essay.</a:t>
            </a:r>
            <a:endParaRPr lang="en-US" sz="2400" kern="1200" dirty="0">
              <a:solidFill>
                <a:schemeClr val="tx1"/>
              </a:solidFill>
              <a:latin typeface="Calibri Light"/>
              <a:ea typeface="ＭＳ Ｐゴシック" charset="0"/>
              <a:cs typeface="ＭＳ Ｐゴシック" charset="0"/>
            </a:endParaRPr>
          </a:p>
          <a:p>
            <a:endParaRPr lang="en-US" dirty="0"/>
          </a:p>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1. </a:t>
            </a:r>
            <a:r>
              <a:rPr lang="en-US" sz="2400" kern="1200" dirty="0">
                <a:solidFill>
                  <a:schemeClr val="tx1"/>
                </a:solidFill>
                <a:effectLst/>
                <a:latin typeface="Calibri Light"/>
                <a:ea typeface="ＭＳ Ｐゴシック" charset="0"/>
                <a:cs typeface="ＭＳ Ｐゴシック" charset="0"/>
              </a:rPr>
              <a:t>Four Inuit children playing in front of a building. 195-?. (Library and Archives Canada: MIKAN 3613834 )</a:t>
            </a:r>
            <a:endParaRPr lang="en-CA" sz="2400" kern="1200" dirty="0">
              <a:solidFill>
                <a:schemeClr val="tx1"/>
              </a:solidFill>
              <a:effectLst/>
              <a:latin typeface="Calibri Light"/>
              <a:ea typeface="ＭＳ Ｐゴシック" charset="0"/>
              <a:cs typeface="ＭＳ Ｐゴシック" charset="0"/>
            </a:endParaRPr>
          </a:p>
          <a:p>
            <a:pPr marL="0" marR="0" indent="0" algn="l" defTabSz="912813" rtl="0" eaLnBrk="0" fontAlgn="base" latinLnBrk="0" hangingPunct="0">
              <a:lnSpc>
                <a:spcPct val="100000"/>
              </a:lnSpc>
              <a:spcBef>
                <a:spcPct val="30000"/>
              </a:spcBef>
              <a:spcAft>
                <a:spcPct val="0"/>
              </a:spcAft>
              <a:buClrTx/>
              <a:buSzTx/>
              <a:buFontTx/>
              <a:buNone/>
              <a:tabLst/>
              <a:defRPr/>
            </a:pPr>
            <a:r>
              <a:rPr lang="en-US" dirty="0"/>
              <a:t>2. </a:t>
            </a:r>
            <a:r>
              <a:rPr lang="en-US" sz="2400" kern="1200" dirty="0">
                <a:solidFill>
                  <a:schemeClr val="tx1"/>
                </a:solidFill>
                <a:effectLst/>
                <a:latin typeface="Calibri Light"/>
                <a:ea typeface="ＭＳ Ｐゴシック" charset="0"/>
                <a:cs typeface="ＭＳ Ｐゴシック" charset="0"/>
              </a:rPr>
              <a:t>Inuit children playing in front of the R.C. Mission. September 13, 1958. (Library and Archives Canada: MIKAN 3614213 )</a:t>
            </a:r>
            <a:endParaRPr lang="en-CA" sz="2400" kern="1200" dirty="0">
              <a:solidFill>
                <a:schemeClr val="tx1"/>
              </a:solidFill>
              <a:effectLst/>
              <a:latin typeface="Calibri Light"/>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10</a:t>
            </a:fld>
            <a:endParaRPr lang="en-US"/>
          </a:p>
        </p:txBody>
      </p:sp>
    </p:spTree>
    <p:extLst>
      <p:ext uri="{BB962C8B-B14F-4D97-AF65-F5344CB8AC3E}">
        <p14:creationId xmlns:p14="http://schemas.microsoft.com/office/powerpoint/2010/main" val="109437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W.P.R. Street was made chairman of a Commission to settle the claims of the </a:t>
            </a:r>
            <a:r>
              <a:rPr lang="en-US" dirty="0" err="1"/>
              <a:t>Halfbreed</a:t>
            </a:r>
            <a:r>
              <a:rPr lang="en-US" dirty="0"/>
              <a:t> Indians in the North West Territories. Toronto: Royal Canadian Institute: 1885.</a:t>
            </a:r>
          </a:p>
          <a:p>
            <a:r>
              <a:rPr lang="en-US" dirty="0"/>
              <a:t> In 1885, the Métis rebellion precipitated the establishment of the North-West Half-Breed Commission (Street Commission) to conduct the preliminary phases of the process of settlement of half-breed claims in the North-West Territories. The commission was set up to enumerate the half-breeds of the North-West Territories born before 15 July 1870. Half-breed children were entitled to a scrip worth $240 or a land scrip of 240 acres while the heads of half-breed families were entitled to scrip for $160 or 160 acres. When an adhesion to Treaty Six was taken in 1889 at Montreal Lake, a precedent was established when a Scrip Commission accompanied the Treaty Commission to settle Métis land claims. Similarly, in extinguishing Métis claims in the Treaty Eight area, the federal government adopted the same procedure followed at Montreal Lake ten years earlier.</a:t>
            </a:r>
          </a:p>
          <a:p>
            <a:r>
              <a:rPr lang="en-US" dirty="0"/>
              <a:t>http://</a:t>
            </a:r>
            <a:r>
              <a:rPr lang="en-US" dirty="0" err="1"/>
              <a:t>www.aadnc-aandc.gc.ca</a:t>
            </a:r>
            <a:r>
              <a:rPr lang="en-US" dirty="0"/>
              <a:t>/</a:t>
            </a:r>
            <a:r>
              <a:rPr lang="en-US" dirty="0" err="1"/>
              <a:t>eng</a:t>
            </a:r>
            <a:r>
              <a:rPr lang="en-US" dirty="0"/>
              <a:t>/1100100028809</a:t>
            </a:r>
          </a:p>
          <a:p>
            <a:endParaRPr lang="en-US" dirty="0"/>
          </a:p>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a:t>
            </a:r>
            <a:r>
              <a:rPr lang="en-US" baseline="0" dirty="0"/>
              <a:t> </a:t>
            </a:r>
            <a:r>
              <a:rPr lang="en-US" sz="2400" kern="1200" dirty="0">
                <a:solidFill>
                  <a:schemeClr val="tx1"/>
                </a:solidFill>
                <a:effectLst/>
                <a:latin typeface="Calibri Light"/>
                <a:ea typeface="ＭＳ Ｐゴシック" charset="0"/>
                <a:cs typeface="ＭＳ Ｐゴシック" charset="0"/>
              </a:rPr>
              <a:t>Group of children of varying ages with a man standing on grass in front of a frame house, </a:t>
            </a:r>
            <a:r>
              <a:rPr lang="en-US" sz="2400" kern="1200" dirty="0" err="1">
                <a:solidFill>
                  <a:schemeClr val="tx1"/>
                </a:solidFill>
                <a:effectLst/>
                <a:latin typeface="Calibri Light"/>
                <a:ea typeface="ＭＳ Ｐゴシック" charset="0"/>
                <a:cs typeface="ＭＳ Ｐゴシック" charset="0"/>
              </a:rPr>
              <a:t>Île</a:t>
            </a:r>
            <a:r>
              <a:rPr lang="en-US" sz="2400" kern="1200" dirty="0">
                <a:solidFill>
                  <a:schemeClr val="tx1"/>
                </a:solidFill>
                <a:effectLst/>
                <a:latin typeface="Calibri Light"/>
                <a:ea typeface="ＭＳ Ｐゴシック" charset="0"/>
                <a:cs typeface="ＭＳ Ｐゴシック" charset="0"/>
              </a:rPr>
              <a:t>-</a:t>
            </a:r>
            <a:r>
              <a:rPr lang="en-US" sz="2400" kern="1200" dirty="0" err="1">
                <a:solidFill>
                  <a:schemeClr val="tx1"/>
                </a:solidFill>
                <a:effectLst/>
                <a:latin typeface="Calibri Light"/>
                <a:ea typeface="ＭＳ Ｐゴシック" charset="0"/>
                <a:cs typeface="ＭＳ Ｐゴシック" charset="0"/>
              </a:rPr>
              <a:t>à</a:t>
            </a:r>
            <a:r>
              <a:rPr lang="en-US" sz="2400" kern="1200" dirty="0">
                <a:solidFill>
                  <a:schemeClr val="tx1"/>
                </a:solidFill>
                <a:effectLst/>
                <a:latin typeface="Calibri Light"/>
                <a:ea typeface="ＭＳ Ｐゴシック" charset="0"/>
                <a:cs typeface="ＭＳ Ｐゴシック" charset="0"/>
              </a:rPr>
              <a:t>-la-Crosse, Saskatchewan ca. 1905-1931. (Library and Archives Canada: MIKAN 3382551)</a:t>
            </a:r>
            <a:endParaRPr lang="en-CA" sz="2400" kern="1200" dirty="0">
              <a:solidFill>
                <a:schemeClr val="tx1"/>
              </a:solidFill>
              <a:effectLst/>
              <a:latin typeface="Calibri Light"/>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11</a:t>
            </a:fld>
            <a:endParaRPr lang="en-US"/>
          </a:p>
        </p:txBody>
      </p:sp>
    </p:spTree>
    <p:extLst>
      <p:ext uri="{BB962C8B-B14F-4D97-AF65-F5344CB8AC3E}">
        <p14:creationId xmlns:p14="http://schemas.microsoft.com/office/powerpoint/2010/main" val="400410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latin typeface="Calibri Light"/>
                <a:ea typeface="ＭＳ Ｐゴシック" charset="0"/>
                <a:cs typeface="ＭＳ Ｐゴシック" charset="0"/>
              </a:rPr>
              <a:t>Residential schools defined</a:t>
            </a:r>
            <a:endParaRPr lang="en-US" sz="2400" kern="1200" dirty="0">
              <a:solidFill>
                <a:schemeClr val="tx1"/>
              </a:solidFill>
              <a:latin typeface="Calibri Light"/>
              <a:ea typeface="ＭＳ Ｐゴシック" charset="0"/>
              <a:cs typeface="ＭＳ Ｐゴシック" charset="0"/>
            </a:endParaRPr>
          </a:p>
          <a:p>
            <a:r>
              <a:rPr lang="en-US" sz="2400" kern="1200" dirty="0">
                <a:solidFill>
                  <a:schemeClr val="tx1"/>
                </a:solidFill>
                <a:latin typeface="Calibri Light"/>
                <a:ea typeface="ＭＳ Ｐゴシック" charset="0"/>
                <a:cs typeface="ＭＳ Ｐゴシック" charset="0"/>
              </a:rPr>
              <a:t>These federally funded, church-run institutions were born out of a government policy of assimilation. Children were removed from their families and sent to these schools so that they would lose their culture and language in order to facilitate assimilation into mainstream Canadian society.</a:t>
            </a:r>
          </a:p>
          <a:p>
            <a:r>
              <a:rPr lang="en-US" sz="2400" kern="1200" dirty="0">
                <a:solidFill>
                  <a:schemeClr val="tx1"/>
                </a:solidFill>
                <a:latin typeface="Calibri Light"/>
                <a:ea typeface="ＭＳ Ｐゴシック" charset="0"/>
                <a:cs typeface="ＭＳ Ｐゴシック" charset="0"/>
              </a:rPr>
              <a:t>These may include industrial schools, boarding schools, homes for students, hostels, billets, residential schools, residential schools with a majority of day students, or a combination of any of the above. At the request of Survivors, this definition has evolved to include convents, day schools, mission schools, sanatoriums, and settlement camps. They were attended by First Nations, Inuit, and Métis students.</a:t>
            </a:r>
          </a:p>
          <a:p>
            <a:r>
              <a:rPr lang="en-US" sz="2400" kern="1200" dirty="0">
                <a:solidFill>
                  <a:schemeClr val="tx1"/>
                </a:solidFill>
                <a:latin typeface="Calibri Light"/>
                <a:ea typeface="ＭＳ Ｐゴシック" charset="0"/>
                <a:cs typeface="ＭＳ Ｐゴシック" charset="0"/>
              </a:rPr>
              <a:t> Map of school locations on flash drive. </a:t>
            </a:r>
            <a:r>
              <a:rPr lang="en-US" sz="2400" kern="1200" dirty="0" err="1">
                <a:solidFill>
                  <a:schemeClr val="tx1"/>
                </a:solidFill>
                <a:latin typeface="Calibri Light"/>
                <a:ea typeface="ＭＳ Ｐゴシック" charset="0"/>
                <a:cs typeface="ＭＳ Ｐゴシック" charset="0"/>
              </a:rPr>
              <a:t>Map.jpg</a:t>
            </a:r>
            <a:endParaRPr lang="en-US" sz="2400" kern="1200" dirty="0">
              <a:solidFill>
                <a:schemeClr val="tx1"/>
              </a:solidFill>
              <a:latin typeface="Calibri Light"/>
              <a:ea typeface="ＭＳ Ｐゴシック" charset="0"/>
              <a:cs typeface="ＭＳ Ｐゴシック" charset="0"/>
            </a:endParaRPr>
          </a:p>
          <a:p>
            <a:r>
              <a:rPr lang="en-US" sz="2400" kern="1200" dirty="0">
                <a:solidFill>
                  <a:schemeClr val="tx1"/>
                </a:solidFill>
                <a:latin typeface="Calibri Light"/>
                <a:ea typeface="ＭＳ Ｐゴシック" charset="0"/>
                <a:cs typeface="ＭＳ Ｐゴシック" charset="0"/>
              </a:rPr>
              <a:t>More information on Mohawk school</a:t>
            </a:r>
            <a:r>
              <a:rPr lang="en-US" sz="2400" kern="1200" baseline="0" dirty="0">
                <a:solidFill>
                  <a:schemeClr val="tx1"/>
                </a:solidFill>
                <a:latin typeface="Calibri Light"/>
                <a:ea typeface="ＭＳ Ｐゴシック" charset="0"/>
                <a:cs typeface="ＭＳ Ｐゴシック" charset="0"/>
              </a:rPr>
              <a:t> on flash drive.</a:t>
            </a:r>
          </a:p>
          <a:p>
            <a:endParaRPr lang="en-US" sz="2400" kern="1200" baseline="0" dirty="0">
              <a:solidFill>
                <a:schemeClr val="tx1"/>
              </a:solidFill>
              <a:latin typeface="Calibri Light"/>
              <a:ea typeface="ＭＳ Ｐゴシック" charset="0"/>
              <a:cs typeface="ＭＳ Ｐゴシック" charset="0"/>
            </a:endParaRPr>
          </a:p>
          <a:p>
            <a:r>
              <a:rPr lang="en-US" dirty="0"/>
              <a:t>Since 1971, Blue Quills First Nations College (BQFNC) has been a locally controlled Indigenous education </a:t>
            </a:r>
            <a:r>
              <a:rPr lang="en-US" dirty="0" err="1"/>
              <a:t>centre</a:t>
            </a:r>
            <a:r>
              <a:rPr lang="en-US" dirty="0"/>
              <a:t> serving the academic and training needs of people of all cultures, encouraging everyone to experience studying in a unique socio-cultural and academic environment.  As an Indigenous non-profit educational institution, a prime objective is to promote a sense of pride in Indigenous heritage and reclaim traditional knowledge and practices.  Blue Quills is governed by seven appointed Board members, each representing one of the seven local First Nations communities: Beaver Lake, Cold Lake, Frog Lake, Whitefish Lake, Heart Lake, </a:t>
            </a:r>
            <a:r>
              <a:rPr lang="en-US" dirty="0" err="1"/>
              <a:t>Kehewin</a:t>
            </a:r>
            <a:r>
              <a:rPr lang="en-US" dirty="0"/>
              <a:t>, and Saddle Lake, plus one Elder from the Saddle Lake First Nation.  These communities represent almost 17,500 people.</a:t>
            </a:r>
          </a:p>
          <a:p>
            <a:r>
              <a:rPr lang="en-US" dirty="0"/>
              <a:t>http://</a:t>
            </a:r>
            <a:r>
              <a:rPr lang="en-US" dirty="0" err="1"/>
              <a:t>www.bluequills.ca</a:t>
            </a:r>
            <a:r>
              <a:rPr lang="en-US" dirty="0"/>
              <a:t>/</a:t>
            </a:r>
            <a:r>
              <a:rPr lang="en-US" dirty="0" err="1"/>
              <a:t>our_history.htm</a:t>
            </a:r>
            <a:endParaRPr lang="en-US" dirty="0"/>
          </a:p>
          <a:p>
            <a:endParaRPr lang="en-US" dirty="0"/>
          </a:p>
          <a:p>
            <a:r>
              <a:rPr lang="en-US" dirty="0"/>
              <a:t>On April 1st, 1969 the government assumed complete administrative control over Gordon’s School and all remaining Anglican support staff were transferred to federal payroll. As a result of building additions made in recent years, and the difficulty in placing residential students in elementary day schools (native or municipal), Gordon’s continued to serve as a residential school until 1996, when it was finally closed by Ottawa and torn down.</a:t>
            </a:r>
          </a:p>
          <a:p>
            <a:endParaRPr lang="en-US" dirty="0"/>
          </a:p>
          <a:p>
            <a:r>
              <a:rPr lang="en-US" dirty="0"/>
              <a:t>1996 Government closes student hostel at Gordon’s and main building is demolished.</a:t>
            </a:r>
          </a:p>
          <a:p>
            <a:r>
              <a:rPr lang="en-US" dirty="0"/>
              <a:t>Compiled by General Synod Archives, September 23, 2008.</a:t>
            </a:r>
          </a:p>
          <a:p>
            <a:r>
              <a:rPr lang="en-US" dirty="0"/>
              <a:t>http://</a:t>
            </a:r>
            <a:r>
              <a:rPr lang="en-US" dirty="0" err="1"/>
              <a:t>www.anglican.ca</a:t>
            </a:r>
            <a:r>
              <a:rPr lang="en-US" dirty="0"/>
              <a:t>/relationships/</a:t>
            </a:r>
            <a:r>
              <a:rPr lang="en-US" dirty="0" err="1"/>
              <a:t>trc</a:t>
            </a:r>
            <a:r>
              <a:rPr lang="en-US" dirty="0"/>
              <a:t>/histories/</a:t>
            </a:r>
            <a:r>
              <a:rPr lang="en-US" dirty="0" err="1"/>
              <a:t>gordons</a:t>
            </a:r>
            <a:r>
              <a:rPr lang="en-US" dirty="0"/>
              <a:t>-school-</a:t>
            </a:r>
            <a:r>
              <a:rPr lang="en-US" dirty="0" err="1"/>
              <a:t>punnichy</a:t>
            </a:r>
            <a:r>
              <a:rPr lang="en-US" dirty="0"/>
              <a:t>/</a:t>
            </a:r>
          </a:p>
          <a:p>
            <a:endParaRPr lang="en-US" dirty="0"/>
          </a:p>
          <a:p>
            <a:r>
              <a:rPr lang="en-US" dirty="0"/>
              <a:t>Photos:</a:t>
            </a:r>
            <a:r>
              <a:rPr lang="en-US" baseline="0" dirty="0"/>
              <a:t> 1.</a:t>
            </a:r>
            <a:r>
              <a:rPr lang="en-US" sz="2000" baseline="0" dirty="0"/>
              <a:t> </a:t>
            </a:r>
            <a:r>
              <a:rPr lang="en-CA" sz="2400" kern="1200" dirty="0">
                <a:solidFill>
                  <a:schemeClr val="tx1"/>
                </a:solidFill>
                <a:effectLst/>
                <a:latin typeface="Calibri Light"/>
                <a:ea typeface="ＭＳ Ｐゴシック" charset="0"/>
                <a:cs typeface="ＭＳ Ｐゴシック" charset="0"/>
              </a:rPr>
              <a:t>Calvin </a:t>
            </a:r>
            <a:r>
              <a:rPr lang="en-CA" sz="2400" kern="1200" dirty="0" err="1">
                <a:solidFill>
                  <a:schemeClr val="tx1"/>
                </a:solidFill>
                <a:effectLst/>
                <a:latin typeface="Calibri Light"/>
                <a:ea typeface="ＭＳ Ｐゴシック" charset="0"/>
                <a:cs typeface="ＭＳ Ｐゴシック" charset="0"/>
              </a:rPr>
              <a:t>Myerion</a:t>
            </a:r>
            <a:r>
              <a:rPr lang="en-CA" sz="2400" kern="1200" dirty="0">
                <a:solidFill>
                  <a:schemeClr val="tx1"/>
                </a:solidFill>
                <a:effectLst/>
                <a:latin typeface="Calibri Light"/>
                <a:ea typeface="ＭＳ Ｐゴシック" charset="0"/>
                <a:cs typeface="ＭＳ Ｐゴシック" charset="0"/>
              </a:rPr>
              <a:t>, Brandon, Manitoba, school. United Church of Canada Board of Home Missions, 86.158P/ 22N.</a:t>
            </a:r>
            <a:endParaRPr lang="en-CA" sz="2400" kern="1200" baseline="0" dirty="0">
              <a:solidFill>
                <a:schemeClr val="tx1"/>
              </a:solidFill>
              <a:effectLst/>
              <a:latin typeface="Calibri Light"/>
              <a:ea typeface="ＭＳ Ｐゴシック" charset="0"/>
              <a:cs typeface="ＭＳ Ｐゴシック" charset="0"/>
            </a:endParaRPr>
          </a:p>
          <a:p>
            <a:r>
              <a:rPr lang="en-US" baseline="0" dirty="0"/>
              <a:t>2. </a:t>
            </a:r>
            <a:r>
              <a:rPr lang="en-US" sz="2400" kern="1200" dirty="0">
                <a:solidFill>
                  <a:schemeClr val="tx1"/>
                </a:solidFill>
                <a:effectLst/>
                <a:latin typeface="Calibri Light"/>
                <a:ea typeface="ＭＳ Ｐゴシック" charset="0"/>
                <a:cs typeface="ＭＳ Ｐゴシック" charset="0"/>
              </a:rPr>
              <a:t> </a:t>
            </a:r>
            <a:r>
              <a:rPr lang="en-CA" sz="2400" kern="1200" dirty="0">
                <a:solidFill>
                  <a:schemeClr val="tx1"/>
                </a:solidFill>
                <a:effectLst/>
                <a:latin typeface="Calibri Light"/>
                <a:ea typeface="ＭＳ Ｐゴシック" charset="0"/>
                <a:cs typeface="ＭＳ Ｐゴシック" charset="0"/>
              </a:rPr>
              <a:t>An image of a black-robed boy stares out from the wall of the now-demolished St. Michael’s Indian Residential School in Alert Bay, B.C (Productions Cazabon)</a:t>
            </a:r>
            <a:endParaRPr lang="en-US" baseline="0" dirty="0"/>
          </a:p>
          <a:p>
            <a:pPr marL="0" marR="0" indent="0" algn="l" defTabSz="912813" rtl="0" eaLnBrk="0" fontAlgn="base" latinLnBrk="0" hangingPunct="0">
              <a:lnSpc>
                <a:spcPct val="100000"/>
              </a:lnSpc>
              <a:spcBef>
                <a:spcPct val="30000"/>
              </a:spcBef>
              <a:spcAft>
                <a:spcPct val="0"/>
              </a:spcAft>
              <a:buClrTx/>
              <a:buSzTx/>
              <a:buFontTx/>
              <a:buNone/>
              <a:tabLst/>
              <a:defRPr/>
            </a:pPr>
            <a:r>
              <a:rPr lang="en-US" baseline="0" dirty="0"/>
              <a:t>3. </a:t>
            </a:r>
            <a:r>
              <a:rPr lang="en-CA" sz="2400" kern="1200" dirty="0">
                <a:solidFill>
                  <a:schemeClr val="tx1"/>
                </a:solidFill>
                <a:effectLst/>
                <a:latin typeface="Calibri Light"/>
                <a:ea typeface="ＭＳ Ｐゴシック" charset="0"/>
                <a:cs typeface="ＭＳ Ｐゴシック" charset="0"/>
              </a:rPr>
              <a:t>The classroom in the Moose Factory, Ontario, school. General Synod Archives, Anglican Church of Canada, P7538-970.</a:t>
            </a:r>
            <a:endParaRPr lang="en-US" baseline="0" dirty="0"/>
          </a:p>
          <a:p>
            <a:pPr marL="0" marR="0" indent="0" algn="l" defTabSz="912813" rtl="0" eaLnBrk="0" fontAlgn="base" latinLnBrk="0" hangingPunct="0">
              <a:lnSpc>
                <a:spcPct val="100000"/>
              </a:lnSpc>
              <a:spcBef>
                <a:spcPct val="30000"/>
              </a:spcBef>
              <a:spcAft>
                <a:spcPct val="0"/>
              </a:spcAft>
              <a:buClrTx/>
              <a:buSzTx/>
              <a:buFontTx/>
              <a:buNone/>
              <a:tabLst/>
              <a:defRPr/>
            </a:pPr>
            <a:r>
              <a:rPr lang="en-US" baseline="0" dirty="0"/>
              <a:t>4. </a:t>
            </a:r>
            <a:r>
              <a:rPr lang="en-CA" sz="2400" kern="1200" dirty="0">
                <a:solidFill>
                  <a:schemeClr val="tx1"/>
                </a:solidFill>
                <a:effectLst/>
                <a:latin typeface="Calibri Light"/>
                <a:ea typeface="ＭＳ Ｐゴシック" charset="0"/>
                <a:cs typeface="ＭＳ Ｐゴシック" charset="0"/>
              </a:rPr>
              <a:t>Residential school students at the Roman Catholic cemetery in Fort George, Québec. </a:t>
            </a:r>
            <a:r>
              <a:rPr lang="en-CA" sz="2400" kern="1200" dirty="0" err="1">
                <a:solidFill>
                  <a:schemeClr val="tx1"/>
                </a:solidFill>
                <a:effectLst/>
                <a:latin typeface="Calibri Light"/>
                <a:ea typeface="ＭＳ Ｐゴシック" charset="0"/>
                <a:cs typeface="ＭＳ Ｐゴシック" charset="0"/>
              </a:rPr>
              <a:t>Deschâtelets</a:t>
            </a:r>
            <a:r>
              <a:rPr lang="en-CA" sz="2400" kern="1200" dirty="0">
                <a:solidFill>
                  <a:schemeClr val="tx1"/>
                </a:solidFill>
                <a:effectLst/>
                <a:latin typeface="Calibri Light"/>
                <a:ea typeface="ＭＳ Ｐゴシック" charset="0"/>
                <a:cs typeface="ＭＳ Ｐゴシック" charset="0"/>
              </a:rPr>
              <a:t> Archives.</a:t>
            </a:r>
          </a:p>
          <a:p>
            <a:endParaRPr lang="en-US" sz="2400" kern="1200" baseline="0" dirty="0">
              <a:solidFill>
                <a:schemeClr val="tx1"/>
              </a:solidFill>
              <a:latin typeface="Calibri Ligh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12</a:t>
            </a:fld>
            <a:endParaRPr lang="en-US"/>
          </a:p>
        </p:txBody>
      </p:sp>
    </p:spTree>
    <p:extLst>
      <p:ext uri="{BB962C8B-B14F-4D97-AF65-F5344CB8AC3E}">
        <p14:creationId xmlns:p14="http://schemas.microsoft.com/office/powerpoint/2010/main" val="148687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kern="1200" dirty="0">
                <a:solidFill>
                  <a:schemeClr val="tx1"/>
                </a:solidFill>
                <a:latin typeface="Calibri Light"/>
                <a:ea typeface="ＭＳ Ｐゴシック" charset="0"/>
                <a:cs typeface="ＭＳ Ｐゴシック" charset="0"/>
              </a:rPr>
              <a:t>Residential schools defined</a:t>
            </a:r>
            <a:endParaRPr lang="en-US" sz="2400" kern="1200" dirty="0">
              <a:solidFill>
                <a:schemeClr val="tx1"/>
              </a:solidFill>
              <a:latin typeface="Calibri Light"/>
              <a:ea typeface="ＭＳ Ｐゴシック" charset="0"/>
              <a:cs typeface="ＭＳ Ｐゴシック" charset="0"/>
            </a:endParaRPr>
          </a:p>
          <a:p>
            <a:r>
              <a:rPr lang="en-US" sz="2400" kern="1200" dirty="0">
                <a:solidFill>
                  <a:schemeClr val="tx1"/>
                </a:solidFill>
                <a:latin typeface="Calibri Light"/>
                <a:ea typeface="ＭＳ Ｐゴシック" charset="0"/>
                <a:cs typeface="ＭＳ Ｐゴシック" charset="0"/>
              </a:rPr>
              <a:t>These federally funded, church-run institutions were born out of a government policy of assimilation. Children were removed from their families and sent to these schools so that they would lose their culture and language in order to facilitate assimilation into mainstream Canadian society.</a:t>
            </a:r>
          </a:p>
          <a:p>
            <a:r>
              <a:rPr lang="en-US" sz="2400" kern="1200" dirty="0">
                <a:solidFill>
                  <a:schemeClr val="tx1"/>
                </a:solidFill>
                <a:latin typeface="Calibri Light"/>
                <a:ea typeface="ＭＳ Ｐゴシック" charset="0"/>
                <a:cs typeface="ＭＳ Ｐゴシック" charset="0"/>
              </a:rPr>
              <a:t>These may include industrial schools, boarding schools, homes for students, hostels, billets, residential schools, residential schools with a majority of day students, or a combination of any of the above. At the request of Survivors, this definition has evolved to include convents, day schools, mission schools, sanatoriums, and settlement camps. They were attended by First Nations, Inuit, and Métis students.</a:t>
            </a:r>
          </a:p>
          <a:p>
            <a:r>
              <a:rPr lang="en-US" sz="2400" kern="1200" dirty="0">
                <a:solidFill>
                  <a:schemeClr val="tx1"/>
                </a:solidFill>
                <a:latin typeface="Calibri Light"/>
                <a:ea typeface="ＭＳ Ｐゴシック" charset="0"/>
                <a:cs typeface="ＭＳ Ｐゴシック" charset="0"/>
              </a:rPr>
              <a:t> Map of school locations on flash drive. </a:t>
            </a:r>
            <a:r>
              <a:rPr lang="en-US" sz="2400" kern="1200" dirty="0" err="1">
                <a:solidFill>
                  <a:schemeClr val="tx1"/>
                </a:solidFill>
                <a:latin typeface="Calibri Light"/>
                <a:ea typeface="ＭＳ Ｐゴシック" charset="0"/>
                <a:cs typeface="ＭＳ Ｐゴシック" charset="0"/>
              </a:rPr>
              <a:t>Map.jpg</a:t>
            </a:r>
            <a:endParaRPr lang="en-US" sz="2400" kern="1200" dirty="0">
              <a:solidFill>
                <a:schemeClr val="tx1"/>
              </a:solidFill>
              <a:latin typeface="Calibri Light"/>
              <a:ea typeface="ＭＳ Ｐゴシック" charset="0"/>
              <a:cs typeface="ＭＳ Ｐゴシック" charset="0"/>
            </a:endParaRPr>
          </a:p>
          <a:p>
            <a:r>
              <a:rPr lang="en-US" sz="2400" kern="1200" dirty="0">
                <a:solidFill>
                  <a:schemeClr val="tx1"/>
                </a:solidFill>
                <a:latin typeface="Calibri Light"/>
                <a:ea typeface="ＭＳ Ｐゴシック" charset="0"/>
                <a:cs typeface="ＭＳ Ｐゴシック" charset="0"/>
              </a:rPr>
              <a:t>More information on Mohawk school</a:t>
            </a:r>
            <a:r>
              <a:rPr lang="en-US" sz="2400" kern="1200" baseline="0" dirty="0">
                <a:solidFill>
                  <a:schemeClr val="tx1"/>
                </a:solidFill>
                <a:latin typeface="Calibri Light"/>
                <a:ea typeface="ＭＳ Ｐゴシック" charset="0"/>
                <a:cs typeface="ＭＳ Ｐゴシック" charset="0"/>
              </a:rPr>
              <a:t> on flash drive.</a:t>
            </a:r>
          </a:p>
          <a:p>
            <a:endParaRPr lang="en-US" dirty="0"/>
          </a:p>
          <a:p>
            <a:r>
              <a:rPr lang="en-US" dirty="0"/>
              <a:t>Photo: </a:t>
            </a:r>
            <a:r>
              <a:rPr lang="en-CA" sz="2400" kern="1200" dirty="0">
                <a:solidFill>
                  <a:schemeClr val="tx1"/>
                </a:solidFill>
                <a:effectLst/>
                <a:latin typeface="Calibri Light"/>
                <a:ea typeface="ＭＳ Ｐゴシック" charset="0"/>
                <a:cs typeface="ＭＳ Ｐゴシック" charset="0"/>
              </a:rPr>
              <a:t> The Qu'Appelle Indian Industrial School in </a:t>
            </a:r>
            <a:r>
              <a:rPr lang="en-CA" sz="2400" kern="1200" dirty="0" err="1">
                <a:solidFill>
                  <a:schemeClr val="tx1"/>
                </a:solidFill>
                <a:effectLst/>
                <a:latin typeface="Calibri Light"/>
                <a:ea typeface="ＭＳ Ｐゴシック" charset="0"/>
                <a:cs typeface="ＭＳ Ｐゴシック" charset="0"/>
              </a:rPr>
              <a:t>Lebret</a:t>
            </a:r>
            <a:r>
              <a:rPr lang="en-CA" sz="2400" kern="1200" dirty="0">
                <a:solidFill>
                  <a:schemeClr val="tx1"/>
                </a:solidFill>
                <a:effectLst/>
                <a:latin typeface="Calibri Light"/>
                <a:ea typeface="ＭＳ Ｐゴシック" charset="0"/>
                <a:cs typeface="ＭＳ Ｐゴシック" charset="0"/>
              </a:rPr>
              <a:t>, District of </a:t>
            </a:r>
            <a:r>
              <a:rPr lang="en-CA" sz="2400" kern="1200" dirty="0" err="1">
                <a:solidFill>
                  <a:schemeClr val="tx1"/>
                </a:solidFill>
                <a:effectLst/>
                <a:latin typeface="Calibri Light"/>
                <a:ea typeface="ＭＳ Ｐゴシック" charset="0"/>
                <a:cs typeface="ＭＳ Ｐゴシック" charset="0"/>
              </a:rPr>
              <a:t>Assiniboia</a:t>
            </a:r>
            <a:r>
              <a:rPr lang="en-CA" sz="2400" kern="1200" dirty="0">
                <a:solidFill>
                  <a:schemeClr val="tx1"/>
                </a:solidFill>
                <a:effectLst/>
                <a:latin typeface="Calibri Light"/>
                <a:ea typeface="ＭＳ Ｐゴシック" charset="0"/>
                <a:cs typeface="ＭＳ Ｐゴシック" charset="0"/>
              </a:rPr>
              <a:t>, ca. 1885</a:t>
            </a:r>
            <a:r>
              <a:rPr lang="en-CA" sz="2400" kern="1200" baseline="0" dirty="0">
                <a:solidFill>
                  <a:schemeClr val="tx1"/>
                </a:solidFill>
                <a:effectLst/>
                <a:latin typeface="Calibri Light"/>
                <a:ea typeface="ＭＳ Ｐゴシック" charset="0"/>
                <a:cs typeface="ＭＳ Ｐゴシック" charset="0"/>
              </a:rPr>
              <a:t> </a:t>
            </a:r>
            <a:r>
              <a:rPr lang="en-CA" sz="2400" kern="1200" dirty="0">
                <a:solidFill>
                  <a:schemeClr val="tx1"/>
                </a:solidFill>
                <a:effectLst/>
                <a:latin typeface="Calibri Light"/>
                <a:ea typeface="ＭＳ Ｐゴシック" charset="0"/>
                <a:cs typeface="ＭＳ Ｐゴシック" charset="0"/>
              </a:rPr>
              <a:t>(Library and Archives Canada PA-182246/ MIKAN ID 3194883)</a:t>
            </a:r>
          </a:p>
          <a:p>
            <a:endParaRPr lang="en-US" dirty="0"/>
          </a:p>
          <a:p>
            <a:endParaRPr lang="en-US" sz="2400" kern="1200" dirty="0">
              <a:solidFill>
                <a:schemeClr val="tx1"/>
              </a:solidFill>
              <a:latin typeface="Calibri Light"/>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14</a:t>
            </a:fld>
            <a:endParaRPr lang="en-US"/>
          </a:p>
        </p:txBody>
      </p:sp>
    </p:spTree>
    <p:extLst>
      <p:ext uri="{BB962C8B-B14F-4D97-AF65-F5344CB8AC3E}">
        <p14:creationId xmlns:p14="http://schemas.microsoft.com/office/powerpoint/2010/main" val="239208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a:t>
            </a:r>
            <a:r>
              <a:rPr lang="en-CA" sz="2400" kern="1200" dirty="0">
                <a:solidFill>
                  <a:schemeClr val="tx1"/>
                </a:solidFill>
                <a:effectLst/>
                <a:latin typeface="Calibri Light"/>
                <a:ea typeface="ＭＳ Ｐゴシック" charset="0"/>
                <a:cs typeface="ＭＳ Ｐゴシック" charset="0"/>
              </a:rPr>
              <a:t>Female students and a nun pose in a classroom at Cross Lake Indian Residential School in Cross Lake, Manitoba in a February 1940 archive photo. (Indian and Northern Affairs/Library and Archives Canada/Reuters)</a:t>
            </a: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15</a:t>
            </a:fld>
            <a:endParaRPr lang="en-US"/>
          </a:p>
        </p:txBody>
      </p:sp>
    </p:spTree>
    <p:extLst>
      <p:ext uri="{BB962C8B-B14F-4D97-AF65-F5344CB8AC3E}">
        <p14:creationId xmlns:p14="http://schemas.microsoft.com/office/powerpoint/2010/main" val="35163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chemeClr val="tx1"/>
                </a:solidFill>
                <a:latin typeface="Calibri Light"/>
                <a:ea typeface="ＭＳ Ｐゴシック" charset="0"/>
                <a:cs typeface="ＭＳ Ｐゴシック" charset="0"/>
              </a:rPr>
              <a:t>1991: </a:t>
            </a:r>
            <a:r>
              <a:rPr lang="en-US" sz="2000" kern="1200" baseline="0" dirty="0" err="1">
                <a:solidFill>
                  <a:schemeClr val="tx1"/>
                </a:solidFill>
                <a:latin typeface="Calibri Light"/>
                <a:ea typeface="ＭＳ Ｐゴシック" charset="0"/>
                <a:cs typeface="ＭＳ Ｐゴシック" charset="0"/>
              </a:rPr>
              <a:t>Cariboo</a:t>
            </a:r>
            <a:r>
              <a:rPr lang="en-US" sz="2000" kern="1200" baseline="0" dirty="0">
                <a:solidFill>
                  <a:schemeClr val="tx1"/>
                </a:solidFill>
                <a:latin typeface="Calibri Light"/>
                <a:ea typeface="ＭＳ Ｐゴシック" charset="0"/>
                <a:cs typeface="ＭＳ Ｐゴシック" charset="0"/>
              </a:rPr>
              <a:t> Tribal Council publishes </a:t>
            </a:r>
            <a:r>
              <a:rPr lang="en-US" sz="2000" i="1" kern="1200" baseline="0" dirty="0">
                <a:solidFill>
                  <a:schemeClr val="tx1"/>
                </a:solidFill>
                <a:latin typeface="Calibri Light"/>
                <a:ea typeface="ＭＳ Ｐゴシック" charset="0"/>
                <a:cs typeface="ＭＳ Ｐゴシック" charset="0"/>
              </a:rPr>
              <a:t>Impact of the Residential School</a:t>
            </a:r>
            <a:r>
              <a:rPr lang="en-US" sz="2000" kern="1200" baseline="0" dirty="0">
                <a:solidFill>
                  <a:schemeClr val="tx1"/>
                </a:solidFill>
                <a:latin typeface="Calibri Light"/>
                <a:ea typeface="ＭＳ Ｐゴシック" charset="0"/>
                <a:cs typeface="ＭＳ Ｐゴシック" charset="0"/>
              </a:rPr>
              <a:t>; Phil Fontaine speaks publicly of abuse he suffered in the residential schools</a:t>
            </a:r>
          </a:p>
          <a:p>
            <a:endParaRPr lang="en-US" sz="2000" dirty="0"/>
          </a:p>
          <a:p>
            <a:r>
              <a:rPr lang="en-US" sz="2000" dirty="0"/>
              <a:t>1996: RCAP Final Report, Volume One, Chapter 10 concerns residential schools</a:t>
            </a:r>
          </a:p>
          <a:p>
            <a:endParaRPr lang="en-US" sz="2000" kern="1200" baseline="0" dirty="0">
              <a:solidFill>
                <a:schemeClr val="tx1"/>
              </a:solidFill>
              <a:latin typeface="Calibri Light"/>
              <a:ea typeface="ＭＳ Ｐゴシック" charset="0"/>
              <a:cs typeface="ＭＳ Ｐゴシック" charset="0"/>
            </a:endParaRPr>
          </a:p>
          <a:p>
            <a:pPr marL="0" marR="0" indent="0" algn="l" defTabSz="912813" rtl="0" eaLnBrk="0" fontAlgn="base" latinLnBrk="0" hangingPunct="0">
              <a:lnSpc>
                <a:spcPct val="100000"/>
              </a:lnSpc>
              <a:spcBef>
                <a:spcPct val="30000"/>
              </a:spcBef>
              <a:spcAft>
                <a:spcPct val="0"/>
              </a:spcAft>
              <a:buClrTx/>
              <a:buSzTx/>
              <a:buFontTx/>
              <a:buNone/>
              <a:tabLst/>
              <a:defRPr/>
            </a:pPr>
            <a:r>
              <a:rPr lang="en-US" sz="1800" kern="1200" baseline="0" dirty="0">
                <a:solidFill>
                  <a:schemeClr val="tx1"/>
                </a:solidFill>
                <a:latin typeface="Calibri Light"/>
                <a:ea typeface="ＭＳ Ｐゴシック" charset="0"/>
                <a:cs typeface="ＭＳ Ｐゴシック" charset="0"/>
              </a:rPr>
              <a:t>Photo: </a:t>
            </a:r>
            <a:r>
              <a:rPr lang="en-CA" sz="2000" kern="1200" dirty="0">
                <a:solidFill>
                  <a:schemeClr val="tx1"/>
                </a:solidFill>
                <a:effectLst/>
                <a:latin typeface="Calibri Light"/>
                <a:ea typeface="ＭＳ Ｐゴシック" charset="0"/>
                <a:cs typeface="ＭＳ Ｐゴシック" charset="0"/>
              </a:rPr>
              <a:t>The Mohawk Institute in Brantford, Ontario,” General Synod Archives, Anglican Church of Canada, P75-103-S4-507.</a:t>
            </a:r>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16</a:t>
            </a:fld>
            <a:endParaRPr lang="en-US"/>
          </a:p>
        </p:txBody>
      </p:sp>
    </p:spTree>
    <p:extLst>
      <p:ext uri="{BB962C8B-B14F-4D97-AF65-F5344CB8AC3E}">
        <p14:creationId xmlns:p14="http://schemas.microsoft.com/office/powerpoint/2010/main" val="21696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baseline="0" dirty="0"/>
              <a:t>Photo: </a:t>
            </a:r>
            <a:r>
              <a:rPr lang="fr-CA" sz="2400" b="0" i="0" u="none" strike="noStrike" kern="1200" baseline="0" dirty="0">
                <a:solidFill>
                  <a:schemeClr val="tx1"/>
                </a:solidFill>
                <a:latin typeface="Calibri Light"/>
                <a:ea typeface="ＭＳ Ｐゴシック" charset="0"/>
                <a:cs typeface="ＭＳ Ｐゴシック" charset="0"/>
              </a:rPr>
              <a:t>Inuit </a:t>
            </a:r>
            <a:r>
              <a:rPr lang="fr-CA" sz="2400" b="0" i="0" u="none" strike="noStrike" kern="1200" baseline="0" dirty="0" err="1">
                <a:solidFill>
                  <a:schemeClr val="tx1"/>
                </a:solidFill>
                <a:latin typeface="Calibri Light"/>
                <a:ea typeface="ＭＳ Ｐゴシック" charset="0"/>
                <a:cs typeface="ＭＳ Ｐゴシック" charset="0"/>
              </a:rPr>
              <a:t>Tapiriit</a:t>
            </a:r>
            <a:r>
              <a:rPr lang="fr-CA" sz="2400" b="0" i="0" u="none" strike="noStrike" kern="1200" baseline="0" dirty="0">
                <a:solidFill>
                  <a:schemeClr val="tx1"/>
                </a:solidFill>
                <a:latin typeface="Calibri Light"/>
                <a:ea typeface="ＭＳ Ｐゴシック" charset="0"/>
                <a:cs typeface="ＭＳ Ｐゴシック" charset="0"/>
              </a:rPr>
              <a:t> </a:t>
            </a:r>
            <a:r>
              <a:rPr lang="fr-CA" sz="2400" b="0" i="0" u="none" strike="noStrike" kern="1200" baseline="0" dirty="0" err="1">
                <a:solidFill>
                  <a:schemeClr val="tx1"/>
                </a:solidFill>
                <a:latin typeface="Calibri Light"/>
                <a:ea typeface="ＭＳ Ｐゴシック" charset="0"/>
                <a:cs typeface="ＭＳ Ｐゴシック" charset="0"/>
              </a:rPr>
              <a:t>Kanatami</a:t>
            </a:r>
            <a:r>
              <a:rPr lang="fr-CA" sz="2400" b="0" i="0" u="none" strike="noStrike" kern="1200" baseline="0" dirty="0">
                <a:solidFill>
                  <a:schemeClr val="tx1"/>
                </a:solidFill>
                <a:latin typeface="Calibri Light"/>
                <a:ea typeface="ＭＳ Ｐゴシック" charset="0"/>
                <a:cs typeface="ＭＳ Ｐゴシック" charset="0"/>
              </a:rPr>
              <a:t> </a:t>
            </a:r>
            <a:r>
              <a:rPr lang="fr-CA" sz="2400" b="0" i="0" u="none" strike="noStrike" kern="1200" baseline="0" dirty="0" err="1">
                <a:solidFill>
                  <a:schemeClr val="tx1"/>
                </a:solidFill>
                <a:latin typeface="Calibri Light"/>
                <a:ea typeface="ＭＳ Ｐゴシック" charset="0"/>
                <a:cs typeface="ＭＳ Ｐゴシック" charset="0"/>
              </a:rPr>
              <a:t>President</a:t>
            </a:r>
            <a:r>
              <a:rPr lang="fr-CA" sz="2400" b="0" i="0" u="none" strike="noStrike" kern="1200" baseline="0" dirty="0">
                <a:solidFill>
                  <a:schemeClr val="tx1"/>
                </a:solidFill>
                <a:latin typeface="Calibri Light"/>
                <a:ea typeface="ＭＳ Ｐゴシック" charset="0"/>
                <a:cs typeface="ＭＳ Ｐゴシック" charset="0"/>
              </a:rPr>
              <a:t> Mary Simon </a:t>
            </a:r>
            <a:r>
              <a:rPr lang="fr-CA" sz="2400" b="0" i="0" u="none" strike="noStrike" kern="1200" baseline="0" dirty="0" err="1">
                <a:solidFill>
                  <a:schemeClr val="tx1"/>
                </a:solidFill>
                <a:latin typeface="Calibri Light"/>
                <a:ea typeface="ＭＳ Ｐゴシック" charset="0"/>
                <a:cs typeface="ＭＳ Ｐゴシック" charset="0"/>
              </a:rPr>
              <a:t>shakes</a:t>
            </a:r>
            <a:r>
              <a:rPr lang="fr-CA" sz="2400" b="0" i="0" u="none" strike="noStrike" kern="1200" baseline="0" dirty="0">
                <a:solidFill>
                  <a:schemeClr val="tx1"/>
                </a:solidFill>
                <a:latin typeface="Calibri Light"/>
                <a:ea typeface="ＭＳ Ｐゴシック" charset="0"/>
                <a:cs typeface="ＭＳ Ｐゴシック" charset="0"/>
              </a:rPr>
              <a:t> hands </a:t>
            </a:r>
            <a:r>
              <a:rPr lang="fr-CA" sz="2400" b="0" i="0" u="none" strike="noStrike" kern="1200" baseline="0" dirty="0" err="1">
                <a:solidFill>
                  <a:schemeClr val="tx1"/>
                </a:solidFill>
                <a:latin typeface="Calibri Light"/>
                <a:ea typeface="ＭＳ Ｐゴシック" charset="0"/>
                <a:cs typeface="ＭＳ Ｐゴシック" charset="0"/>
              </a:rPr>
              <a:t>with</a:t>
            </a:r>
            <a:r>
              <a:rPr lang="fr-CA" sz="2400" b="0" i="0" u="none" strike="noStrike" kern="1200" baseline="0" dirty="0">
                <a:solidFill>
                  <a:schemeClr val="tx1"/>
                </a:solidFill>
                <a:latin typeface="Calibri Light"/>
                <a:ea typeface="ＭＳ Ｐゴシック" charset="0"/>
                <a:cs typeface="ＭＳ Ｐゴシック" charset="0"/>
              </a:rPr>
              <a:t> Canadian Prime </a:t>
            </a:r>
            <a:r>
              <a:rPr lang="fr-CA" sz="2400" b="0" i="0" u="none" strike="noStrike" kern="1200" baseline="0" dirty="0" err="1">
                <a:solidFill>
                  <a:schemeClr val="tx1"/>
                </a:solidFill>
                <a:latin typeface="Calibri Light"/>
                <a:ea typeface="ＭＳ Ｐゴシック" charset="0"/>
                <a:cs typeface="ＭＳ Ｐゴシック" charset="0"/>
              </a:rPr>
              <a:t>Minister</a:t>
            </a:r>
            <a:r>
              <a:rPr lang="fr-CA" sz="2400" b="0" i="0" u="none" strike="noStrike" kern="1200" baseline="0" dirty="0">
                <a:solidFill>
                  <a:schemeClr val="tx1"/>
                </a:solidFill>
                <a:latin typeface="Calibri Light"/>
                <a:ea typeface="ＭＳ Ｐゴシック" charset="0"/>
                <a:cs typeface="ＭＳ Ｐゴシック" charset="0"/>
              </a:rPr>
              <a:t> Stephen Harper, as </a:t>
            </a:r>
            <a:r>
              <a:rPr lang="fr-CA" sz="2400" b="0" i="0" u="none" strike="noStrike" kern="1200" baseline="0" dirty="0" err="1">
                <a:solidFill>
                  <a:schemeClr val="tx1"/>
                </a:solidFill>
                <a:latin typeface="Calibri Light"/>
                <a:ea typeface="ＭＳ Ｐゴシック" charset="0"/>
                <a:cs typeface="ＭＳ Ｐゴシック" charset="0"/>
              </a:rPr>
              <a:t>Assembly</a:t>
            </a:r>
            <a:r>
              <a:rPr lang="fr-CA" sz="2400" b="0" i="0" u="none" strike="noStrike" kern="1200" baseline="0" dirty="0">
                <a:solidFill>
                  <a:schemeClr val="tx1"/>
                </a:solidFill>
                <a:latin typeface="Calibri Light"/>
                <a:ea typeface="ＭＳ Ｐゴシック" charset="0"/>
                <a:cs typeface="ＭＳ Ｐゴシック" charset="0"/>
              </a:rPr>
              <a:t> of First Nations </a:t>
            </a:r>
            <a:r>
              <a:rPr lang="fr-CA" sz="2400" b="0" i="0" u="none" strike="noStrike" kern="1200" baseline="0" dirty="0" err="1">
                <a:solidFill>
                  <a:schemeClr val="tx1"/>
                </a:solidFill>
                <a:latin typeface="Calibri Light"/>
                <a:ea typeface="ＭＳ Ｐゴシック" charset="0"/>
                <a:cs typeface="ＭＳ Ｐゴシック" charset="0"/>
              </a:rPr>
              <a:t>Chief</a:t>
            </a:r>
            <a:r>
              <a:rPr lang="fr-CA" sz="2400" b="0" i="0" u="none" strike="noStrike" kern="1200" baseline="0" dirty="0">
                <a:solidFill>
                  <a:schemeClr val="tx1"/>
                </a:solidFill>
                <a:latin typeface="Calibri Light"/>
                <a:ea typeface="ＭＳ Ｐゴシック" charset="0"/>
                <a:cs typeface="ＭＳ Ｐゴシック" charset="0"/>
              </a:rPr>
              <a:t> Phil Fontaine (</a:t>
            </a:r>
            <a:r>
              <a:rPr lang="fr-CA" sz="2400" b="0" i="0" u="none" strike="noStrike" kern="1200" baseline="0" dirty="0" err="1">
                <a:solidFill>
                  <a:schemeClr val="tx1"/>
                </a:solidFill>
                <a:latin typeface="Calibri Light"/>
                <a:ea typeface="ＭＳ Ｐゴシック" charset="0"/>
                <a:cs typeface="ＭＳ Ｐゴシック" charset="0"/>
              </a:rPr>
              <a:t>headdress</a:t>
            </a:r>
            <a:r>
              <a:rPr lang="fr-CA" sz="2400" b="0" i="0" u="none" strike="noStrike" kern="1200" baseline="0" dirty="0">
                <a:solidFill>
                  <a:schemeClr val="tx1"/>
                </a:solidFill>
                <a:latin typeface="Calibri Light"/>
                <a:ea typeface="ＭＳ Ｐゴシック" charset="0"/>
                <a:cs typeface="ＭＳ Ｐゴシック" charset="0"/>
              </a:rPr>
              <a:t>) </a:t>
            </a:r>
            <a:r>
              <a:rPr lang="fr-CA" sz="2400" b="0" i="0" u="none" strike="noStrike" kern="1200" baseline="0" dirty="0" err="1">
                <a:solidFill>
                  <a:schemeClr val="tx1"/>
                </a:solidFill>
                <a:latin typeface="Calibri Light"/>
                <a:ea typeface="ＭＳ Ｐゴシック" charset="0"/>
                <a:cs typeface="ＭＳ Ｐゴシック" charset="0"/>
              </a:rPr>
              <a:t>watches</a:t>
            </a:r>
            <a:r>
              <a:rPr lang="fr-CA" sz="2400" b="0" i="0" u="none" strike="noStrike" kern="1200" baseline="0" dirty="0">
                <a:solidFill>
                  <a:schemeClr val="tx1"/>
                </a:solidFill>
                <a:latin typeface="Calibri Light"/>
                <a:ea typeface="ＭＳ Ｐゴシック" charset="0"/>
                <a:cs typeface="ＭＳ Ｐゴシック" charset="0"/>
              </a:rPr>
              <a:t> in Ottawa, on </a:t>
            </a:r>
            <a:r>
              <a:rPr lang="fr-CA" sz="2400" b="0" i="0" u="none" strike="noStrike" kern="1200" baseline="0" dirty="0" err="1">
                <a:solidFill>
                  <a:schemeClr val="tx1"/>
                </a:solidFill>
                <a:latin typeface="Calibri Light"/>
                <a:ea typeface="ＭＳ Ｐゴシック" charset="0"/>
                <a:cs typeface="ＭＳ Ｐゴシック" charset="0"/>
              </a:rPr>
              <a:t>June</a:t>
            </a:r>
            <a:r>
              <a:rPr lang="fr-CA" sz="2400" b="0" i="0" u="none" strike="noStrike" kern="1200" baseline="0" dirty="0">
                <a:solidFill>
                  <a:schemeClr val="tx1"/>
                </a:solidFill>
                <a:latin typeface="Calibri Light"/>
                <a:ea typeface="ＭＳ Ｐゴシック" charset="0"/>
                <a:cs typeface="ＭＳ Ｐゴシック" charset="0"/>
              </a:rPr>
              <a:t> 11, 2008. THE CANADIAN PRESS/Fred Chartrand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17</a:t>
            </a:fld>
            <a:endParaRPr lang="en-US"/>
          </a:p>
        </p:txBody>
      </p:sp>
    </p:spTree>
    <p:extLst>
      <p:ext uri="{BB962C8B-B14F-4D97-AF65-F5344CB8AC3E}">
        <p14:creationId xmlns:p14="http://schemas.microsoft.com/office/powerpoint/2010/main" val="2854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Light" charset="0"/>
              </a:rPr>
              <a:t>Photo: Flags of the world (Open</a:t>
            </a:r>
            <a:r>
              <a:rPr lang="en-US" baseline="0" dirty="0">
                <a:latin typeface="Calibri Light" charset="0"/>
              </a:rPr>
              <a:t> source)</a:t>
            </a:r>
            <a:endParaRPr lang="en-US" dirty="0">
              <a:latin typeface="Calibri Light"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07872330-BC55-674E-8046-EFE073293BA9}" type="slidenum">
              <a:rPr lang="en-US" sz="1200">
                <a:latin typeface="Calibri Light" charset="0"/>
              </a:rPr>
              <a:pPr/>
              <a:t>18</a:t>
            </a:fld>
            <a:endParaRPr lang="en-US" sz="1200">
              <a:latin typeface="Calibri Light"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a:t>
            </a:r>
            <a:r>
              <a:rPr lang="en-US" dirty="0">
                <a:latin typeface="Calibri Light" charset="0"/>
              </a:rPr>
              <a:t>The United Nations headquarters in New York City. (open</a:t>
            </a:r>
            <a:r>
              <a:rPr lang="en-US" baseline="0" dirty="0">
                <a:latin typeface="Calibri Light" charset="0"/>
              </a:rPr>
              <a:t> source</a:t>
            </a:r>
            <a:r>
              <a:rPr lang="en-US" dirty="0">
                <a:latin typeface="Calibri Light" charset="0"/>
              </a:rPr>
              <a:t>)</a:t>
            </a: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19</a:t>
            </a:fld>
            <a:endParaRPr lang="en-US"/>
          </a:p>
        </p:txBody>
      </p:sp>
    </p:spTree>
    <p:extLst>
      <p:ext uri="{BB962C8B-B14F-4D97-AF65-F5344CB8AC3E}">
        <p14:creationId xmlns:p14="http://schemas.microsoft.com/office/powerpoint/2010/main" val="9893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fr-CA" dirty="0"/>
              <a:t>Photo:</a:t>
            </a:r>
            <a:r>
              <a:rPr lang="fr-CA" baseline="0" dirty="0"/>
              <a:t> </a:t>
            </a:r>
            <a:r>
              <a:rPr lang="fr-CA" baseline="0" dirty="0" err="1"/>
              <a:t>Cover</a:t>
            </a:r>
            <a:r>
              <a:rPr lang="fr-CA" baseline="0" dirty="0"/>
              <a:t> of the UNDRIP document 2007</a:t>
            </a:r>
            <a:endParaRPr lang="fr-CA" dirty="0"/>
          </a:p>
          <a:p>
            <a:endParaRPr lang="fr-CA"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20</a:t>
            </a:fld>
            <a:endParaRPr lang="en-US"/>
          </a:p>
        </p:txBody>
      </p:sp>
    </p:spTree>
    <p:extLst>
      <p:ext uri="{BB962C8B-B14F-4D97-AF65-F5344CB8AC3E}">
        <p14:creationId xmlns:p14="http://schemas.microsoft.com/office/powerpoint/2010/main" val="74889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6 Thinking Hats of Historical Thinking</a:t>
            </a:r>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a:t>
            </a:fld>
            <a:endParaRPr lang="en-US"/>
          </a:p>
        </p:txBody>
      </p:sp>
    </p:spTree>
    <p:extLst>
      <p:ext uri="{BB962C8B-B14F-4D97-AF65-F5344CB8AC3E}">
        <p14:creationId xmlns:p14="http://schemas.microsoft.com/office/powerpoint/2010/main" val="253785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Countries</a:t>
            </a:r>
            <a:r>
              <a:rPr lang="en-US" baseline="0" dirty="0"/>
              <a:t> seen above include: Argentina, Brazil, Chile, Canada, Ghana, Guatemala, Kenya, Nigeria, Philippines, Rwanda, Sierra Leone, South Africa, Sri Lanka, Togo, Uganda, Tunisia, Australia. Etc.</a:t>
            </a:r>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21</a:t>
            </a:fld>
            <a:endParaRPr lang="en-US"/>
          </a:p>
        </p:txBody>
      </p:sp>
    </p:spTree>
    <p:extLst>
      <p:ext uri="{BB962C8B-B14F-4D97-AF65-F5344CB8AC3E}">
        <p14:creationId xmlns:p14="http://schemas.microsoft.com/office/powerpoint/2010/main" val="311440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a:t>
            </a:r>
            <a:r>
              <a:rPr lang="en-CA" sz="2400" kern="1200" dirty="0">
                <a:solidFill>
                  <a:schemeClr val="tx1"/>
                </a:solidFill>
                <a:effectLst/>
                <a:latin typeface="Calibri Light"/>
                <a:ea typeface="ＭＳ Ｐゴシック" charset="0"/>
                <a:cs typeface="ＭＳ Ｐゴシック" charset="0"/>
              </a:rPr>
              <a:t>Commissioners of Kenya's Truth, Justice and Reconciliation Commission (TJRC), during one of the hearings. (Kenya TJRC)</a:t>
            </a:r>
          </a:p>
          <a:p>
            <a:endParaRPr lang="fr-CA"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22</a:t>
            </a:fld>
            <a:endParaRPr lang="en-US"/>
          </a:p>
        </p:txBody>
      </p:sp>
    </p:spTree>
    <p:extLst>
      <p:ext uri="{BB962C8B-B14F-4D97-AF65-F5344CB8AC3E}">
        <p14:creationId xmlns:p14="http://schemas.microsoft.com/office/powerpoint/2010/main" val="1150105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Logo image from the Reconciliation Australia Organization</a:t>
            </a: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23</a:t>
            </a:fld>
            <a:endParaRPr lang="en-US"/>
          </a:p>
        </p:txBody>
      </p:sp>
    </p:spTree>
    <p:extLst>
      <p:ext uri="{BB962C8B-B14F-4D97-AF65-F5344CB8AC3E}">
        <p14:creationId xmlns:p14="http://schemas.microsoft.com/office/powerpoint/2010/main" val="2047396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The Guatemalan</a:t>
            </a:r>
            <a:r>
              <a:rPr lang="en-US" baseline="0" dirty="0"/>
              <a:t> Truth and Reconciliation official report</a:t>
            </a:r>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24</a:t>
            </a:fld>
            <a:endParaRPr lang="en-US"/>
          </a:p>
        </p:txBody>
      </p:sp>
    </p:spTree>
    <p:extLst>
      <p:ext uri="{BB962C8B-B14F-4D97-AF65-F5344CB8AC3E}">
        <p14:creationId xmlns:p14="http://schemas.microsoft.com/office/powerpoint/2010/main" val="1127710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a:t>
            </a:r>
            <a:r>
              <a:rPr lang="en-US" baseline="0" dirty="0"/>
              <a:t> </a:t>
            </a:r>
            <a:r>
              <a:rPr lang="en-US" sz="2400" kern="1200" dirty="0">
                <a:solidFill>
                  <a:schemeClr val="tx1"/>
                </a:solidFill>
                <a:effectLst/>
                <a:latin typeface="Calibri Light"/>
                <a:ea typeface="ＭＳ Ｐゴシック" charset="0"/>
                <a:cs typeface="ＭＳ Ｐゴシック" charset="0"/>
              </a:rPr>
              <a:t>Sam Warburton of the Lions (rugby team) receives a </a:t>
            </a:r>
            <a:r>
              <a:rPr lang="en-US" sz="2400" kern="1200" dirty="0" err="1">
                <a:solidFill>
                  <a:schemeClr val="tx1"/>
                </a:solidFill>
                <a:effectLst/>
                <a:latin typeface="Calibri Light"/>
                <a:ea typeface="ＭＳ Ｐゴシック" charset="0"/>
                <a:cs typeface="ＭＳ Ｐゴシック" charset="0"/>
              </a:rPr>
              <a:t>hongi</a:t>
            </a:r>
            <a:r>
              <a:rPr lang="en-US" sz="2400" kern="1200" dirty="0">
                <a:solidFill>
                  <a:schemeClr val="tx1"/>
                </a:solidFill>
                <a:effectLst/>
                <a:latin typeface="Calibri Light"/>
                <a:ea typeface="ＭＳ Ｐゴシック" charset="0"/>
                <a:cs typeface="ＭＳ Ｐゴシック" charset="0"/>
              </a:rPr>
              <a:t> from a Maori Chief after winning the match between the New Zealand Provincial Barbarians and British &amp; Irish Lions at Toll Stadium on June 3, 2017 in </a:t>
            </a:r>
            <a:r>
              <a:rPr lang="en-US" sz="2400" kern="1200" dirty="0" err="1">
                <a:solidFill>
                  <a:schemeClr val="tx1"/>
                </a:solidFill>
                <a:effectLst/>
                <a:latin typeface="Calibri Light"/>
                <a:ea typeface="ＭＳ Ｐゴシック" charset="0"/>
                <a:cs typeface="ＭＳ Ｐゴシック" charset="0"/>
              </a:rPr>
              <a:t>Whangarei</a:t>
            </a:r>
            <a:r>
              <a:rPr lang="en-US" sz="2400" kern="1200" dirty="0">
                <a:solidFill>
                  <a:schemeClr val="tx1"/>
                </a:solidFill>
                <a:effectLst/>
                <a:latin typeface="Calibri Light"/>
                <a:ea typeface="ＭＳ Ｐゴシック" charset="0"/>
                <a:cs typeface="ＭＳ Ｐゴシック" charset="0"/>
              </a:rPr>
              <a:t>, New Zealand. (Photo by Hannah Peters/Getty Images)</a:t>
            </a:r>
            <a:endParaRPr lang="en-CA" sz="2400" kern="1200" dirty="0">
              <a:solidFill>
                <a:schemeClr val="tx1"/>
              </a:solidFill>
              <a:effectLst/>
              <a:latin typeface="Calibri Ligh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25</a:t>
            </a:fld>
            <a:endParaRPr lang="en-US"/>
          </a:p>
        </p:txBody>
      </p:sp>
    </p:spTree>
    <p:extLst>
      <p:ext uri="{BB962C8B-B14F-4D97-AF65-F5344CB8AC3E}">
        <p14:creationId xmlns:p14="http://schemas.microsoft.com/office/powerpoint/2010/main" val="3523092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CA" sz="2400" kern="1200" dirty="0">
                <a:solidFill>
                  <a:schemeClr val="tx1"/>
                </a:solidFill>
                <a:effectLst/>
                <a:latin typeface="Calibri Light"/>
                <a:ea typeface="ＭＳ Ｐゴシック" charset="0"/>
                <a:cs typeface="ＭＳ Ｐゴシック" charset="0"/>
              </a:rPr>
              <a:t>Photo:</a:t>
            </a:r>
            <a:r>
              <a:rPr lang="en-CA" sz="2400" kern="1200" baseline="0" dirty="0">
                <a:solidFill>
                  <a:schemeClr val="tx1"/>
                </a:solidFill>
                <a:effectLst/>
                <a:latin typeface="Calibri Light"/>
                <a:ea typeface="ＭＳ Ｐゴシック" charset="0"/>
                <a:cs typeface="ＭＳ Ｐゴシック" charset="0"/>
              </a:rPr>
              <a:t> </a:t>
            </a:r>
            <a:r>
              <a:rPr lang="en-US" sz="2400" kern="1200" dirty="0">
                <a:solidFill>
                  <a:schemeClr val="tx1"/>
                </a:solidFill>
                <a:effectLst/>
                <a:latin typeface="Calibri Light"/>
                <a:ea typeface="ＭＳ Ｐゴシック" charset="0"/>
                <a:cs typeface="ＭＳ Ｐゴシック" charset="0"/>
              </a:rPr>
              <a:t>South African President Nelson Mandela (L) with Archbishop Desmond Tutu, acknowledges applause after he received a five volumes of Truth and Reconciliation Commission final report from Archbishop Tutu, in Pretoria 29 October. The report reveals human rights abuse by various political parties during the Nationalist Party (NP) rule. Accepting the report, Mandela acknowledged that the wounds of the period of repression and resistance were too deep to have been healed by the TRC alone. (Photo credit should read WALTER DHLADHLA/AFP/Getty Images)</a:t>
            </a:r>
            <a:endParaRPr lang="en-CA" sz="2400" kern="1200" dirty="0">
              <a:solidFill>
                <a:schemeClr val="tx1"/>
              </a:solidFill>
              <a:effectLst/>
              <a:latin typeface="Calibri Light"/>
              <a:ea typeface="ＭＳ Ｐゴシック" charset="0"/>
              <a:cs typeface="ＭＳ Ｐゴシック" charset="0"/>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CA" sz="2400" kern="1200" dirty="0">
              <a:solidFill>
                <a:schemeClr val="tx1"/>
              </a:solidFill>
              <a:effectLst/>
              <a:latin typeface="Calibri Light"/>
              <a:ea typeface="ＭＳ Ｐゴシック" charset="0"/>
              <a:cs typeface="ＭＳ Ｐゴシック" charset="0"/>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CA" sz="2400" kern="1200" dirty="0">
              <a:solidFill>
                <a:schemeClr val="tx1"/>
              </a:solidFill>
              <a:effectLst/>
              <a:latin typeface="Calibri Light"/>
              <a:ea typeface="ＭＳ Ｐゴシック" charset="0"/>
              <a:cs typeface="ＭＳ Ｐゴシック" charset="0"/>
            </a:endParaRPr>
          </a:p>
          <a:p>
            <a:endParaRPr lang="fr-CA"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26</a:t>
            </a:fld>
            <a:endParaRPr lang="en-US"/>
          </a:p>
        </p:txBody>
      </p:sp>
    </p:spTree>
    <p:extLst>
      <p:ext uri="{BB962C8B-B14F-4D97-AF65-F5344CB8AC3E}">
        <p14:creationId xmlns:p14="http://schemas.microsoft.com/office/powerpoint/2010/main" val="2210487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defRPr/>
            </a:pPr>
            <a:r>
              <a:rPr lang="en-US" sz="1800" dirty="0">
                <a:latin typeface="Calibri Light" charset="0"/>
              </a:rPr>
              <a:t>Photo:</a:t>
            </a:r>
            <a:r>
              <a:rPr lang="en-US" sz="1800" baseline="0" dirty="0">
                <a:latin typeface="Calibri Light" charset="0"/>
              </a:rPr>
              <a:t> </a:t>
            </a:r>
            <a:r>
              <a:rPr lang="fr-CA" sz="2000" b="0" i="0" u="none" strike="noStrike" kern="1200" baseline="0" dirty="0">
                <a:solidFill>
                  <a:schemeClr val="tx1"/>
                </a:solidFill>
                <a:latin typeface="Calibri Light"/>
                <a:ea typeface="ＭＳ Ｐゴシック" charset="0"/>
                <a:cs typeface="ＭＳ Ｐゴシック" charset="0"/>
              </a:rPr>
              <a:t>Commission chairman Justice Murray Sinclair (centre) and </a:t>
            </a:r>
            <a:r>
              <a:rPr lang="fr-CA" sz="2000" b="0" i="0" u="none" strike="noStrike" kern="1200" baseline="0" dirty="0" err="1">
                <a:solidFill>
                  <a:schemeClr val="tx1"/>
                </a:solidFill>
                <a:latin typeface="Calibri Light"/>
                <a:ea typeface="ＭＳ Ｐゴシック" charset="0"/>
                <a:cs typeface="ＭＳ Ｐゴシック" charset="0"/>
              </a:rPr>
              <a:t>fellow</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commissioners</a:t>
            </a:r>
            <a:r>
              <a:rPr lang="fr-CA" sz="2000" b="0" i="0" u="none" strike="noStrike" kern="1200" baseline="0" dirty="0">
                <a:solidFill>
                  <a:schemeClr val="tx1"/>
                </a:solidFill>
                <a:latin typeface="Calibri Light"/>
                <a:ea typeface="ＭＳ Ｐゴシック" charset="0"/>
                <a:cs typeface="ＭＳ Ｐゴシック" charset="0"/>
              </a:rPr>
              <a:t> Marie Wilson (right) and Wilton </a:t>
            </a:r>
            <a:r>
              <a:rPr lang="fr-CA" sz="2000" b="0" i="0" u="none" strike="noStrike" kern="1200" baseline="0" dirty="0" err="1">
                <a:solidFill>
                  <a:schemeClr val="tx1"/>
                </a:solidFill>
                <a:latin typeface="Calibri Light"/>
                <a:ea typeface="ＭＳ Ｐゴシック" charset="0"/>
                <a:cs typeface="ＭＳ Ｐゴシック" charset="0"/>
              </a:rPr>
              <a:t>Littlechild</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discuss</a:t>
            </a:r>
            <a:r>
              <a:rPr lang="fr-CA" sz="2000" b="0" i="0" u="none" strike="noStrike" kern="1200" baseline="0" dirty="0">
                <a:solidFill>
                  <a:schemeClr val="tx1"/>
                </a:solidFill>
                <a:latin typeface="Calibri Light"/>
                <a:ea typeface="ＭＳ Ｐゴシック" charset="0"/>
                <a:cs typeface="ＭＳ Ｐゴシック" charset="0"/>
              </a:rPr>
              <a:t> the </a:t>
            </a:r>
            <a:r>
              <a:rPr lang="fr-CA" sz="2000" b="0" i="0" u="none" strike="noStrike" kern="1200" baseline="0" dirty="0" err="1">
                <a:solidFill>
                  <a:schemeClr val="tx1"/>
                </a:solidFill>
                <a:latin typeface="Calibri Light"/>
                <a:ea typeface="ＭＳ Ｐゴシック" charset="0"/>
                <a:cs typeface="ＭＳ Ｐゴシック" charset="0"/>
              </a:rPr>
              <a:t>commission's</a:t>
            </a:r>
            <a:r>
              <a:rPr lang="fr-CA" sz="2000" b="0" i="0" u="none" strike="noStrike" kern="1200" baseline="0" dirty="0">
                <a:solidFill>
                  <a:schemeClr val="tx1"/>
                </a:solidFill>
                <a:latin typeface="Calibri Light"/>
                <a:ea typeface="ＭＳ Ｐゴシック" charset="0"/>
                <a:cs typeface="ＭＳ Ｐゴシック" charset="0"/>
              </a:rPr>
              <a:t> report on </a:t>
            </a:r>
            <a:r>
              <a:rPr lang="fr-CA" sz="2000" b="0" i="0" u="none" strike="noStrike" kern="1200" baseline="0" dirty="0" err="1">
                <a:solidFill>
                  <a:schemeClr val="tx1"/>
                </a:solidFill>
                <a:latin typeface="Calibri Light"/>
                <a:ea typeface="ＭＳ Ｐゴシック" charset="0"/>
                <a:cs typeface="ＭＳ Ｐゴシック" charset="0"/>
              </a:rPr>
              <a:t>Canada’s</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residential</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school</a:t>
            </a:r>
            <a:r>
              <a:rPr lang="fr-CA" sz="2000" b="0" i="0" u="none" strike="noStrike" kern="1200" baseline="0" dirty="0">
                <a:solidFill>
                  <a:schemeClr val="tx1"/>
                </a:solidFill>
                <a:latin typeface="Calibri Light"/>
                <a:ea typeface="ＭＳ Ｐゴシック" charset="0"/>
                <a:cs typeface="ＭＳ Ｐゴシック" charset="0"/>
              </a:rPr>
              <a:t> system </a:t>
            </a:r>
            <a:r>
              <a:rPr lang="fr-CA" sz="2000" b="0" i="0" u="none" strike="noStrike" kern="1200" baseline="0" dirty="0" err="1">
                <a:solidFill>
                  <a:schemeClr val="tx1"/>
                </a:solidFill>
                <a:latin typeface="Calibri Light"/>
                <a:ea typeface="ＭＳ Ｐゴシック" charset="0"/>
                <a:cs typeface="ＭＳ Ｐゴシック" charset="0"/>
              </a:rPr>
              <a:t>at</a:t>
            </a:r>
            <a:r>
              <a:rPr lang="fr-CA" sz="2000" b="0" i="0" u="none" strike="noStrike" kern="1200" baseline="0" dirty="0">
                <a:solidFill>
                  <a:schemeClr val="tx1"/>
                </a:solidFill>
                <a:latin typeface="Calibri Light"/>
                <a:ea typeface="ＭＳ Ｐゴシック" charset="0"/>
                <a:cs typeface="ＭＳ Ｐゴシック" charset="0"/>
              </a:rPr>
              <a:t> the </a:t>
            </a:r>
            <a:r>
              <a:rPr lang="fr-CA" sz="2000" b="0" i="0" u="none" strike="noStrike" kern="1200" baseline="0" dirty="0" err="1">
                <a:solidFill>
                  <a:schemeClr val="tx1"/>
                </a:solidFill>
                <a:latin typeface="Calibri Light"/>
                <a:ea typeface="ＭＳ Ｐゴシック" charset="0"/>
                <a:cs typeface="ＭＳ Ｐゴシック" charset="0"/>
              </a:rPr>
              <a:t>Truth</a:t>
            </a:r>
            <a:r>
              <a:rPr lang="fr-CA" sz="2000" b="0" i="0" u="none" strike="noStrike" kern="1200" baseline="0" dirty="0">
                <a:solidFill>
                  <a:schemeClr val="tx1"/>
                </a:solidFill>
                <a:latin typeface="Calibri Light"/>
                <a:ea typeface="ＭＳ Ｐゴシック" charset="0"/>
                <a:cs typeface="ＭＳ Ｐゴシック" charset="0"/>
              </a:rPr>
              <a:t> and </a:t>
            </a:r>
            <a:r>
              <a:rPr lang="fr-CA" sz="2000" b="0" i="0" u="none" strike="noStrike" kern="1200" baseline="0" dirty="0" err="1">
                <a:solidFill>
                  <a:schemeClr val="tx1"/>
                </a:solidFill>
                <a:latin typeface="Calibri Light"/>
                <a:ea typeface="ＭＳ Ｐゴシック" charset="0"/>
                <a:cs typeface="ＭＳ Ｐゴシック" charset="0"/>
              </a:rPr>
              <a:t>Reconciliation</a:t>
            </a:r>
            <a:r>
              <a:rPr lang="fr-CA" sz="2000" b="0" i="0" u="none" strike="noStrike" kern="1200" baseline="0" dirty="0">
                <a:solidFill>
                  <a:schemeClr val="tx1"/>
                </a:solidFill>
                <a:latin typeface="Calibri Light"/>
                <a:ea typeface="ＭＳ Ｐゴシック" charset="0"/>
                <a:cs typeface="ＭＳ Ｐゴシック" charset="0"/>
              </a:rPr>
              <a:t> Commission in Ottawa on Tuesday, </a:t>
            </a:r>
            <a:r>
              <a:rPr lang="fr-CA" sz="2000" b="0" i="0" u="none" strike="noStrike" kern="1200" baseline="0" dirty="0" err="1">
                <a:solidFill>
                  <a:schemeClr val="tx1"/>
                </a:solidFill>
                <a:latin typeface="Calibri Light"/>
                <a:ea typeface="ＭＳ Ｐゴシック" charset="0"/>
                <a:cs typeface="ＭＳ Ｐゴシック" charset="0"/>
              </a:rPr>
              <a:t>June</a:t>
            </a:r>
            <a:r>
              <a:rPr lang="fr-CA" sz="2000" b="0" i="0" u="none" strike="noStrike" kern="1200" baseline="0" dirty="0">
                <a:solidFill>
                  <a:schemeClr val="tx1"/>
                </a:solidFill>
                <a:latin typeface="Calibri Light"/>
                <a:ea typeface="ＭＳ Ｐゴシック" charset="0"/>
                <a:cs typeface="ＭＳ Ｐゴシック" charset="0"/>
              </a:rPr>
              <a:t> 2, 2015. THE CANADIAN PRESS/Adrian </a:t>
            </a:r>
            <a:r>
              <a:rPr lang="fr-CA" sz="2000" b="0" i="0" u="none" strike="noStrike" kern="1200" baseline="0" dirty="0" err="1">
                <a:solidFill>
                  <a:schemeClr val="tx1"/>
                </a:solidFill>
                <a:latin typeface="Calibri Light"/>
                <a:ea typeface="ＭＳ Ｐゴシック" charset="0"/>
                <a:cs typeface="ＭＳ Ｐゴシック" charset="0"/>
              </a:rPr>
              <a:t>Wyld</a:t>
            </a:r>
            <a:endParaRPr lang="en-US" sz="1800" dirty="0">
              <a:latin typeface="Calibri Light" charset="0"/>
            </a:endParaRPr>
          </a:p>
          <a:p>
            <a:pPr eaLnBrk="1" hangingPunct="1">
              <a:spcBef>
                <a:spcPct val="0"/>
              </a:spcBef>
            </a:pPr>
            <a:endParaRPr lang="en-US" sz="2000" dirty="0">
              <a:latin typeface="Calibri Light"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13853480-D3CF-794F-8CDD-37EE75A4592B}" type="slidenum">
              <a:rPr lang="en-US" sz="1200">
                <a:latin typeface="Calibri Light" charset="0"/>
              </a:rPr>
              <a:pPr/>
              <a:t>27</a:t>
            </a:fld>
            <a:endParaRPr lang="en-US" sz="1200">
              <a:latin typeface="Calibri Light"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28</a:t>
            </a:fld>
            <a:endParaRPr lang="en-US"/>
          </a:p>
        </p:txBody>
      </p:sp>
    </p:spTree>
    <p:extLst>
      <p:ext uri="{BB962C8B-B14F-4D97-AF65-F5344CB8AC3E}">
        <p14:creationId xmlns:p14="http://schemas.microsoft.com/office/powerpoint/2010/main" val="1398329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fr-CA" dirty="0"/>
              <a:t>Photo: </a:t>
            </a:r>
            <a:r>
              <a:rPr lang="fr-CA" dirty="0" err="1"/>
              <a:t>courtesy</a:t>
            </a:r>
            <a:r>
              <a:rPr lang="fr-CA" dirty="0"/>
              <a:t> of the TRC</a:t>
            </a:r>
          </a:p>
          <a:p>
            <a:endParaRPr lang="fr-CA"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29</a:t>
            </a:fld>
            <a:endParaRPr lang="en-US"/>
          </a:p>
        </p:txBody>
      </p:sp>
    </p:spTree>
    <p:extLst>
      <p:ext uri="{BB962C8B-B14F-4D97-AF65-F5344CB8AC3E}">
        <p14:creationId xmlns:p14="http://schemas.microsoft.com/office/powerpoint/2010/main" val="4217798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sz="2000" dirty="0">
                <a:latin typeface="Arial"/>
                <a:cs typeface="Arial"/>
              </a:rPr>
              <a:t>Photo: </a:t>
            </a:r>
            <a:r>
              <a:rPr lang="en-CA" sz="2400" kern="1200" dirty="0">
                <a:solidFill>
                  <a:schemeClr val="tx1"/>
                </a:solidFill>
                <a:effectLst/>
                <a:latin typeface="Calibri Light"/>
                <a:ea typeface="ＭＳ Ｐゴシック" charset="0"/>
                <a:cs typeface="ＭＳ Ｐゴシック" charset="0"/>
              </a:rPr>
              <a:t>A class in penmanship at the Red Deer Indian School, Red Deer, Alta. 1914-19. Source: United Church of Canada archives.</a:t>
            </a:r>
          </a:p>
          <a:p>
            <a:endParaRPr lang="en-US" sz="2000" dirty="0">
              <a:latin typeface="Arial"/>
              <a:cs typeface="Arial"/>
            </a:endParaRPr>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31</a:t>
            </a:fld>
            <a:endParaRPr lang="en-US"/>
          </a:p>
        </p:txBody>
      </p:sp>
    </p:spTree>
    <p:extLst>
      <p:ext uri="{BB962C8B-B14F-4D97-AF65-F5344CB8AC3E}">
        <p14:creationId xmlns:p14="http://schemas.microsoft.com/office/powerpoint/2010/main" val="298151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defRPr/>
            </a:pPr>
            <a:r>
              <a:rPr lang="en-US" sz="2000" dirty="0"/>
              <a:t>Photo:</a:t>
            </a:r>
            <a:r>
              <a:rPr lang="en-US" sz="2000" baseline="0" dirty="0"/>
              <a:t> </a:t>
            </a:r>
            <a:r>
              <a:rPr lang="en-CA" sz="2000" kern="1200" dirty="0">
                <a:solidFill>
                  <a:schemeClr val="tx1"/>
                </a:solidFill>
                <a:effectLst/>
                <a:latin typeface="Calibri Light"/>
                <a:ea typeface="ＭＳ Ｐゴシック" charset="0"/>
                <a:cs typeface="ＭＳ Ｐゴシック" charset="0"/>
              </a:rPr>
              <a:t>The Mohawk Institute in Brantford, Ontario, was just one of the schools that had specific “punishment rooms.” General Synod Archives, Anglican Church of Canada, P75-103-S4-507.</a:t>
            </a:r>
            <a:endParaRPr lang="en-US" sz="2000" baseline="0" dirty="0"/>
          </a:p>
          <a:p>
            <a:pPr eaLnBrk="1" hangingPunct="1">
              <a:spcBef>
                <a:spcPct val="0"/>
              </a:spcBef>
            </a:pPr>
            <a:endParaRPr lang="en-US" sz="2000" dirty="0">
              <a:latin typeface="Calibri Light"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A8D7ACF8-C26B-634B-B8C7-74E43DC4A4AE}" type="slidenum">
              <a:rPr lang="en-US" sz="1200">
                <a:latin typeface="Calibri Light" charset="0"/>
              </a:rPr>
              <a:pPr/>
              <a:t>3</a:t>
            </a:fld>
            <a:endParaRPr lang="en-US" sz="1200">
              <a:latin typeface="Calibri Light"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sz="2000" dirty="0"/>
              <a:t>Photos:</a:t>
            </a:r>
            <a:r>
              <a:rPr lang="en-US" sz="2000" baseline="0" dirty="0"/>
              <a:t>  </a:t>
            </a:r>
            <a:r>
              <a:rPr lang="en-US" sz="2000" baseline="0" dirty="0" err="1"/>
              <a:t>Anisinaabe</a:t>
            </a:r>
            <a:r>
              <a:rPr lang="en-US" sz="2000" baseline="0" dirty="0"/>
              <a:t> Elder Jane welcome youth during Sacred Walk on Parliament Hill (Courtesy of Productions Cazabon)</a:t>
            </a:r>
          </a:p>
          <a:p>
            <a:endParaRPr lang="en-US" sz="2000"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32</a:t>
            </a:fld>
            <a:endParaRPr lang="en-US"/>
          </a:p>
        </p:txBody>
      </p:sp>
    </p:spTree>
    <p:extLst>
      <p:ext uri="{BB962C8B-B14F-4D97-AF65-F5344CB8AC3E}">
        <p14:creationId xmlns:p14="http://schemas.microsoft.com/office/powerpoint/2010/main" val="1152313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a:t>
            </a:r>
            <a:r>
              <a:rPr lang="en-US" baseline="0" dirty="0"/>
              <a:t> Photo: courtesy of Productions Cazabon</a:t>
            </a:r>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33</a:t>
            </a:fld>
            <a:endParaRPr lang="en-US"/>
          </a:p>
        </p:txBody>
      </p:sp>
    </p:spTree>
    <p:extLst>
      <p:ext uri="{BB962C8B-B14F-4D97-AF65-F5344CB8AC3E}">
        <p14:creationId xmlns:p14="http://schemas.microsoft.com/office/powerpoint/2010/main" val="2495326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Open source</a:t>
            </a:r>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34</a:t>
            </a:fld>
            <a:endParaRPr lang="en-US"/>
          </a:p>
        </p:txBody>
      </p:sp>
    </p:spTree>
    <p:extLst>
      <p:ext uri="{BB962C8B-B14F-4D97-AF65-F5344CB8AC3E}">
        <p14:creationId xmlns:p14="http://schemas.microsoft.com/office/powerpoint/2010/main" val="9939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2813" rtl="0" eaLnBrk="1" fontAlgn="base" latinLnBrk="0" hangingPunct="1">
              <a:lnSpc>
                <a:spcPct val="100000"/>
              </a:lnSpc>
              <a:spcBef>
                <a:spcPct val="0"/>
              </a:spcBef>
              <a:spcAft>
                <a:spcPct val="0"/>
              </a:spcAft>
              <a:buClrTx/>
              <a:buSzTx/>
              <a:buFontTx/>
              <a:buNone/>
              <a:tabLst/>
              <a:defRPr/>
            </a:pPr>
            <a:r>
              <a:rPr lang="en-US" sz="1800" dirty="0">
                <a:latin typeface="Calibri Light" charset="0"/>
              </a:rPr>
              <a:t>Photo: </a:t>
            </a:r>
            <a:r>
              <a:rPr lang="fr-CA" sz="2000" b="0" i="0" u="none" strike="noStrike" kern="1200" baseline="0" dirty="0">
                <a:solidFill>
                  <a:schemeClr val="tx1"/>
                </a:solidFill>
                <a:latin typeface="Calibri Light"/>
                <a:ea typeface="ＭＳ Ｐゴシック" charset="0"/>
                <a:cs typeface="ＭＳ Ｐゴシック" charset="0"/>
              </a:rPr>
              <a:t>People express </a:t>
            </a:r>
            <a:r>
              <a:rPr lang="fr-CA" sz="2000" b="0" i="0" u="none" strike="noStrike" kern="1200" baseline="0" dirty="0" err="1">
                <a:solidFill>
                  <a:schemeClr val="tx1"/>
                </a:solidFill>
                <a:latin typeface="Calibri Light"/>
                <a:ea typeface="ＭＳ Ｐゴシック" charset="0"/>
                <a:cs typeface="ＭＳ Ｐゴシック" charset="0"/>
              </a:rPr>
              <a:t>their</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emotions</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during</a:t>
            </a:r>
            <a:r>
              <a:rPr lang="fr-CA" sz="2000" b="0" i="0" u="none" strike="noStrike" kern="1200" baseline="0" dirty="0">
                <a:solidFill>
                  <a:schemeClr val="tx1"/>
                </a:solidFill>
                <a:latin typeface="Calibri Light"/>
                <a:ea typeface="ＭＳ Ｐゴシック" charset="0"/>
                <a:cs typeface="ＭＳ Ｐゴシック" charset="0"/>
              </a:rPr>
              <a:t> the </a:t>
            </a:r>
            <a:r>
              <a:rPr lang="fr-CA" sz="2000" b="0" i="0" u="none" strike="noStrike" kern="1200" baseline="0" dirty="0" err="1">
                <a:solidFill>
                  <a:schemeClr val="tx1"/>
                </a:solidFill>
                <a:latin typeface="Calibri Light"/>
                <a:ea typeface="ＭＳ Ｐゴシック" charset="0"/>
                <a:cs typeface="ＭＳ Ｐゴシック" charset="0"/>
              </a:rPr>
              <a:t>Truth</a:t>
            </a:r>
            <a:r>
              <a:rPr lang="fr-CA" sz="2000" b="0" i="0" u="none" strike="noStrike" kern="1200" baseline="0" dirty="0">
                <a:solidFill>
                  <a:schemeClr val="tx1"/>
                </a:solidFill>
                <a:latin typeface="Calibri Light"/>
                <a:ea typeface="ＭＳ Ｐゴシック" charset="0"/>
                <a:cs typeface="ＭＳ Ｐゴシック" charset="0"/>
              </a:rPr>
              <a:t> and </a:t>
            </a:r>
            <a:r>
              <a:rPr lang="fr-CA" sz="2000" b="0" i="0" u="none" strike="noStrike" kern="1200" baseline="0" dirty="0" err="1">
                <a:solidFill>
                  <a:schemeClr val="tx1"/>
                </a:solidFill>
                <a:latin typeface="Calibri Light"/>
                <a:ea typeface="ＭＳ Ｐゴシック" charset="0"/>
                <a:cs typeface="ＭＳ Ｐゴシック" charset="0"/>
              </a:rPr>
              <a:t>Reconciliation</a:t>
            </a:r>
            <a:r>
              <a:rPr lang="fr-CA" sz="2000" b="0" i="0" u="none" strike="noStrike" kern="1200" baseline="0" dirty="0">
                <a:solidFill>
                  <a:schemeClr val="tx1"/>
                </a:solidFill>
                <a:latin typeface="Calibri Light"/>
                <a:ea typeface="ＭＳ Ｐゴシック" charset="0"/>
                <a:cs typeface="ＭＳ Ｐゴシック" charset="0"/>
              </a:rPr>
              <a:t> Commission of </a:t>
            </a:r>
            <a:r>
              <a:rPr lang="fr-CA" sz="2000" b="0" i="0" u="none" strike="noStrike" kern="1200" baseline="0" dirty="0" err="1">
                <a:solidFill>
                  <a:schemeClr val="tx1"/>
                </a:solidFill>
                <a:latin typeface="Calibri Light"/>
                <a:ea typeface="ＭＳ Ｐゴシック" charset="0"/>
                <a:cs typeface="ＭＳ Ｐゴシック" charset="0"/>
              </a:rPr>
              <a:t>Canada's</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regional</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event</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at</a:t>
            </a:r>
            <a:r>
              <a:rPr lang="fr-CA" sz="2000" b="0" i="0" u="none" strike="noStrike" kern="1200" baseline="0" dirty="0">
                <a:solidFill>
                  <a:schemeClr val="tx1"/>
                </a:solidFill>
                <a:latin typeface="Calibri Light"/>
                <a:ea typeface="ＭＳ Ｐゴシック" charset="0"/>
                <a:cs typeface="ＭＳ Ｐゴシック" charset="0"/>
              </a:rPr>
              <a:t> the Victoria </a:t>
            </a:r>
            <a:r>
              <a:rPr lang="fr-CA" sz="2000" b="0" i="0" u="none" strike="noStrike" kern="1200" baseline="0" dirty="0" err="1">
                <a:solidFill>
                  <a:schemeClr val="tx1"/>
                </a:solidFill>
                <a:latin typeface="Calibri Light"/>
                <a:ea typeface="ＭＳ Ｐゴシック" charset="0"/>
                <a:cs typeface="ＭＳ Ｐゴシック" charset="0"/>
              </a:rPr>
              <a:t>Conference</a:t>
            </a:r>
            <a:r>
              <a:rPr lang="fr-CA" sz="2000" b="0" i="0" u="none" strike="noStrike" kern="1200" baseline="0" dirty="0">
                <a:solidFill>
                  <a:schemeClr val="tx1"/>
                </a:solidFill>
                <a:latin typeface="Calibri Light"/>
                <a:ea typeface="ＭＳ Ｐゴシック" charset="0"/>
                <a:cs typeface="ＭＳ Ｐゴシック" charset="0"/>
              </a:rPr>
              <a:t> Centre in Victoria, B.C., Friday April 13, 2012. THE CANADIAN PRESS IMAGES/</a:t>
            </a:r>
            <a:r>
              <a:rPr lang="fr-CA" sz="2000" b="0" i="0" u="none" strike="noStrike" kern="1200" baseline="0" dirty="0" err="1">
                <a:solidFill>
                  <a:schemeClr val="tx1"/>
                </a:solidFill>
                <a:latin typeface="Calibri Light"/>
                <a:ea typeface="ＭＳ Ｐゴシック" charset="0"/>
                <a:cs typeface="ＭＳ Ｐゴシック" charset="0"/>
              </a:rPr>
              <a:t>Chad</a:t>
            </a:r>
            <a:r>
              <a:rPr lang="fr-CA" sz="2000" b="0" i="0" u="none" strike="noStrike" kern="1200" baseline="0" dirty="0">
                <a:solidFill>
                  <a:schemeClr val="tx1"/>
                </a:solidFill>
                <a:latin typeface="Calibri Light"/>
                <a:ea typeface="ＭＳ Ｐゴシック" charset="0"/>
                <a:cs typeface="ＭＳ Ｐゴシック" charset="0"/>
              </a:rPr>
              <a:t> </a:t>
            </a:r>
            <a:r>
              <a:rPr lang="fr-CA" sz="2000" b="0" i="0" u="none" strike="noStrike" kern="1200" baseline="0" dirty="0" err="1">
                <a:solidFill>
                  <a:schemeClr val="tx1"/>
                </a:solidFill>
                <a:latin typeface="Calibri Light"/>
                <a:ea typeface="ＭＳ Ｐゴシック" charset="0"/>
                <a:cs typeface="ＭＳ Ｐゴシック" charset="0"/>
              </a:rPr>
              <a:t>Hipolito</a:t>
            </a:r>
            <a:endParaRPr lang="en-US" sz="1800" dirty="0">
              <a:latin typeface="Calibri Light" charset="0"/>
            </a:endParaRPr>
          </a:p>
          <a:p>
            <a:pPr eaLnBrk="1" hangingPunct="1">
              <a:spcBef>
                <a:spcPct val="0"/>
              </a:spcBef>
            </a:pPr>
            <a:endParaRPr lang="en-US" sz="2000" dirty="0">
              <a:latin typeface="Calibri Light"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fld id="{9C1B36BE-7E83-1544-BD1E-CC5521900E42}" type="slidenum">
              <a:rPr lang="en-US" sz="1200">
                <a:latin typeface="Calibri Light" charset="0"/>
              </a:rPr>
              <a:pPr/>
              <a:t>35</a:t>
            </a:fld>
            <a:endParaRPr lang="en-US" sz="1200">
              <a:latin typeface="Calibri Light"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2000" dirty="0">
                <a:latin typeface="Georgia" charset="0"/>
              </a:rPr>
              <a:t>1620-1629: First missionary-operated  boarding school Quebec City 1620-1629 under auspices of </a:t>
            </a:r>
            <a:r>
              <a:rPr lang="en-US" sz="2000" dirty="0" err="1">
                <a:latin typeface="Georgia" charset="0"/>
              </a:rPr>
              <a:t>Récollets</a:t>
            </a:r>
            <a:r>
              <a:rPr lang="en-US" sz="2000" dirty="0">
                <a:latin typeface="Georgia" charset="0"/>
              </a:rPr>
              <a:t>  an order of Franciscans who took in boys  for their seminary. Referenced in J.R. Miller’s </a:t>
            </a:r>
            <a:r>
              <a:rPr lang="en-US" sz="2000" dirty="0" err="1">
                <a:latin typeface="Georgia" charset="0"/>
              </a:rPr>
              <a:t>Shingwauk’s</a:t>
            </a:r>
            <a:r>
              <a:rPr lang="en-US" sz="2000" dirty="0">
                <a:latin typeface="Georgia" charset="0"/>
              </a:rPr>
              <a:t>  Vision.</a:t>
            </a:r>
          </a:p>
          <a:p>
            <a:endParaRPr lang="en-US" sz="2000" dirty="0">
              <a:latin typeface="Georgia" charset="0"/>
            </a:endParaRPr>
          </a:p>
          <a:p>
            <a:pPr>
              <a:lnSpc>
                <a:spcPct val="90000"/>
              </a:lnSpc>
            </a:pPr>
            <a:r>
              <a:rPr lang="en-US" sz="2000" dirty="0">
                <a:latin typeface="Georgia" charset="0"/>
              </a:rPr>
              <a:t>1892: Federal Government and churches enter into formal partnership in the operation of Indian Schools</a:t>
            </a:r>
          </a:p>
          <a:p>
            <a:pPr>
              <a:lnSpc>
                <a:spcPct val="90000"/>
              </a:lnSpc>
            </a:pPr>
            <a:endParaRPr lang="en-US" sz="2000" dirty="0">
              <a:latin typeface="Georgia" charset="0"/>
            </a:endParaRPr>
          </a:p>
          <a:p>
            <a:pPr>
              <a:lnSpc>
                <a:spcPct val="90000"/>
              </a:lnSpc>
            </a:pPr>
            <a:r>
              <a:rPr lang="en-US" sz="2000" dirty="0">
                <a:latin typeface="Georgia" charset="0"/>
              </a:rPr>
              <a:t>Regina Industrial School – considered by some “one of the most successful schools in Canadian west.”  Controversial - Debates in House of Commons – opposition criticized spending on schools. Minister argues schools never intended to “turn Indian pupils out to complete with whites.” Eventual shift from skilled trades to  agricultural training and housekeeping. </a:t>
            </a:r>
            <a:r>
              <a:rPr lang="en-US" sz="2000" dirty="0"/>
              <a:t>Debates in the house include various archival documents.  The quote “the schools never intended to turn Indian pupils out to compete with whites” can be found in a memorandum to the Deputy Superintendent General dated October 3, 1904 – Indian Affairs (RG10, vol. 6001, File 1-1-1, part 1school files) (as cited in </a:t>
            </a:r>
            <a:r>
              <a:rPr lang="en-US" sz="2000" dirty="0" err="1"/>
              <a:t>Deiter</a:t>
            </a:r>
            <a:r>
              <a:rPr lang="en-US" sz="2000" dirty="0"/>
              <a:t> 1999). </a:t>
            </a:r>
            <a:r>
              <a:rPr lang="en-US" sz="2000" dirty="0" err="1"/>
              <a:t>Deiter</a:t>
            </a:r>
            <a:r>
              <a:rPr lang="en-US" sz="2000" dirty="0"/>
              <a:t>, Constance. (1999). </a:t>
            </a:r>
            <a:r>
              <a:rPr lang="en-US" sz="2000" i="1" dirty="0"/>
              <a:t>From Our Mothers' Arms: The Intergenerational Impact of Residential Schools in Saskatchewan.</a:t>
            </a:r>
            <a:r>
              <a:rPr lang="en-US" sz="2000" dirty="0"/>
              <a:t> Toronto: United Church Publishing House.</a:t>
            </a:r>
          </a:p>
          <a:p>
            <a:r>
              <a:rPr lang="en-US" sz="2000" dirty="0"/>
              <a:t> </a:t>
            </a:r>
          </a:p>
          <a:p>
            <a:r>
              <a:rPr lang="en-US" sz="2000" dirty="0"/>
              <a:t>Eleanor Brass (1989) p. 8 “In 1895 a printing office was opened at the school and an instructor engaged for four months, after which two boys who had had previous experience in typesetting took complete charge.  The school started a newspaper, a twelve-page semi-monthly, which had five hundred subscribers that year and fifty exchanges in the United States and Canada.  Two boys from the printing office later worked for the Regina Standard and the Regina Leader while one became an editor for a Chicago newspaper.” Brass, E. (1987). </a:t>
            </a:r>
            <a:r>
              <a:rPr lang="en-US" sz="2000" i="1" dirty="0"/>
              <a:t>I Walk in Two Worlds.</a:t>
            </a:r>
            <a:r>
              <a:rPr lang="en-US" sz="2000" dirty="0"/>
              <a:t> Calgary: </a:t>
            </a:r>
            <a:r>
              <a:rPr lang="en-US" sz="2000" dirty="0" err="1"/>
              <a:t>Glenbow</a:t>
            </a:r>
            <a:r>
              <a:rPr lang="en-US" sz="2000" dirty="0"/>
              <a:t> Museum.</a:t>
            </a:r>
          </a:p>
          <a:p>
            <a:endParaRPr lang="en-US" sz="2000" dirty="0">
              <a:latin typeface="Georgia" charset="0"/>
            </a:endParaRPr>
          </a:p>
          <a:p>
            <a:pPr marL="0" marR="0" indent="0" algn="l" defTabSz="912813" rtl="0" eaLnBrk="0" fontAlgn="base" latinLnBrk="0" hangingPunct="0">
              <a:lnSpc>
                <a:spcPct val="100000"/>
              </a:lnSpc>
              <a:spcBef>
                <a:spcPct val="30000"/>
              </a:spcBef>
              <a:spcAft>
                <a:spcPct val="0"/>
              </a:spcAft>
              <a:buClrTx/>
              <a:buSzTx/>
              <a:buFontTx/>
              <a:buNone/>
              <a:tabLst/>
              <a:defRPr/>
            </a:pPr>
            <a:r>
              <a:rPr lang="en-US" sz="2000" dirty="0"/>
              <a:t>Photo: </a:t>
            </a:r>
            <a:r>
              <a:rPr lang="en-CA" sz="2000" kern="1200" dirty="0">
                <a:solidFill>
                  <a:schemeClr val="tx1"/>
                </a:solidFill>
                <a:effectLst/>
                <a:latin typeface="Calibri Light"/>
                <a:ea typeface="ＭＳ Ｐゴシック" charset="0"/>
                <a:cs typeface="ＭＳ Ｐゴシック" charset="0"/>
              </a:rPr>
              <a:t>Swampy Cree boys pray before bedtime with an Anglican supervisor looking on at Bishop </a:t>
            </a:r>
            <a:r>
              <a:rPr lang="en-CA" sz="2000" kern="1200" dirty="0" err="1">
                <a:solidFill>
                  <a:schemeClr val="tx1"/>
                </a:solidFill>
                <a:effectLst/>
                <a:latin typeface="Calibri Light"/>
                <a:ea typeface="ＭＳ Ｐゴシック" charset="0"/>
                <a:cs typeface="ＭＳ Ｐゴシック" charset="0"/>
              </a:rPr>
              <a:t>Horden</a:t>
            </a:r>
            <a:r>
              <a:rPr lang="en-CA" sz="2000" kern="1200" dirty="0">
                <a:solidFill>
                  <a:schemeClr val="tx1"/>
                </a:solidFill>
                <a:effectLst/>
                <a:latin typeface="Calibri Light"/>
                <a:ea typeface="ＭＳ Ｐゴシック" charset="0"/>
                <a:cs typeface="ＭＳ Ｐゴシック" charset="0"/>
              </a:rPr>
              <a:t> Memorial School on Moose Factory Island, Ont., in 1950.</a:t>
            </a:r>
            <a:r>
              <a:rPr lang="en-CA" sz="2000" kern="1200" cap="all" dirty="0">
                <a:solidFill>
                  <a:schemeClr val="tx1"/>
                </a:solidFill>
                <a:effectLst/>
                <a:latin typeface="Calibri Light"/>
                <a:ea typeface="ＭＳ Ｐゴシック" charset="0"/>
                <a:cs typeface="ＭＳ Ｐゴシック" charset="0"/>
              </a:rPr>
              <a:t>  (SHINGWAUK RESIDENTIAL SCHOOLS CENTRE)</a:t>
            </a:r>
            <a:endParaRPr lang="en-CA" sz="2000" kern="1200" dirty="0">
              <a:solidFill>
                <a:schemeClr val="tx1"/>
              </a:solidFill>
              <a:effectLst/>
              <a:latin typeface="Calibri Light"/>
              <a:ea typeface="ＭＳ Ｐゴシック" charset="0"/>
              <a:cs typeface="ＭＳ Ｐゴシック" charset="0"/>
            </a:endParaRPr>
          </a:p>
          <a:p>
            <a:endParaRPr lang="en-US" sz="2000" dirty="0">
              <a:latin typeface="Georgia" charset="0"/>
            </a:endParaRPr>
          </a:p>
          <a:p>
            <a:pPr>
              <a:lnSpc>
                <a:spcPct val="90000"/>
              </a:lnSpc>
            </a:pPr>
            <a:endParaRPr lang="en-US" sz="2000" dirty="0">
              <a:latin typeface="Georgia" charset="0"/>
            </a:endParaRPr>
          </a:p>
          <a:p>
            <a:endParaRPr lang="en-US" sz="2000" dirty="0">
              <a:latin typeface="Calibri Light" charset="0"/>
            </a:endParaRPr>
          </a:p>
        </p:txBody>
      </p:sp>
      <p:sp>
        <p:nvSpPr>
          <p:cNvPr id="4" name="Slide Number Placeholder 3"/>
          <p:cNvSpPr>
            <a:spLocks noGrp="1"/>
          </p:cNvSpPr>
          <p:nvPr>
            <p:ph type="sldNum" sz="quarter" idx="5"/>
          </p:nvPr>
        </p:nvSpPr>
        <p:spPr/>
        <p:txBody>
          <a:bodyPr/>
          <a:lstStyle/>
          <a:p>
            <a:pPr>
              <a:defRPr/>
            </a:pPr>
            <a:fld id="{06EFF79C-E765-0D46-ACFC-5404A760FD7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fr-CA" dirty="0"/>
              <a:t>Photo: </a:t>
            </a:r>
            <a:r>
              <a:rPr lang="en-US" sz="2400" kern="1200" dirty="0">
                <a:solidFill>
                  <a:schemeClr val="tx1"/>
                </a:solidFill>
                <a:effectLst/>
                <a:latin typeface="Calibri Light"/>
                <a:ea typeface="ＭＳ Ｐゴシック" charset="0"/>
                <a:cs typeface="ＭＳ Ｐゴシック" charset="0"/>
              </a:rPr>
              <a:t>Thomas Moore before and after his entrance into the Regina Indian Residential School in Saskatchewan in 1874. (Library and Archives Canada NL-022472)</a:t>
            </a:r>
            <a:endParaRPr lang="en-CA" sz="2400" kern="1200" dirty="0">
              <a:solidFill>
                <a:schemeClr val="tx1"/>
              </a:solidFill>
              <a:effectLst/>
              <a:latin typeface="Calibri Light"/>
              <a:ea typeface="ＭＳ Ｐゴシック" charset="0"/>
              <a:cs typeface="ＭＳ Ｐゴシック" charset="0"/>
            </a:endParaRPr>
          </a:p>
          <a:p>
            <a:endParaRPr lang="fr-CA"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5</a:t>
            </a:fld>
            <a:endParaRPr lang="en-US"/>
          </a:p>
        </p:txBody>
      </p:sp>
    </p:spTree>
    <p:extLst>
      <p:ext uri="{BB962C8B-B14F-4D97-AF65-F5344CB8AC3E}">
        <p14:creationId xmlns:p14="http://schemas.microsoft.com/office/powerpoint/2010/main" val="424483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 </a:t>
            </a:r>
            <a:r>
              <a:rPr lang="en-CA" sz="2400" kern="1200" dirty="0">
                <a:solidFill>
                  <a:schemeClr val="tx1"/>
                </a:solidFill>
                <a:effectLst/>
                <a:latin typeface="Calibri Light"/>
                <a:ea typeface="ＭＳ Ｐゴシック" charset="0"/>
                <a:cs typeface="ＭＳ Ｐゴシック" charset="0"/>
              </a:rPr>
              <a:t> The goal of residential schooling was to separate children from their families, culture, and identity. Saskatchewan Archives Board, R-A2690.</a:t>
            </a:r>
          </a:p>
          <a:p>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6</a:t>
            </a:fld>
            <a:endParaRPr lang="en-US"/>
          </a:p>
        </p:txBody>
      </p:sp>
    </p:spTree>
    <p:extLst>
      <p:ext uri="{BB962C8B-B14F-4D97-AF65-F5344CB8AC3E}">
        <p14:creationId xmlns:p14="http://schemas.microsoft.com/office/powerpoint/2010/main" val="2582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US" dirty="0"/>
              <a:t>Photo:</a:t>
            </a:r>
            <a:r>
              <a:rPr lang="en-US" baseline="0" dirty="0"/>
              <a:t> </a:t>
            </a:r>
            <a:r>
              <a:rPr lang="en-US" sz="2400" kern="1200" dirty="0">
                <a:solidFill>
                  <a:schemeClr val="tx1"/>
                </a:solidFill>
                <a:effectLst/>
                <a:latin typeface="Calibri Light"/>
                <a:ea typeface="ＭＳ Ｐゴシック" charset="0"/>
                <a:cs typeface="ＭＳ Ｐゴシック" charset="0"/>
              </a:rPr>
              <a:t>Idle No More protesters made their way from Victoria Island through downtown Ottawa to Parliament Hill in January. (JULIE OLIVER/POSTMEDIA NEWS)</a:t>
            </a:r>
            <a:endParaRPr lang="en-CA" sz="2400" kern="1200" dirty="0">
              <a:solidFill>
                <a:schemeClr val="tx1"/>
              </a:solidFill>
              <a:effectLst/>
              <a:latin typeface="Calibri Light"/>
              <a:ea typeface="ＭＳ Ｐゴシック" charset="0"/>
              <a:cs typeface="ＭＳ Ｐゴシック" charset="0"/>
            </a:endParaRPr>
          </a:p>
          <a:p>
            <a:pPr marL="0" marR="0" indent="0" algn="l" defTabSz="912813"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7</a:t>
            </a:fld>
            <a:endParaRPr lang="en-US"/>
          </a:p>
        </p:txBody>
      </p:sp>
    </p:spTree>
    <p:extLst>
      <p:ext uri="{BB962C8B-B14F-4D97-AF65-F5344CB8AC3E}">
        <p14:creationId xmlns:p14="http://schemas.microsoft.com/office/powerpoint/2010/main" val="1163060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chemeClr val="tx1"/>
                </a:solidFill>
                <a:latin typeface="Calibri Light"/>
                <a:ea typeface="ＭＳ Ｐゴシック" charset="0"/>
                <a:cs typeface="ＭＳ Ｐゴシック" charset="0"/>
              </a:rPr>
              <a:t>Government of Canada (1920:63). </a:t>
            </a:r>
            <a:r>
              <a:rPr lang="en-US" sz="2000" i="1" kern="1200" baseline="0" dirty="0">
                <a:solidFill>
                  <a:schemeClr val="tx1"/>
                </a:solidFill>
                <a:latin typeface="Calibri Light"/>
                <a:ea typeface="ＭＳ Ｐゴシック" charset="0"/>
                <a:cs typeface="ＭＳ Ｐゴシック" charset="0"/>
              </a:rPr>
              <a:t>Report of the Special Committee of the</a:t>
            </a:r>
          </a:p>
          <a:p>
            <a:r>
              <a:rPr lang="en-US" sz="2000" i="1" kern="1200" baseline="0" dirty="0">
                <a:solidFill>
                  <a:schemeClr val="tx1"/>
                </a:solidFill>
                <a:latin typeface="Calibri Light"/>
                <a:ea typeface="ＭＳ Ｐゴシック" charset="0"/>
                <a:cs typeface="ＭＳ Ｐゴシック" charset="0"/>
              </a:rPr>
              <a:t>House of Commons examining the Indian Act amendments of 1920 (Duncan</a:t>
            </a:r>
          </a:p>
          <a:p>
            <a:r>
              <a:rPr lang="en-US" sz="2000" kern="1200" baseline="0" dirty="0">
                <a:solidFill>
                  <a:schemeClr val="tx1"/>
                </a:solidFill>
                <a:latin typeface="Calibri Light"/>
                <a:ea typeface="ＭＳ Ｐゴシック" charset="0"/>
                <a:cs typeface="ＭＳ Ｐゴシック" charset="0"/>
              </a:rPr>
              <a:t>Campbell Scott testimony on 30 March 1920). Library and Archives Canada,</a:t>
            </a:r>
          </a:p>
          <a:p>
            <a:r>
              <a:rPr lang="fr-FR" sz="2000" kern="1200" baseline="0" dirty="0">
                <a:solidFill>
                  <a:schemeClr val="tx1"/>
                </a:solidFill>
                <a:latin typeface="Calibri Light"/>
                <a:ea typeface="ＭＳ Ｐゴシック" charset="0"/>
                <a:cs typeface="ＭＳ Ｐゴシック" charset="0"/>
              </a:rPr>
              <a:t>RG10, volume 6810, file 470-2-3, part 7.</a:t>
            </a:r>
          </a:p>
          <a:p>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Georgia" charset="0"/>
              </a:rPr>
              <a:t>1844 </a:t>
            </a:r>
            <a:r>
              <a:rPr lang="en-US" sz="2000" dirty="0" err="1">
                <a:latin typeface="Georgia" charset="0"/>
              </a:rPr>
              <a:t>Bagot</a:t>
            </a:r>
            <a:r>
              <a:rPr lang="en-US" sz="2000" dirty="0">
                <a:latin typeface="Georgia" charset="0"/>
              </a:rPr>
              <a:t> Commission report – recommends agriculture-based boarding schools, situated far from parental influence</a:t>
            </a:r>
          </a:p>
          <a:p>
            <a:endParaRPr lang="en-US" sz="2000" dirty="0"/>
          </a:p>
          <a:p>
            <a:pPr marL="0" marR="0" indent="0" algn="l" defTabSz="912813" rtl="0" eaLnBrk="0" fontAlgn="base" latinLnBrk="0" hangingPunct="0">
              <a:lnSpc>
                <a:spcPct val="100000"/>
              </a:lnSpc>
              <a:spcBef>
                <a:spcPct val="30000"/>
              </a:spcBef>
              <a:spcAft>
                <a:spcPct val="0"/>
              </a:spcAft>
              <a:buClrTx/>
              <a:buSzTx/>
              <a:buFontTx/>
              <a:buNone/>
              <a:tabLst/>
              <a:defRPr/>
            </a:pPr>
            <a:r>
              <a:rPr lang="en-US" sz="1800" dirty="0"/>
              <a:t>Photo:</a:t>
            </a:r>
            <a:r>
              <a:rPr lang="en-US" sz="1800" baseline="0" dirty="0"/>
              <a:t> </a:t>
            </a:r>
            <a:r>
              <a:rPr lang="en-CA" sz="2000" kern="1200" dirty="0">
                <a:solidFill>
                  <a:schemeClr val="tx1"/>
                </a:solidFill>
                <a:effectLst/>
                <a:latin typeface="Calibri Light"/>
                <a:ea typeface="ＭＳ Ｐゴシック" charset="0"/>
                <a:cs typeface="ＭＳ Ｐゴシック" charset="0"/>
              </a:rPr>
              <a:t>Calvin </a:t>
            </a:r>
            <a:r>
              <a:rPr lang="en-CA" sz="2000" kern="1200" dirty="0" err="1">
                <a:solidFill>
                  <a:schemeClr val="tx1"/>
                </a:solidFill>
                <a:effectLst/>
                <a:latin typeface="Calibri Light"/>
                <a:ea typeface="ＭＳ Ｐゴシック" charset="0"/>
                <a:cs typeface="ＭＳ Ｐゴシック" charset="0"/>
              </a:rPr>
              <a:t>Myerion</a:t>
            </a:r>
            <a:r>
              <a:rPr lang="en-CA" sz="2000" kern="1200" dirty="0">
                <a:solidFill>
                  <a:schemeClr val="tx1"/>
                </a:solidFill>
                <a:effectLst/>
                <a:latin typeface="Calibri Light"/>
                <a:ea typeface="ＭＳ Ｐゴシック" charset="0"/>
                <a:cs typeface="ＭＳ Ｐゴシック" charset="0"/>
              </a:rPr>
              <a:t>, Brandon, Manitoba, school. United Church of Canada Board of Home Missions, 86.158P/ 22N.</a:t>
            </a:r>
          </a:p>
          <a:p>
            <a:endParaRPr lang="en-US" sz="2000" dirty="0"/>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8</a:t>
            </a:fld>
            <a:endParaRPr lang="en-US"/>
          </a:p>
        </p:txBody>
      </p:sp>
    </p:spTree>
    <p:extLst>
      <p:ext uri="{BB962C8B-B14F-4D97-AF65-F5344CB8AC3E}">
        <p14:creationId xmlns:p14="http://schemas.microsoft.com/office/powerpoint/2010/main" val="248723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baseline="0" dirty="0">
                <a:solidFill>
                  <a:schemeClr val="tx1"/>
                </a:solidFill>
                <a:latin typeface="Calibri Light"/>
                <a:ea typeface="ＭＳ Ｐゴシック" charset="0"/>
                <a:cs typeface="ＭＳ Ｐゴシック" charset="0"/>
              </a:rPr>
              <a:t>Government of Canada (1920:63). </a:t>
            </a:r>
            <a:r>
              <a:rPr lang="en-US" sz="2000" i="1" kern="1200" baseline="0" dirty="0">
                <a:solidFill>
                  <a:schemeClr val="tx1"/>
                </a:solidFill>
                <a:latin typeface="Calibri Light"/>
                <a:ea typeface="ＭＳ Ｐゴシック" charset="0"/>
                <a:cs typeface="ＭＳ Ｐゴシック" charset="0"/>
              </a:rPr>
              <a:t>Report of the Special Committee of the</a:t>
            </a:r>
          </a:p>
          <a:p>
            <a:r>
              <a:rPr lang="en-US" sz="2000" i="1" kern="1200" baseline="0" dirty="0">
                <a:solidFill>
                  <a:schemeClr val="tx1"/>
                </a:solidFill>
                <a:latin typeface="Calibri Light"/>
                <a:ea typeface="ＭＳ Ｐゴシック" charset="0"/>
                <a:cs typeface="ＭＳ Ｐゴシック" charset="0"/>
              </a:rPr>
              <a:t>House of Commons examining the Indian Act amendments of 1920 (Duncan</a:t>
            </a:r>
          </a:p>
          <a:p>
            <a:r>
              <a:rPr lang="en-US" sz="2000" kern="1200" baseline="0" dirty="0">
                <a:solidFill>
                  <a:schemeClr val="tx1"/>
                </a:solidFill>
                <a:latin typeface="Calibri Light"/>
                <a:ea typeface="ＭＳ Ｐゴシック" charset="0"/>
                <a:cs typeface="ＭＳ Ｐゴシック" charset="0"/>
              </a:rPr>
              <a:t>Campbell Scott testimony on 30 March 1920). Library and Archives Canada,</a:t>
            </a:r>
          </a:p>
          <a:p>
            <a:r>
              <a:rPr lang="fr-FR" sz="2000" kern="1200" baseline="0" dirty="0">
                <a:solidFill>
                  <a:schemeClr val="tx1"/>
                </a:solidFill>
                <a:latin typeface="Calibri Light"/>
                <a:ea typeface="ＭＳ Ｐゴシック" charset="0"/>
                <a:cs typeface="ＭＳ Ｐゴシック" charset="0"/>
              </a:rPr>
              <a:t>RG10, volume 6810, file 470-2-3, part 7.</a:t>
            </a:r>
          </a:p>
          <a:p>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Georgia" charset="0"/>
              </a:rPr>
              <a:t>1844 </a:t>
            </a:r>
            <a:r>
              <a:rPr lang="en-US" sz="2000" dirty="0" err="1">
                <a:latin typeface="Georgia" charset="0"/>
              </a:rPr>
              <a:t>Bagot</a:t>
            </a:r>
            <a:r>
              <a:rPr lang="en-US" sz="2000" dirty="0">
                <a:latin typeface="Georgia" charset="0"/>
              </a:rPr>
              <a:t> Commission report – recommends agriculture-based boarding schools, situated far from parental influence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Georgia" charset="0"/>
            </a:endParaRPr>
          </a:p>
          <a:p>
            <a:pPr eaLnBrk="1" hangingPunct="1">
              <a:lnSpc>
                <a:spcPct val="90000"/>
              </a:lnSpc>
            </a:pPr>
            <a:r>
              <a:rPr lang="en-US" sz="1400" dirty="0">
                <a:latin typeface="Georgia" charset="0"/>
              </a:rPr>
              <a:t>1857: Gradual Civilization Act called for “All Indians to be civilized”</a:t>
            </a:r>
          </a:p>
          <a:p>
            <a:pPr eaLnBrk="1" hangingPunct="1">
              <a:lnSpc>
                <a:spcPct val="90000"/>
              </a:lnSpc>
              <a:buFontTx/>
              <a:buNone/>
            </a:pPr>
            <a:endParaRPr lang="en-US" sz="1400" dirty="0">
              <a:latin typeface="Georgia" charset="0"/>
            </a:endParaRPr>
          </a:p>
          <a:p>
            <a:pPr eaLnBrk="1" hangingPunct="1">
              <a:lnSpc>
                <a:spcPct val="90000"/>
              </a:lnSpc>
            </a:pPr>
            <a:r>
              <a:rPr lang="en-US" sz="1400" dirty="0">
                <a:latin typeface="Georgia" charset="0"/>
              </a:rPr>
              <a:t>1876: Indian Act established right to govern over Indigenous peoples</a:t>
            </a:r>
          </a:p>
          <a:p>
            <a:pPr eaLnBrk="1" hangingPunct="1">
              <a:lnSpc>
                <a:spcPct val="90000"/>
              </a:lnSpc>
              <a:buFontTx/>
              <a:buNone/>
            </a:pPr>
            <a:endParaRPr lang="en-US" sz="1400" dirty="0">
              <a:latin typeface="Georgia" charset="0"/>
            </a:endParaRPr>
          </a:p>
          <a:p>
            <a:pPr eaLnBrk="1" hangingPunct="1">
              <a:lnSpc>
                <a:spcPct val="90000"/>
              </a:lnSpc>
            </a:pPr>
            <a:r>
              <a:rPr lang="en-US" sz="1400" dirty="0">
                <a:latin typeface="Georgia" charset="0"/>
              </a:rPr>
              <a:t>Homestead Act set treaty-making process in motion in the west</a:t>
            </a:r>
          </a:p>
          <a:p>
            <a:pPr eaLnBrk="1" hangingPunct="1">
              <a:lnSpc>
                <a:spcPct val="90000"/>
              </a:lnSpc>
              <a:buFontTx/>
              <a:buNone/>
            </a:pPr>
            <a:endParaRPr lang="en-US" sz="1400" dirty="0">
              <a:latin typeface="Georgia" charset="0"/>
            </a:endParaRPr>
          </a:p>
          <a:p>
            <a:pPr eaLnBrk="1" hangingPunct="1">
              <a:lnSpc>
                <a:spcPct val="90000"/>
              </a:lnSpc>
            </a:pPr>
            <a:r>
              <a:rPr lang="en-US" sz="1400" dirty="0">
                <a:latin typeface="Georgia" charset="0"/>
              </a:rPr>
              <a:t>Education – A treaty obligation</a:t>
            </a:r>
          </a:p>
          <a:p>
            <a:pPr eaLnBrk="1" hangingPunct="1">
              <a:lnSpc>
                <a:spcPct val="90000"/>
              </a:lnSpc>
              <a:buFontTx/>
              <a:buNone/>
            </a:pPr>
            <a:r>
              <a:rPr lang="en-US" sz="1400" dirty="0">
                <a:latin typeface="Georgia" charset="0"/>
              </a:rPr>
              <a:t>Government funding of Aboriginal education is a legal obligation negotiated in Treaty. Indigenous people wanted access to education for their children, to afford them the opportunity to participate in mainstream society.</a:t>
            </a:r>
          </a:p>
          <a:p>
            <a:pPr lvl="1" eaLnBrk="1" hangingPunct="1">
              <a:lnSpc>
                <a:spcPct val="90000"/>
              </a:lnSpc>
              <a:buFontTx/>
              <a:buNone/>
            </a:pPr>
            <a:endParaRPr lang="en-US" sz="1400" dirty="0">
              <a:latin typeface="Georgia" charset="0"/>
            </a:endParaRPr>
          </a:p>
          <a:p>
            <a:pPr eaLnBrk="1" hangingPunct="1">
              <a:lnSpc>
                <a:spcPct val="90000"/>
              </a:lnSpc>
            </a:pPr>
            <a:r>
              <a:rPr lang="en-US" sz="1400" dirty="0">
                <a:latin typeface="Georgia" charset="0"/>
              </a:rPr>
              <a:t>1879: Nicholas Flood </a:t>
            </a:r>
            <a:r>
              <a:rPr lang="en-US" sz="1400" dirty="0" err="1">
                <a:latin typeface="Georgia" charset="0"/>
              </a:rPr>
              <a:t>Davin</a:t>
            </a:r>
            <a:r>
              <a:rPr lang="en-US" sz="1400" dirty="0">
                <a:latin typeface="Georgia" charset="0"/>
              </a:rPr>
              <a:t> met with U.S. </a:t>
            </a:r>
            <a:r>
              <a:rPr lang="en-US" sz="1400" dirty="0" err="1">
                <a:latin typeface="Georgia" charset="0"/>
              </a:rPr>
              <a:t>Dept</a:t>
            </a:r>
            <a:r>
              <a:rPr lang="en-US" sz="1400" dirty="0">
                <a:latin typeface="Georgia" charset="0"/>
              </a:rPr>
              <a:t> of Indian Affairs to learn about “aggressive assimilation” policy. </a:t>
            </a:r>
            <a:r>
              <a:rPr lang="en-US" sz="1400" dirty="0" err="1">
                <a:latin typeface="Georgia" charset="0"/>
              </a:rPr>
              <a:t>Davin</a:t>
            </a:r>
            <a:r>
              <a:rPr lang="en-US" sz="1400" dirty="0">
                <a:latin typeface="Georgia" charset="0"/>
              </a:rPr>
              <a:t> report recommends industrial boarding schools situated far from reserves. Began Industrial School System</a:t>
            </a:r>
          </a:p>
          <a:p>
            <a:pPr eaLnBrk="1" hangingPunct="1">
              <a:lnSpc>
                <a:spcPct val="90000"/>
              </a:lnSpc>
            </a:pPr>
            <a:endParaRPr lang="en-US" sz="1400" dirty="0">
              <a:latin typeface="Georgia" charset="0"/>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Light" charset="0"/>
              </a:rPr>
              <a:t>Photo:</a:t>
            </a:r>
            <a:r>
              <a:rPr lang="en-US" sz="2000" baseline="0" dirty="0">
                <a:latin typeface="Calibri Light" charset="0"/>
              </a:rPr>
              <a:t> </a:t>
            </a:r>
            <a:r>
              <a:rPr lang="en-US" sz="2400" kern="1200" dirty="0">
                <a:solidFill>
                  <a:schemeClr val="tx1"/>
                </a:solidFill>
                <a:effectLst/>
                <a:latin typeface="Calibri Light"/>
                <a:ea typeface="ＭＳ Ｐゴシック" charset="0"/>
                <a:cs typeface="ＭＳ Ｐゴシック" charset="0"/>
              </a:rPr>
              <a:t>Un </a:t>
            </a:r>
            <a:r>
              <a:rPr lang="en-US" sz="2400" kern="1200" dirty="0" err="1">
                <a:solidFill>
                  <a:schemeClr val="tx1"/>
                </a:solidFill>
                <a:effectLst/>
                <a:latin typeface="Calibri Light"/>
                <a:ea typeface="ＭＳ Ｐゴシック" charset="0"/>
                <a:cs typeface="ＭＳ Ｐゴシック" charset="0"/>
              </a:rPr>
              <a:t>groupe</a:t>
            </a:r>
            <a:r>
              <a:rPr lang="en-US" sz="2400" kern="1200" dirty="0">
                <a:solidFill>
                  <a:schemeClr val="tx1"/>
                </a:solidFill>
                <a:effectLst/>
                <a:latin typeface="Calibri Light"/>
                <a:ea typeface="ＭＳ Ｐゴシック" charset="0"/>
                <a:cs typeface="ＭＳ Ｐゴシック" charset="0"/>
              </a:rPr>
              <a:t> </a:t>
            </a:r>
            <a:r>
              <a:rPr lang="en-US" sz="2400" kern="1200" dirty="0" err="1">
                <a:solidFill>
                  <a:schemeClr val="tx1"/>
                </a:solidFill>
                <a:effectLst/>
                <a:latin typeface="Calibri Light"/>
                <a:ea typeface="ＭＳ Ｐゴシック" charset="0"/>
                <a:cs typeface="ＭＳ Ｐゴシック" charset="0"/>
              </a:rPr>
              <a:t>d’enfants</a:t>
            </a:r>
            <a:r>
              <a:rPr lang="en-US" sz="2400" kern="1200" dirty="0">
                <a:solidFill>
                  <a:schemeClr val="tx1"/>
                </a:solidFill>
                <a:effectLst/>
                <a:latin typeface="Calibri Light"/>
                <a:ea typeface="ＭＳ Ｐゴシック" charset="0"/>
                <a:cs typeface="ＭＳ Ｐゴシック" charset="0"/>
              </a:rPr>
              <a:t> </a:t>
            </a:r>
            <a:r>
              <a:rPr lang="en-US" sz="2400" kern="1200" dirty="0" err="1">
                <a:solidFill>
                  <a:schemeClr val="tx1"/>
                </a:solidFill>
                <a:effectLst/>
                <a:latin typeface="Calibri Light"/>
                <a:ea typeface="ＭＳ Ｐゴシック" charset="0"/>
                <a:cs typeface="ＭＳ Ｐゴシック" charset="0"/>
              </a:rPr>
              <a:t>autochtones</a:t>
            </a:r>
            <a:r>
              <a:rPr lang="en-US" sz="2400" kern="1200" dirty="0">
                <a:solidFill>
                  <a:schemeClr val="tx1"/>
                </a:solidFill>
                <a:effectLst/>
                <a:latin typeface="Calibri Light"/>
                <a:ea typeface="ＭＳ Ｐゴシック" charset="0"/>
                <a:cs typeface="ＭＳ Ｐゴシック" charset="0"/>
              </a:rPr>
              <a:t> </a:t>
            </a:r>
            <a:r>
              <a:rPr lang="en-US" sz="2400" kern="1200" dirty="0" err="1">
                <a:solidFill>
                  <a:schemeClr val="tx1"/>
                </a:solidFill>
                <a:effectLst/>
                <a:latin typeface="Calibri Light"/>
                <a:ea typeface="ＭＳ Ｐゴシック" charset="0"/>
                <a:cs typeface="ＭＳ Ｐゴシック" charset="0"/>
              </a:rPr>
              <a:t>dans</a:t>
            </a:r>
            <a:r>
              <a:rPr lang="en-US" sz="2400" kern="1200" dirty="0">
                <a:solidFill>
                  <a:schemeClr val="tx1"/>
                </a:solidFill>
                <a:effectLst/>
                <a:latin typeface="Calibri Light"/>
                <a:ea typeface="ＭＳ Ｐゴシック" charset="0"/>
                <a:cs typeface="ＭＳ Ｐゴシック" charset="0"/>
              </a:rPr>
              <a:t> </a:t>
            </a:r>
            <a:r>
              <a:rPr lang="en-US" sz="2400" kern="1200" dirty="0" err="1">
                <a:solidFill>
                  <a:schemeClr val="tx1"/>
                </a:solidFill>
                <a:effectLst/>
                <a:latin typeface="Calibri Light"/>
                <a:ea typeface="ＭＳ Ｐゴシック" charset="0"/>
                <a:cs typeface="ＭＳ Ｐゴシック" charset="0"/>
              </a:rPr>
              <a:t>une</a:t>
            </a:r>
            <a:r>
              <a:rPr lang="en-US" sz="2400" kern="1200" dirty="0">
                <a:solidFill>
                  <a:schemeClr val="tx1"/>
                </a:solidFill>
                <a:effectLst/>
                <a:latin typeface="Calibri Light"/>
                <a:ea typeface="ＭＳ Ｐゴシック" charset="0"/>
                <a:cs typeface="ＭＳ Ｐゴシック" charset="0"/>
              </a:rPr>
              <a:t> </a:t>
            </a:r>
            <a:r>
              <a:rPr lang="en-US" sz="2400" kern="1200" dirty="0" err="1">
                <a:solidFill>
                  <a:schemeClr val="tx1"/>
                </a:solidFill>
                <a:effectLst/>
                <a:latin typeface="Calibri Light"/>
                <a:ea typeface="ＭＳ Ｐゴシック" charset="0"/>
                <a:cs typeface="ＭＳ Ｐゴシック" charset="0"/>
              </a:rPr>
              <a:t>école</a:t>
            </a:r>
            <a:r>
              <a:rPr lang="en-US" sz="2400" kern="1200" dirty="0">
                <a:solidFill>
                  <a:schemeClr val="tx1"/>
                </a:solidFill>
                <a:effectLst/>
                <a:latin typeface="Calibri Light"/>
                <a:ea typeface="ＭＳ Ｐゴシック" charset="0"/>
                <a:cs typeface="ＭＳ Ｐゴシック" charset="0"/>
              </a:rPr>
              <a:t> </a:t>
            </a:r>
            <a:r>
              <a:rPr lang="en-US" sz="2400" kern="1200" dirty="0" err="1">
                <a:solidFill>
                  <a:schemeClr val="tx1"/>
                </a:solidFill>
                <a:effectLst/>
                <a:latin typeface="Calibri Light"/>
                <a:ea typeface="ＭＳ Ｐゴシック" charset="0"/>
                <a:cs typeface="ＭＳ Ｐゴシック" charset="0"/>
              </a:rPr>
              <a:t>résidentielle</a:t>
            </a:r>
            <a:r>
              <a:rPr lang="en-US" sz="2400" kern="1200" dirty="0">
                <a:solidFill>
                  <a:schemeClr val="tx1"/>
                </a:solidFill>
                <a:effectLst/>
                <a:latin typeface="Calibri Light"/>
                <a:ea typeface="ＭＳ Ｐゴシック" charset="0"/>
                <a:cs typeface="ＭＳ Ｐゴシック" charset="0"/>
              </a:rPr>
              <a:t> </a:t>
            </a:r>
            <a:r>
              <a:rPr lang="en-US" sz="2400" kern="1200" dirty="0" err="1">
                <a:solidFill>
                  <a:schemeClr val="tx1"/>
                </a:solidFill>
                <a:effectLst/>
                <a:latin typeface="Calibri Light"/>
                <a:ea typeface="ＭＳ Ｐゴシック" charset="0"/>
                <a:cs typeface="ＭＳ Ｐゴシック" charset="0"/>
              </a:rPr>
              <a:t>à</a:t>
            </a:r>
            <a:r>
              <a:rPr lang="en-US" sz="2400" kern="1200" dirty="0">
                <a:solidFill>
                  <a:schemeClr val="tx1"/>
                </a:solidFill>
                <a:effectLst/>
                <a:latin typeface="Calibri Light"/>
                <a:ea typeface="ＭＳ Ｐゴシック" charset="0"/>
                <a:cs typeface="ＭＳ Ｐゴシック" charset="0"/>
              </a:rPr>
              <a:t> Trout Lake (Ontario), </a:t>
            </a:r>
            <a:r>
              <a:rPr lang="en-US" sz="2400" kern="1200" dirty="0" err="1">
                <a:solidFill>
                  <a:schemeClr val="tx1"/>
                </a:solidFill>
                <a:effectLst/>
                <a:latin typeface="Calibri Light"/>
                <a:ea typeface="ＭＳ Ｐゴシック" charset="0"/>
                <a:cs typeface="ＭＳ Ｐゴシック" charset="0"/>
              </a:rPr>
              <a:t>vers</a:t>
            </a:r>
            <a:r>
              <a:rPr lang="en-US" sz="2400" kern="1200" dirty="0">
                <a:solidFill>
                  <a:schemeClr val="tx1"/>
                </a:solidFill>
                <a:effectLst/>
                <a:latin typeface="Calibri Light"/>
                <a:ea typeface="ＭＳ Ｐゴシック" charset="0"/>
                <a:cs typeface="ＭＳ Ｐゴシック" charset="0"/>
              </a:rPr>
              <a:t> 1930. (Archives </a:t>
            </a:r>
            <a:r>
              <a:rPr lang="en-US" sz="2400" kern="1200" dirty="0" err="1">
                <a:solidFill>
                  <a:schemeClr val="tx1"/>
                </a:solidFill>
                <a:effectLst/>
                <a:latin typeface="Calibri Light"/>
                <a:ea typeface="ＭＳ Ｐゴシック" charset="0"/>
                <a:cs typeface="ＭＳ Ｐゴシック" charset="0"/>
              </a:rPr>
              <a:t>nationales</a:t>
            </a:r>
            <a:r>
              <a:rPr lang="en-US" sz="2400" kern="1200" dirty="0">
                <a:solidFill>
                  <a:schemeClr val="tx1"/>
                </a:solidFill>
                <a:effectLst/>
                <a:latin typeface="Calibri Light"/>
                <a:ea typeface="ＭＳ Ｐゴシック" charset="0"/>
                <a:cs typeface="ＭＳ Ｐゴシック" charset="0"/>
              </a:rPr>
              <a:t> du Canada : Affaires </a:t>
            </a:r>
            <a:r>
              <a:rPr lang="en-US" sz="2400" kern="1200" dirty="0" err="1">
                <a:solidFill>
                  <a:schemeClr val="tx1"/>
                </a:solidFill>
                <a:effectLst/>
                <a:latin typeface="Calibri Light"/>
                <a:ea typeface="ＭＳ Ｐゴシック" charset="0"/>
                <a:cs typeface="ＭＳ Ｐゴシック" charset="0"/>
              </a:rPr>
              <a:t>indiennes</a:t>
            </a:r>
            <a:r>
              <a:rPr lang="en-US" sz="2400" kern="1200" dirty="0">
                <a:solidFill>
                  <a:schemeClr val="tx1"/>
                </a:solidFill>
                <a:effectLst/>
                <a:latin typeface="Calibri Light"/>
                <a:ea typeface="ＭＳ Ｐゴシック" charset="0"/>
                <a:cs typeface="ＭＳ Ｐゴシック" charset="0"/>
              </a:rPr>
              <a:t> et du Nord)</a:t>
            </a:r>
            <a:endParaRPr lang="en-CA" sz="2400" kern="1200" dirty="0">
              <a:solidFill>
                <a:schemeClr val="tx1"/>
              </a:solidFill>
              <a:effectLst/>
              <a:latin typeface="Calibri Light"/>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4D4119B5-1AB8-F042-9585-F7A68D89806B}" type="slidenum">
              <a:rPr lang="en-US" smtClean="0"/>
              <a:pPr>
                <a:defRPr/>
              </a:pPr>
              <a:t>9</a:t>
            </a:fld>
            <a:endParaRPr lang="en-US"/>
          </a:p>
        </p:txBody>
      </p:sp>
    </p:spTree>
    <p:extLst>
      <p:ext uri="{BB962C8B-B14F-4D97-AF65-F5344CB8AC3E}">
        <p14:creationId xmlns:p14="http://schemas.microsoft.com/office/powerpoint/2010/main" val="333726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4640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9536696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10849821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3850834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42772492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rtlCol="0">
            <a:normAutofit/>
          </a:bodyPr>
          <a:lstStyle>
            <a:lvl1pPr>
              <a:defRPr sz="2800"/>
            </a:lvl1pPr>
          </a:lstStyle>
          <a:p>
            <a:pPr lvl="0"/>
            <a:endParaRPr lang="en-US" noProof="0"/>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rtlCol="0">
            <a:normAutofit/>
          </a:bodyPr>
          <a:lstStyle>
            <a:lvl1pPr>
              <a:defRPr sz="2800"/>
            </a:lvl1pPr>
          </a:lstStyle>
          <a:p>
            <a:pPr lvl="0"/>
            <a:endParaRPr lang="en-US" noProof="0"/>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7375949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rtlCol="0">
            <a:normAutofit/>
          </a:bodyPr>
          <a:lstStyle>
            <a:lvl1pPr>
              <a:defRPr sz="2800"/>
            </a:lvl1pPr>
          </a:lstStyle>
          <a:p>
            <a:pPr lvl="0"/>
            <a:endParaRPr lang="en-US" noProof="0"/>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rtlCol="0">
            <a:normAutofit/>
          </a:bodyPr>
          <a:lstStyle>
            <a:lvl1pPr>
              <a:defRPr sz="2800"/>
            </a:lvl1pPr>
          </a:lstStyle>
          <a:p>
            <a:pPr lvl="0"/>
            <a:endParaRPr lang="en-US" noProof="0"/>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752899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rtlCol="0">
            <a:normAutofit/>
          </a:bodyPr>
          <a:lstStyle>
            <a:lvl1pPr>
              <a:defRPr sz="2800"/>
            </a:lvl1pPr>
          </a:lstStyle>
          <a:p>
            <a:pPr lvl="0"/>
            <a:endParaRPr lang="en-US" noProof="0"/>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40403495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7637408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8986052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2618913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8824284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rtlCol="0">
            <a:normAutofit/>
          </a:bodyPr>
          <a:lstStyle>
            <a:lvl1pPr>
              <a:defRPr sz="2800"/>
            </a:lvl1pPr>
          </a:lstStyle>
          <a:p>
            <a:pPr lvl="0"/>
            <a:endParaRPr lang="en-US" noProof="0"/>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974390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rtlCol="0">
            <a:normAutofit/>
          </a:bodyPr>
          <a:lstStyle>
            <a:lvl1pPr>
              <a:defRPr sz="2800"/>
            </a:lvl1pPr>
          </a:lstStyle>
          <a:p>
            <a:pPr lvl="0"/>
            <a:endParaRPr lang="en-US" noProof="0"/>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1507225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4081941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1297017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1361192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0791455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4009772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rtlCol="0">
            <a:normAutofit/>
          </a:bodyPr>
          <a:lstStyle>
            <a:lvl1pPr>
              <a:defRPr sz="2800"/>
            </a:lvl1pPr>
          </a:lstStyle>
          <a:p>
            <a:pPr lvl="0"/>
            <a:endParaRPr lang="en-US" noProof="0"/>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20252248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966469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12510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875879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35086321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6115824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0549297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rtlCol="0">
            <a:normAutofit/>
          </a:bodyPr>
          <a:lstStyle>
            <a:lvl1pPr>
              <a:defRPr sz="1600"/>
            </a:lvl1pPr>
          </a:lstStyle>
          <a:p>
            <a:pPr lvl="0"/>
            <a:endParaRPr lang="en-US" noProof="0"/>
          </a:p>
        </p:txBody>
      </p:sp>
      <p:sp>
        <p:nvSpPr>
          <p:cNvPr id="16" name="Picture Placeholder 2"/>
          <p:cNvSpPr>
            <a:spLocks noGrp="1"/>
          </p:cNvSpPr>
          <p:nvPr>
            <p:ph type="pic" sz="quarter" idx="12"/>
          </p:nvPr>
        </p:nvSpPr>
        <p:spPr>
          <a:xfrm>
            <a:off x="4088889" y="0"/>
            <a:ext cx="4081412" cy="6858000"/>
          </a:xfrm>
        </p:spPr>
        <p:txBody>
          <a:bodyPr rtlCol="0">
            <a:normAutofit/>
          </a:bodyPr>
          <a:lstStyle>
            <a:lvl1pPr>
              <a:defRPr sz="1600"/>
            </a:lvl1pPr>
          </a:lstStyle>
          <a:p>
            <a:pPr lvl="0"/>
            <a:endParaRPr lang="en-US" noProof="0"/>
          </a:p>
        </p:txBody>
      </p:sp>
      <p:sp>
        <p:nvSpPr>
          <p:cNvPr id="19" name="Picture Placeholder 2"/>
          <p:cNvSpPr>
            <a:spLocks noGrp="1"/>
          </p:cNvSpPr>
          <p:nvPr>
            <p:ph type="pic" sz="quarter" idx="15"/>
          </p:nvPr>
        </p:nvSpPr>
        <p:spPr>
          <a:xfrm>
            <a:off x="8170301" y="0"/>
            <a:ext cx="4054581" cy="6858000"/>
          </a:xfrm>
        </p:spPr>
        <p:txBody>
          <a:bodyPr rtlCol="0">
            <a:normAutofit/>
          </a:bodyPr>
          <a:lstStyle>
            <a:lvl1pPr>
              <a:defRPr sz="1600"/>
            </a:lvl1pPr>
          </a:lstStyle>
          <a:p>
            <a:pPr lvl="0"/>
            <a:endParaRPr lang="en-US" noProof="0"/>
          </a:p>
        </p:txBody>
      </p:sp>
      <p:sp>
        <p:nvSpPr>
          <p:cNvPr id="21" name="Picture Placeholder 2"/>
          <p:cNvSpPr>
            <a:spLocks noGrp="1"/>
          </p:cNvSpPr>
          <p:nvPr>
            <p:ph type="pic" sz="quarter" idx="17"/>
          </p:nvPr>
        </p:nvSpPr>
        <p:spPr>
          <a:xfrm>
            <a:off x="0" y="6858000"/>
            <a:ext cx="4060850" cy="6858000"/>
          </a:xfrm>
        </p:spPr>
        <p:txBody>
          <a:bodyPr rtlCol="0">
            <a:normAutofit/>
          </a:bodyPr>
          <a:lstStyle>
            <a:lvl1pPr>
              <a:defRPr sz="1600"/>
            </a:lvl1pPr>
          </a:lstStyle>
          <a:p>
            <a:pPr lvl="0"/>
            <a:endParaRPr lang="en-US" noProof="0"/>
          </a:p>
        </p:txBody>
      </p:sp>
      <p:sp>
        <p:nvSpPr>
          <p:cNvPr id="22" name="Picture Placeholder 2"/>
          <p:cNvSpPr>
            <a:spLocks noGrp="1"/>
          </p:cNvSpPr>
          <p:nvPr>
            <p:ph type="pic" sz="quarter" idx="18"/>
          </p:nvPr>
        </p:nvSpPr>
        <p:spPr>
          <a:xfrm>
            <a:off x="4071648" y="6858000"/>
            <a:ext cx="4087855" cy="6858000"/>
          </a:xfrm>
        </p:spPr>
        <p:txBody>
          <a:bodyPr rtlCol="0">
            <a:normAutofit/>
          </a:bodyPr>
          <a:lstStyle>
            <a:lvl1pPr>
              <a:defRPr sz="1600"/>
            </a:lvl1pPr>
          </a:lstStyle>
          <a:p>
            <a:pPr lvl="0"/>
            <a:endParaRPr lang="en-US" noProof="0"/>
          </a:p>
        </p:txBody>
      </p:sp>
      <p:sp>
        <p:nvSpPr>
          <p:cNvPr id="25" name="Picture Placeholder 2"/>
          <p:cNvSpPr>
            <a:spLocks noGrp="1"/>
          </p:cNvSpPr>
          <p:nvPr>
            <p:ph type="pic" sz="quarter" idx="21"/>
          </p:nvPr>
        </p:nvSpPr>
        <p:spPr>
          <a:xfrm>
            <a:off x="8170301" y="6858000"/>
            <a:ext cx="4054581" cy="6858000"/>
          </a:xfrm>
        </p:spPr>
        <p:txBody>
          <a:bodyPr rtlCol="0">
            <a:normAutofit/>
          </a:bodyPr>
          <a:lstStyle>
            <a:lvl1pPr>
              <a:defRPr sz="1600"/>
            </a:lvl1pPr>
          </a:lstStyle>
          <a:p>
            <a:pPr lvl="0"/>
            <a:endParaRPr lang="en-US" noProof="0"/>
          </a:p>
        </p:txBody>
      </p:sp>
    </p:spTree>
    <p:extLst>
      <p:ext uri="{BB962C8B-B14F-4D97-AF65-F5344CB8AC3E}">
        <p14:creationId xmlns:p14="http://schemas.microsoft.com/office/powerpoint/2010/main" val="5423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3004631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rtlCol="0">
            <a:normAutofit/>
          </a:bodyPr>
          <a:lstStyle>
            <a:lvl1pPr marL="0" indent="0" algn="ctr">
              <a:buNone/>
              <a:defRPr sz="2199">
                <a:latin typeface="Calibri Light"/>
                <a:cs typeface="Calibri Light"/>
              </a:defRPr>
            </a:lvl1pPr>
          </a:lstStyle>
          <a:p>
            <a:pPr lvl="0"/>
            <a:endParaRPr lang="id-ID" noProof="0" dirty="0"/>
          </a:p>
        </p:txBody>
      </p:sp>
      <p:sp>
        <p:nvSpPr>
          <p:cNvPr id="17" name="Picture Placeholder 2"/>
          <p:cNvSpPr>
            <a:spLocks noGrp="1" noChangeAspect="1"/>
          </p:cNvSpPr>
          <p:nvPr>
            <p:ph type="pic" sz="quarter" idx="22"/>
          </p:nvPr>
        </p:nvSpPr>
        <p:spPr>
          <a:xfrm>
            <a:off x="16352915" y="8991653"/>
            <a:ext cx="1013634" cy="1768937"/>
          </a:xfrm>
        </p:spPr>
        <p:txBody>
          <a:bodyPr rtlCol="0">
            <a:normAutofit/>
          </a:bodyPr>
          <a:lstStyle>
            <a:lvl1pPr marL="0" indent="0" algn="l">
              <a:lnSpc>
                <a:spcPct val="50000"/>
              </a:lnSpc>
              <a:buNone/>
              <a:defRPr sz="700">
                <a:latin typeface="Calibri Light"/>
                <a:cs typeface="Calibri Light"/>
              </a:defRPr>
            </a:lvl1pPr>
          </a:lstStyle>
          <a:p>
            <a:pPr lvl="0"/>
            <a:r>
              <a:rPr lang="en-US" noProof="0"/>
              <a:t>Drag picture to placeholder or click icon to add</a:t>
            </a:r>
            <a:endParaRPr lang="id-ID" noProof="0" dirty="0"/>
          </a:p>
        </p:txBody>
      </p:sp>
      <p:sp>
        <p:nvSpPr>
          <p:cNvPr id="10" name="Picture Placeholder 2"/>
          <p:cNvSpPr>
            <a:spLocks noGrp="1" noChangeAspect="1"/>
          </p:cNvSpPr>
          <p:nvPr>
            <p:ph type="pic" sz="quarter" idx="26"/>
          </p:nvPr>
        </p:nvSpPr>
        <p:spPr>
          <a:xfrm>
            <a:off x="4754354" y="7975469"/>
            <a:ext cx="4254887" cy="2712449"/>
          </a:xfrm>
        </p:spPr>
        <p:txBody>
          <a:bodyPr rtlCol="0">
            <a:normAutofit/>
          </a:bodyPr>
          <a:lstStyle>
            <a:lvl1pPr marL="0" indent="0" algn="ctr">
              <a:buNone/>
              <a:defRPr sz="1999">
                <a:latin typeface="Calibri Light"/>
                <a:cs typeface="Calibri Light"/>
              </a:defRPr>
            </a:lvl1pPr>
          </a:lstStyle>
          <a:p>
            <a:pPr lvl="0"/>
            <a:endParaRPr lang="id-ID" noProof="0" dirty="0"/>
          </a:p>
        </p:txBody>
      </p:sp>
      <p:sp>
        <p:nvSpPr>
          <p:cNvPr id="8" name="Picture Placeholder 2"/>
          <p:cNvSpPr>
            <a:spLocks noGrp="1" noChangeAspect="1"/>
          </p:cNvSpPr>
          <p:nvPr>
            <p:ph type="pic" sz="quarter" idx="24"/>
          </p:nvPr>
        </p:nvSpPr>
        <p:spPr>
          <a:xfrm>
            <a:off x="14235822" y="7821109"/>
            <a:ext cx="2254062" cy="2902541"/>
          </a:xfrm>
        </p:spPr>
        <p:txBody>
          <a:bodyPr rtlCol="0">
            <a:normAutofit/>
          </a:bodyPr>
          <a:lstStyle>
            <a:lvl1pPr marL="0" indent="0" algn="ctr">
              <a:buNone/>
              <a:defRPr sz="1999">
                <a:latin typeface="Calibri Light"/>
                <a:cs typeface="Calibri Light"/>
              </a:defRPr>
            </a:lvl1pPr>
          </a:lstStyle>
          <a:p>
            <a:pPr lvl="0"/>
            <a:endParaRPr lang="id-ID" noProof="0" dirty="0"/>
          </a:p>
        </p:txBody>
      </p:sp>
      <p:sp>
        <p:nvSpPr>
          <p:cNvPr id="11" name="Picture Placeholder 2"/>
          <p:cNvSpPr>
            <a:spLocks noGrp="1" noChangeAspect="1"/>
          </p:cNvSpPr>
          <p:nvPr>
            <p:ph type="pic" sz="quarter" idx="27"/>
          </p:nvPr>
        </p:nvSpPr>
        <p:spPr>
          <a:xfrm>
            <a:off x="17691338" y="10138875"/>
            <a:ext cx="441690" cy="557901"/>
          </a:xfrm>
        </p:spPr>
        <p:txBody>
          <a:bodyPr rtlCol="0">
            <a:normAutofit/>
          </a:bodyPr>
          <a:lstStyle>
            <a:lvl1pPr marL="0" indent="0" algn="ctr">
              <a:lnSpc>
                <a:spcPct val="50000"/>
              </a:lnSpc>
              <a:buNone/>
              <a:defRPr sz="100">
                <a:latin typeface="Calibri Light"/>
                <a:cs typeface="Calibri Light"/>
              </a:defRPr>
            </a:lvl1pPr>
          </a:lstStyle>
          <a:p>
            <a:pPr lvl="0"/>
            <a:endParaRPr lang="id-ID" noProof="0" dirty="0"/>
          </a:p>
        </p:txBody>
      </p:sp>
    </p:spTree>
    <p:extLst>
      <p:ext uri="{BB962C8B-B14F-4D97-AF65-F5344CB8AC3E}">
        <p14:creationId xmlns:p14="http://schemas.microsoft.com/office/powerpoint/2010/main" val="2520659658"/>
      </p:ext>
    </p:extLst>
  </p:cSld>
  <p:clrMapOvr>
    <a:masterClrMapping/>
  </p:clrMapOvr>
  <p:transition spd="med" advClick="0" advTm="2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6" name="Rectangle 5"/>
          <p:cNvSpPr/>
          <p:nvPr userDrawn="1"/>
        </p:nvSpPr>
        <p:spPr>
          <a:xfrm>
            <a:off x="21732875" y="7938"/>
            <a:ext cx="2101850" cy="15763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rtlCol="0">
            <a:normAutofit/>
          </a:bodyPr>
          <a:lstStyle>
            <a:lvl1pPr marL="0" indent="0">
              <a:buNone/>
              <a:defRPr sz="2799">
                <a:solidFill>
                  <a:schemeClr val="tx1"/>
                </a:solidFill>
              </a:defRPr>
            </a:lvl1pPr>
          </a:lstStyle>
          <a:p>
            <a:pPr lvl="0"/>
            <a:endParaRPr lang="en-US" noProof="0" dirty="0"/>
          </a:p>
        </p:txBody>
      </p:sp>
    </p:spTree>
    <p:extLst>
      <p:ext uri="{BB962C8B-B14F-4D97-AF65-F5344CB8AC3E}">
        <p14:creationId xmlns:p14="http://schemas.microsoft.com/office/powerpoint/2010/main" val="31538683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rtlCol="0">
            <a:normAutofit/>
          </a:bodyPr>
          <a:lstStyle>
            <a:lvl1pPr>
              <a:defRPr sz="2000"/>
            </a:lvl1pPr>
          </a:lstStyle>
          <a:p>
            <a:pPr lvl="0"/>
            <a:endParaRPr lang="en-US" noProof="0" dirty="0"/>
          </a:p>
        </p:txBody>
      </p:sp>
    </p:spTree>
    <p:extLst>
      <p:ext uri="{BB962C8B-B14F-4D97-AF65-F5344CB8AC3E}">
        <p14:creationId xmlns:p14="http://schemas.microsoft.com/office/powerpoint/2010/main" val="4446489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512635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rtlCol="0">
            <a:normAutofit/>
          </a:bodyPr>
          <a:lstStyle>
            <a:lvl1pPr>
              <a:defRPr sz="2800"/>
            </a:lvl1pPr>
          </a:lstStyle>
          <a:p>
            <a:pPr lvl="0"/>
            <a:endParaRPr lang="en-US" noProof="0"/>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4230841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2643148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rtlCol="0">
            <a:normAutofit/>
          </a:bodyPr>
          <a:lstStyle>
            <a:lvl1pPr>
              <a:defRPr sz="2800"/>
            </a:lvl1pPr>
          </a:lstStyle>
          <a:p>
            <a:pPr lvl="0"/>
            <a:endParaRPr lang="en-US" noProof="0"/>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30799002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rtlCol="0">
            <a:normAutofit/>
          </a:bodyPr>
          <a:lstStyle>
            <a:lvl1pPr>
              <a:defRPr sz="2800"/>
            </a:lvl1pPr>
          </a:lstStyle>
          <a:p>
            <a:pPr lvl="0"/>
            <a:endParaRPr lang="en-US" noProof="0"/>
          </a:p>
        </p:txBody>
      </p:sp>
    </p:spTree>
    <p:extLst>
      <p:ext uri="{BB962C8B-B14F-4D97-AF65-F5344CB8AC3E}">
        <p14:creationId xmlns:p14="http://schemas.microsoft.com/office/powerpoint/2010/main" val="15800654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637610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rtlCol="0">
            <a:normAutofit/>
          </a:bodyPr>
          <a:lstStyle>
            <a:lvl1pPr>
              <a:defRPr sz="2800"/>
            </a:lvl1pPr>
          </a:lstStyle>
          <a:p>
            <a:pPr lvl="0"/>
            <a:endParaRPr lang="en-US" noProof="0"/>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2332163200"/>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601" y="666750"/>
            <a:ext cx="520700" cy="5238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027" name="Text Placeholder 2"/>
          <p:cNvSpPr>
            <a:spLocks noGrp="1"/>
          </p:cNvSpPr>
          <p:nvPr>
            <p:ph type="body" idx="1"/>
          </p:nvPr>
        </p:nvSpPr>
        <p:spPr bwMode="auto">
          <a:xfrm>
            <a:off x="1676400" y="3651250"/>
            <a:ext cx="21024850" cy="870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Box 9"/>
          <p:cNvSpPr txBox="1">
            <a:spLocks noChangeArrowheads="1"/>
          </p:cNvSpPr>
          <p:nvPr userDrawn="1"/>
        </p:nvSpPr>
        <p:spPr bwMode="auto">
          <a:xfrm>
            <a:off x="22129750" y="668338"/>
            <a:ext cx="7858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eaLnBrk="1" hangingPunct="1">
              <a:defRPr/>
            </a:pPr>
            <a:fld id="{F3025D3F-041F-F940-BBF7-CBFB7E756AF9}" type="slidenum">
              <a:rPr lang="id-ID" sz="1800" smtClean="0">
                <a:solidFill>
                  <a:schemeClr val="bg1"/>
                </a:solidFill>
                <a:latin typeface="Montserrat Light" charset="0"/>
                <a:cs typeface="Montserrat Light" charset="0"/>
              </a:rPr>
              <a:pPr algn="ctr" eaLnBrk="1" hangingPunct="1">
                <a:defRPr/>
              </a:pPr>
              <a:t>‹#›</a:t>
            </a:fld>
            <a:r>
              <a:rPr lang="id-ID" sz="1800">
                <a:solidFill>
                  <a:schemeClr val="bg1"/>
                </a:solidFill>
                <a:latin typeface="Montserrat Light" charset="0"/>
                <a:cs typeface="Montserrat Light" charset="0"/>
              </a:rPr>
              <a:t>  </a:t>
            </a:r>
          </a:p>
        </p:txBody>
      </p:sp>
      <p:sp>
        <p:nvSpPr>
          <p:cNvPr id="1029" name="Title Placeholder 3"/>
          <p:cNvSpPr>
            <a:spLocks noGrp="1"/>
          </p:cNvSpPr>
          <p:nvPr>
            <p:ph type="title"/>
          </p:nvPr>
        </p:nvSpPr>
        <p:spPr bwMode="auto">
          <a:xfrm>
            <a:off x="1676400" y="730250"/>
            <a:ext cx="2102485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 id="2147484114" r:id="rId18"/>
    <p:sldLayoutId id="2147484115" r:id="rId19"/>
    <p:sldLayoutId id="2147484116" r:id="rId20"/>
    <p:sldLayoutId id="2147484117" r:id="rId21"/>
    <p:sldLayoutId id="2147484118" r:id="rId22"/>
    <p:sldLayoutId id="2147484119" r:id="rId23"/>
    <p:sldLayoutId id="2147484120" r:id="rId24"/>
    <p:sldLayoutId id="2147484121" r:id="rId25"/>
    <p:sldLayoutId id="2147484122" r:id="rId26"/>
    <p:sldLayoutId id="2147484123" r:id="rId27"/>
    <p:sldLayoutId id="2147484124" r:id="rId28"/>
    <p:sldLayoutId id="2147484125" r:id="rId29"/>
    <p:sldLayoutId id="2147484126" r:id="rId30"/>
    <p:sldLayoutId id="2147484127" r:id="rId31"/>
    <p:sldLayoutId id="2147484128" r:id="rId32"/>
    <p:sldLayoutId id="2147484129" r:id="rId33"/>
    <p:sldLayoutId id="2147484130" r:id="rId34"/>
    <p:sldLayoutId id="2147484133" r:id="rId35"/>
    <p:sldLayoutId id="2147484134" r:id="rId36"/>
    <p:sldLayoutId id="2147484131" r:id="rId37"/>
    <p:sldLayoutId id="2147484132" r:id="rId38"/>
  </p:sldLayoutIdLst>
  <p:transition/>
  <p:hf hdr="0" ftr="0" dt="0"/>
  <p:txStyles>
    <p:titleStyle>
      <a:lvl1pPr algn="l" defTabSz="1827213" rtl="0" eaLnBrk="0" fontAlgn="base" hangingPunct="0">
        <a:lnSpc>
          <a:spcPct val="90000"/>
        </a:lnSpc>
        <a:spcBef>
          <a:spcPct val="0"/>
        </a:spcBef>
        <a:spcAft>
          <a:spcPct val="0"/>
        </a:spcAft>
        <a:defRPr lang="en-US" sz="6000" kern="1200">
          <a:solidFill>
            <a:schemeClr val="tx1"/>
          </a:solidFill>
          <a:latin typeface="Montserrat Hairline" charset="0"/>
          <a:ea typeface="ＭＳ Ｐゴシック" charset="0"/>
          <a:cs typeface="Montserrat Hairline" charset="0"/>
        </a:defRPr>
      </a:lvl1pPr>
      <a:lvl2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2pPr>
      <a:lvl3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3pPr>
      <a:lvl4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4pPr>
      <a:lvl5pPr algn="l" defTabSz="1827213" rtl="0" eaLnBrk="0" fontAlgn="base" hangingPunct="0">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5pPr>
      <a:lvl6pPr marL="4572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6pPr>
      <a:lvl7pPr marL="9144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7pPr>
      <a:lvl8pPr marL="13716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8pPr>
      <a:lvl9pPr marL="1828800" algn="l" defTabSz="1827213" rtl="0" fontAlgn="base">
        <a:lnSpc>
          <a:spcPct val="90000"/>
        </a:lnSpc>
        <a:spcBef>
          <a:spcPct val="0"/>
        </a:spcBef>
        <a:spcAft>
          <a:spcPct val="0"/>
        </a:spcAft>
        <a:defRPr sz="6000">
          <a:solidFill>
            <a:schemeClr val="tx1"/>
          </a:solidFill>
          <a:latin typeface="Montserrat Hairline" charset="0"/>
          <a:ea typeface="ＭＳ Ｐゴシック" charset="0"/>
          <a:cs typeface="Montserrat Hairline" charset="0"/>
        </a:defRPr>
      </a:lvl9pPr>
    </p:titleStyle>
    <p:bodyStyle>
      <a:lvl1pPr marL="342900" indent="-342900" algn="l" defTabSz="1827213" rtl="0" eaLnBrk="0" fontAlgn="base" hangingPunct="0">
        <a:lnSpc>
          <a:spcPct val="90000"/>
        </a:lnSpc>
        <a:spcBef>
          <a:spcPts val="2000"/>
        </a:spcBef>
        <a:spcAft>
          <a:spcPct val="0"/>
        </a:spcAft>
        <a:buFont typeface="Arial" charset="0"/>
        <a:defRPr lang="en-US" sz="4800" kern="1200" dirty="0">
          <a:solidFill>
            <a:schemeClr val="tx1"/>
          </a:solidFill>
          <a:latin typeface="Montserrat Hairline" charset="0"/>
          <a:ea typeface="ＭＳ Ｐゴシック" charset="0"/>
          <a:cs typeface="Montserrat Hairline" charset="0"/>
        </a:defRPr>
      </a:lvl1pPr>
      <a:lvl2pPr marL="912813" indent="-455613" algn="l" defTabSz="1827213" rtl="0" eaLnBrk="0" fontAlgn="base" hangingPunct="0">
        <a:lnSpc>
          <a:spcPct val="90000"/>
        </a:lnSpc>
        <a:spcBef>
          <a:spcPts val="1000"/>
        </a:spcBef>
        <a:spcAft>
          <a:spcPct val="0"/>
        </a:spcAft>
        <a:buFont typeface="Arial" charset="0"/>
        <a:defRPr lang="en-US" sz="4000" kern="1200" dirty="0">
          <a:solidFill>
            <a:schemeClr val="tx1"/>
          </a:solidFill>
          <a:latin typeface="Montserrat Hairline" charset="0"/>
          <a:ea typeface="Montserrat Hairline" charset="0"/>
          <a:cs typeface="Montserrat Hairline" charset="0"/>
        </a:defRPr>
      </a:lvl2pPr>
      <a:lvl3pPr marL="1827213" indent="-912813" algn="l" defTabSz="1827213" rtl="0" eaLnBrk="0" fontAlgn="base" hangingPunct="0">
        <a:lnSpc>
          <a:spcPct val="90000"/>
        </a:lnSpc>
        <a:spcBef>
          <a:spcPts val="1000"/>
        </a:spcBef>
        <a:spcAft>
          <a:spcPct val="0"/>
        </a:spcAft>
        <a:buFont typeface="Arial" charset="0"/>
        <a:defRPr lang="en-US" sz="3600" kern="1200" dirty="0">
          <a:solidFill>
            <a:schemeClr val="tx1"/>
          </a:solidFill>
          <a:latin typeface="Montserrat Hairline" charset="0"/>
          <a:ea typeface="Montserrat Hairline" charset="0"/>
          <a:cs typeface="Montserrat Hairline" charset="0"/>
        </a:defRPr>
      </a:lvl3pPr>
      <a:lvl4pPr marL="2741613" indent="-1370013" algn="l" defTabSz="1827213" rtl="0" eaLnBrk="0" fontAlgn="base" hangingPunct="0">
        <a:lnSpc>
          <a:spcPct val="90000"/>
        </a:lnSpc>
        <a:spcBef>
          <a:spcPts val="1000"/>
        </a:spcBef>
        <a:spcAft>
          <a:spcPct val="0"/>
        </a:spcAft>
        <a:buFont typeface="Arial" charset="0"/>
        <a:defRPr lang="en-US" sz="3200" kern="1200" dirty="0">
          <a:solidFill>
            <a:schemeClr val="tx1"/>
          </a:solidFill>
          <a:latin typeface="Montserrat Hairline" charset="0"/>
          <a:ea typeface="Montserrat Hairline" charset="0"/>
          <a:cs typeface="Montserrat Hairline" charset="0"/>
        </a:defRPr>
      </a:lvl4pPr>
      <a:lvl5pPr marL="3656013" indent="-1827213" algn="l" defTabSz="1827213" rtl="0" eaLnBrk="0" fontAlgn="base" hangingPunct="0">
        <a:lnSpc>
          <a:spcPct val="90000"/>
        </a:lnSpc>
        <a:spcBef>
          <a:spcPts val="1000"/>
        </a:spcBef>
        <a:spcAft>
          <a:spcPct val="0"/>
        </a:spcAft>
        <a:buFont typeface="Arial" charset="0"/>
        <a:defRPr lang="en-US" sz="3200" kern="1200" dirty="0">
          <a:solidFill>
            <a:schemeClr val="tx1"/>
          </a:solidFill>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7" name="TextBox 6"/>
          <p:cNvSpPr txBox="1"/>
          <p:nvPr/>
        </p:nvSpPr>
        <p:spPr>
          <a:xfrm>
            <a:off x="1991740" y="9737618"/>
            <a:ext cx="20887248" cy="2785378"/>
          </a:xfrm>
          <a:prstGeom prst="rect">
            <a:avLst/>
          </a:prstGeom>
          <a:noFill/>
        </p:spPr>
        <p:txBody>
          <a:bodyPr wrap="none">
            <a:spAutoFit/>
          </a:bodyPr>
          <a:lstStyle/>
          <a:p>
            <a:pPr algn="ctr" defTabSz="1828434" eaLnBrk="1" fontAlgn="auto" hangingPunct="1">
              <a:spcBef>
                <a:spcPts val="0"/>
              </a:spcBef>
              <a:spcAft>
                <a:spcPts val="0"/>
              </a:spcAft>
              <a:defRPr/>
            </a:pPr>
            <a:r>
              <a:rPr lang="en-US" sz="17500" kern="2400" spc="5500" dirty="0">
                <a:solidFill>
                  <a:schemeClr val="bg2"/>
                </a:solidFill>
                <a:latin typeface="Montserrat" charset="0"/>
                <a:ea typeface="Montserrat" charset="0"/>
                <a:cs typeface="Montserrat" charset="0"/>
              </a:rPr>
              <a:t>AU CANADA?</a:t>
            </a:r>
          </a:p>
        </p:txBody>
      </p:sp>
      <p:sp>
        <p:nvSpPr>
          <p:cNvPr id="9" name="TextBox 8"/>
          <p:cNvSpPr txBox="1"/>
          <p:nvPr/>
        </p:nvSpPr>
        <p:spPr>
          <a:xfrm>
            <a:off x="5258249" y="9438141"/>
            <a:ext cx="13281951" cy="523220"/>
          </a:xfrm>
          <a:prstGeom prst="rect">
            <a:avLst/>
          </a:prstGeom>
          <a:noFill/>
        </p:spPr>
        <p:txBody>
          <a:bodyPr wrap="none">
            <a:spAutoFit/>
          </a:bodyPr>
          <a:lstStyle/>
          <a:p>
            <a:pPr algn="ctr" defTabSz="1828434" eaLnBrk="1" fontAlgn="auto" hangingPunct="1">
              <a:spcBef>
                <a:spcPts val="0"/>
              </a:spcBef>
              <a:spcAft>
                <a:spcPts val="0"/>
              </a:spcAft>
              <a:defRPr/>
            </a:pPr>
            <a:r>
              <a:rPr lang="fr-CA" sz="2800" spc="2000" dirty="0">
                <a:solidFill>
                  <a:schemeClr val="bg2"/>
                </a:solidFill>
                <a:latin typeface="Montserrat" charset="0"/>
                <a:ea typeface="Montserrat" charset="0"/>
                <a:cs typeface="Montserrat" charset="0"/>
              </a:rPr>
              <a:t>Qu’en est-il de la réconciliation</a:t>
            </a:r>
          </a:p>
        </p:txBody>
      </p:sp>
      <p:pic>
        <p:nvPicPr>
          <p:cNvPr id="2" name="Picture 1" descr="Whitelogo_F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02832" y="12739555"/>
            <a:ext cx="6870527" cy="97644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9"/>
          <p:cNvSpPr txBox="1">
            <a:spLocks noChangeArrowheads="1"/>
          </p:cNvSpPr>
          <p:nvPr/>
        </p:nvSpPr>
        <p:spPr bwMode="auto">
          <a:xfrm>
            <a:off x="12920663" y="2295701"/>
            <a:ext cx="107251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LES INUITS</a:t>
            </a:r>
          </a:p>
        </p:txBody>
      </p:sp>
      <p:sp>
        <p:nvSpPr>
          <p:cNvPr id="8" name="TextBox 7"/>
          <p:cNvSpPr txBox="1"/>
          <p:nvPr/>
        </p:nvSpPr>
        <p:spPr>
          <a:xfrm>
            <a:off x="13403637" y="1893186"/>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pensionnats indiens pour</a:t>
            </a:r>
          </a:p>
        </p:txBody>
      </p:sp>
      <p:pic>
        <p:nvPicPr>
          <p:cNvPr id="6" name="Picture Placeholder 5" descr="e004665167.jpg"/>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2" name="Rectangle 1"/>
          <p:cNvSpPr/>
          <p:nvPr/>
        </p:nvSpPr>
        <p:spPr>
          <a:xfrm>
            <a:off x="12920663" y="4124542"/>
            <a:ext cx="11015084" cy="2146228"/>
          </a:xfrm>
          <a:prstGeom prst="rect">
            <a:avLst/>
          </a:prstGeom>
        </p:spPr>
        <p:txBody>
          <a:bodyPr wrap="square">
            <a:spAutoFit/>
          </a:bodyPr>
          <a:lstStyle/>
          <a:p>
            <a:pPr>
              <a:lnSpc>
                <a:spcPct val="120000"/>
              </a:lnSpc>
            </a:pPr>
            <a:r>
              <a:rPr lang="fr-CA" sz="2800" dirty="0">
                <a:solidFill>
                  <a:schemeClr val="accent1">
                    <a:lumMod val="50000"/>
                    <a:lumOff val="50000"/>
                  </a:schemeClr>
                </a:solidFill>
                <a:latin typeface="Arial" panose="020B0604020202020204" pitchFamily="34" charset="0"/>
                <a:cs typeface="Arial" panose="020B0604020202020204" pitchFamily="34" charset="0"/>
              </a:rPr>
              <a:t>Ce n’est qu’à partir de 1924 que les Inuits ont été touchés par la loi sur les Indiens et seulement au milieu des années 1950 que les écoles résidentielles ont commencées à être introduites dans le Nord. </a:t>
            </a:r>
          </a:p>
        </p:txBody>
      </p:sp>
      <p:sp>
        <p:nvSpPr>
          <p:cNvPr id="3" name="Rectangle 2"/>
          <p:cNvSpPr/>
          <p:nvPr/>
        </p:nvSpPr>
        <p:spPr>
          <a:xfrm>
            <a:off x="731838" y="8472090"/>
            <a:ext cx="10731921" cy="3697422"/>
          </a:xfrm>
          <a:prstGeom prst="rect">
            <a:avLst/>
          </a:prstGeom>
        </p:spPr>
        <p:txBody>
          <a:bodyPr wrap="square">
            <a:spAutoFit/>
          </a:bodyPr>
          <a:lstStyle/>
          <a:p>
            <a:pPr>
              <a:lnSpc>
                <a:spcPct val="120000"/>
              </a:lnSpc>
            </a:pPr>
            <a:r>
              <a:rPr lang="fr-CA" sz="2800" dirty="0">
                <a:solidFill>
                  <a:schemeClr val="accent1">
                    <a:lumMod val="50000"/>
                    <a:lumOff val="50000"/>
                  </a:schemeClr>
                </a:solidFill>
                <a:latin typeface="Arial" panose="020B0604020202020204" pitchFamily="34" charset="0"/>
                <a:cs typeface="Arial" panose="020B0604020202020204" pitchFamily="34" charset="0"/>
              </a:rPr>
              <a:t>Pour les Inuits, le système des pensionnats ne constituait qu’une seule facette d’un vaste et fulgurant mouvement de changements culturels qui comprenait : l’introduction du christianisme; la délocalisation et la réimplantation obligatoires; le massacre de centaines de chiens de traîneau afin de restreindre l’accès au seul mode de transport disponible pour la vaste majorité des Inuits; la propagation de la tuberculose et de la petite vérole.</a:t>
            </a:r>
            <a:endParaRPr lang="en-CA" sz="2800" dirty="0">
              <a:solidFill>
                <a:schemeClr val="accent1">
                  <a:lumMod val="50000"/>
                  <a:lumOff val="50000"/>
                </a:schemeClr>
              </a:solidFill>
              <a:latin typeface="Arial" panose="020B0604020202020204" pitchFamily="34" charset="0"/>
              <a:cs typeface="Arial" panose="020B0604020202020204" pitchFamily="34" charset="0"/>
            </a:endParaRPr>
          </a:p>
        </p:txBody>
      </p:sp>
      <p:pic>
        <p:nvPicPr>
          <p:cNvPr id="5" name="Picture Placeholder 4" descr="e004923428-v6.jpg"/>
          <p:cNvPicPr>
            <a:picLocks noGrp="1" noChangeAspect="1"/>
          </p:cNvPicPr>
          <p:nvPr>
            <p:ph type="pic" sz="quarter" idx="11"/>
          </p:nvPr>
        </p:nvPicPr>
        <p:blipFill>
          <a:blip r:embed="rId4" cstate="print">
            <a:extLst>
              <a:ext uri="{28A0092B-C50C-407E-A947-70E740481C1C}">
                <a14:useLocalDpi xmlns:a14="http://schemas.microsoft.com/office/drawing/2010/main"/>
              </a:ext>
            </a:extLst>
          </a:blip>
          <a:srcRect/>
          <a:stretch>
            <a:fillRect/>
          </a:stretch>
        </p:blip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ownload (2).jpeg"/>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502377" y="3775075"/>
            <a:ext cx="12188826" cy="6858000"/>
          </a:xfrm>
        </p:spPr>
      </p:pic>
      <p:sp>
        <p:nvSpPr>
          <p:cNvPr id="4" name="TextBox 9"/>
          <p:cNvSpPr txBox="1">
            <a:spLocks noChangeArrowheads="1"/>
          </p:cNvSpPr>
          <p:nvPr/>
        </p:nvSpPr>
        <p:spPr bwMode="auto">
          <a:xfrm>
            <a:off x="13129053" y="4226146"/>
            <a:ext cx="107251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LES MÉTIS</a:t>
            </a:r>
          </a:p>
        </p:txBody>
      </p:sp>
      <p:sp>
        <p:nvSpPr>
          <p:cNvPr id="5" name="TextBox 4"/>
          <p:cNvSpPr txBox="1"/>
          <p:nvPr/>
        </p:nvSpPr>
        <p:spPr>
          <a:xfrm>
            <a:off x="14009687" y="6215667"/>
            <a:ext cx="9226735" cy="4731552"/>
          </a:xfrm>
          <a:prstGeom prst="rect">
            <a:avLst/>
          </a:prstGeom>
          <a:noFill/>
        </p:spPr>
        <p:txBody>
          <a:bodyPr wrap="square">
            <a:spAutoFit/>
          </a:bodyPr>
          <a:lstStyle/>
          <a:p>
            <a:pPr>
              <a:lnSpc>
                <a:spcPct val="120000"/>
              </a:lnSpc>
            </a:pPr>
            <a:r>
              <a:rPr lang="fr-CA" sz="2800" dirty="0">
                <a:solidFill>
                  <a:schemeClr val="accent1">
                    <a:lumMod val="65000"/>
                    <a:lumOff val="35000"/>
                  </a:schemeClr>
                </a:solidFill>
                <a:latin typeface="Arial" panose="020B0604020202020204" pitchFamily="34" charset="0"/>
                <a:cs typeface="Arial" panose="020B0604020202020204" pitchFamily="34" charset="0"/>
              </a:rPr>
              <a:t>Ce n’est qu’après la Commission des Métis du Nord-Ouest de 1885 que le gouvernement fédéral se penche pour la première fois sur la question de l’enseignement aux Métis. En dépit de ces efforts, plusieurs parents Métis avaient des difficultés à trouver des écoles qui accepteraient leurs enfants, et devaient souvent payer des frais de scolarité. Ces enfants étaient considérés « demi-blancs », plutôt qu’Indiens.</a:t>
            </a:r>
          </a:p>
          <a:p>
            <a:pPr defTabSz="1828434" eaLnBrk="1" fontAlgn="auto" hangingPunct="1">
              <a:lnSpc>
                <a:spcPct val="120000"/>
              </a:lnSpc>
              <a:spcBef>
                <a:spcPts val="0"/>
              </a:spcBef>
              <a:spcAft>
                <a:spcPts val="0"/>
              </a:spcAft>
              <a:defRPr/>
            </a:pPr>
            <a:endParaRPr lang="fr-CA" sz="2800" spc="300" dirty="0">
              <a:solidFill>
                <a:schemeClr val="accent1">
                  <a:lumMod val="65000"/>
                  <a:lumOff val="35000"/>
                </a:schemeClr>
              </a:solidFill>
              <a:latin typeface="Arial" panose="020B0604020202020204" pitchFamily="34" charset="0"/>
              <a:ea typeface="Montserrat Light" charset="0"/>
              <a:cs typeface="Arial" panose="020B0604020202020204" pitchFamily="34" charset="0"/>
            </a:endParaRPr>
          </a:p>
        </p:txBody>
      </p:sp>
      <p:pic>
        <p:nvPicPr>
          <p:cNvPr id="8" name="Picture Placeholder 7" descr="download (2).jpeg"/>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502377" y="3775075"/>
            <a:ext cx="12188826" cy="6858000"/>
          </a:xfrm>
        </p:spPr>
      </p:pic>
      <p:sp>
        <p:nvSpPr>
          <p:cNvPr id="7" name="TextBox 6"/>
          <p:cNvSpPr txBox="1"/>
          <p:nvPr/>
        </p:nvSpPr>
        <p:spPr>
          <a:xfrm>
            <a:off x="13612027" y="3823631"/>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pensionnats indiens pour</a:t>
            </a:r>
          </a:p>
        </p:txBody>
      </p:sp>
    </p:spTree>
    <p:extLst>
      <p:ext uri="{BB962C8B-B14F-4D97-AF65-F5344CB8AC3E}">
        <p14:creationId xmlns:p14="http://schemas.microsoft.com/office/powerpoint/2010/main" val="9905555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Screen Shot 2017-01-23 at 2.11.32 PM.png"/>
          <p:cNvPicPr>
            <a:picLocks noGrp="1" noChangeAspect="1"/>
          </p:cNvPicPr>
          <p:nvPr>
            <p:ph type="pic" sz="quarter" idx="15"/>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6076950" y="7053263"/>
            <a:ext cx="6099175" cy="5402262"/>
          </a:xfrm>
        </p:spPr>
      </p:pic>
      <p:sp>
        <p:nvSpPr>
          <p:cNvPr id="6" name="TextBox 13"/>
          <p:cNvSpPr txBox="1">
            <a:spLocks noChangeArrowheads="1"/>
          </p:cNvSpPr>
          <p:nvPr/>
        </p:nvSpPr>
        <p:spPr bwMode="auto">
          <a:xfrm>
            <a:off x="3270970" y="1492071"/>
            <a:ext cx="1781148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9600" dirty="0">
                <a:solidFill>
                  <a:srgbClr val="92B624"/>
                </a:solidFill>
                <a:latin typeface="Montserrat" charset="0"/>
                <a:cs typeface="Montserrat" charset="0"/>
              </a:rPr>
              <a:t>LES PENSIONNNATS INDIENS</a:t>
            </a:r>
          </a:p>
        </p:txBody>
      </p:sp>
      <p:sp>
        <p:nvSpPr>
          <p:cNvPr id="7" name="Rectangle 6"/>
          <p:cNvSpPr/>
          <p:nvPr/>
        </p:nvSpPr>
        <p:spPr>
          <a:xfrm>
            <a:off x="1681809" y="3709718"/>
            <a:ext cx="22412679" cy="4580741"/>
          </a:xfrm>
          <a:prstGeom prst="rect">
            <a:avLst/>
          </a:prstGeom>
        </p:spPr>
        <p:txBody>
          <a:bodyPr wrap="square">
            <a:spAutoFit/>
          </a:bodyPr>
          <a:lstStyle/>
          <a:p>
            <a:pPr marL="342900" indent="-342900">
              <a:lnSpc>
                <a:spcPct val="150000"/>
              </a:lnSpc>
              <a:buFont typeface="Arial"/>
              <a:buChar char="•"/>
            </a:pPr>
            <a:r>
              <a:rPr lang="fr-CA" sz="2800" dirty="0">
                <a:latin typeface="Arial" panose="020B0604020202020204" pitchFamily="34" charset="0"/>
                <a:cs typeface="Arial" panose="020B0604020202020204" pitchFamily="34" charset="0"/>
              </a:rPr>
              <a:t>Le premier pensionnat autochtone, le Mohawk </a:t>
            </a:r>
            <a:r>
              <a:rPr lang="fr-CA" sz="2800" dirty="0" err="1">
                <a:latin typeface="Arial" panose="020B0604020202020204" pitchFamily="34" charset="0"/>
                <a:cs typeface="Arial" panose="020B0604020202020204" pitchFamily="34" charset="0"/>
              </a:rPr>
              <a:t>Indian</a:t>
            </a:r>
            <a:r>
              <a:rPr lang="fr-CA" sz="2800" dirty="0">
                <a:latin typeface="Arial" panose="020B0604020202020204" pitchFamily="34" charset="0"/>
                <a:cs typeface="Arial" panose="020B0604020202020204" pitchFamily="34" charset="0"/>
              </a:rPr>
              <a:t> </a:t>
            </a:r>
            <a:r>
              <a:rPr lang="fr-CA" sz="2800" dirty="0" err="1">
                <a:latin typeface="Arial" panose="020B0604020202020204" pitchFamily="34" charset="0"/>
                <a:cs typeface="Arial" panose="020B0604020202020204" pitchFamily="34" charset="0"/>
              </a:rPr>
              <a:t>Residential</a:t>
            </a:r>
            <a:r>
              <a:rPr lang="fr-CA" sz="2800" dirty="0">
                <a:latin typeface="Arial" panose="020B0604020202020204" pitchFamily="34" charset="0"/>
                <a:cs typeface="Arial" panose="020B0604020202020204" pitchFamily="34" charset="0"/>
              </a:rPr>
              <a:t> </a:t>
            </a:r>
            <a:r>
              <a:rPr lang="fr-CA" sz="2800" dirty="0" err="1">
                <a:latin typeface="Arial" panose="020B0604020202020204" pitchFamily="34" charset="0"/>
                <a:cs typeface="Arial" panose="020B0604020202020204" pitchFamily="34" charset="0"/>
              </a:rPr>
              <a:t>School</a:t>
            </a:r>
            <a:r>
              <a:rPr lang="fr-CA" sz="2800" dirty="0">
                <a:latin typeface="Arial" panose="020B0604020202020204" pitchFamily="34" charset="0"/>
                <a:cs typeface="Arial" panose="020B0604020202020204" pitchFamily="34" charset="0"/>
              </a:rPr>
              <a:t>, a ouvert ses portes en </a:t>
            </a:r>
            <a:r>
              <a:rPr lang="fr-CA" sz="2800" dirty="0">
                <a:solidFill>
                  <a:srgbClr val="92B624"/>
                </a:solidFill>
                <a:latin typeface="Arial" panose="020B0604020202020204" pitchFamily="34" charset="0"/>
                <a:cs typeface="Arial" panose="020B0604020202020204" pitchFamily="34" charset="0"/>
              </a:rPr>
              <a:t>1831</a:t>
            </a:r>
            <a:r>
              <a:rPr lang="fr-CA" sz="2800" dirty="0">
                <a:latin typeface="Arial" panose="020B0604020202020204" pitchFamily="34" charset="0"/>
                <a:cs typeface="Arial" panose="020B0604020202020204" pitchFamily="34" charset="0"/>
              </a:rPr>
              <a:t> à Brantford, en Ontario. </a:t>
            </a:r>
          </a:p>
          <a:p>
            <a:pPr marL="342900" indent="-342900">
              <a:lnSpc>
                <a:spcPct val="150000"/>
              </a:lnSpc>
              <a:buFont typeface="Arial"/>
              <a:buChar char="•"/>
            </a:pPr>
            <a:r>
              <a:rPr lang="fr-CA" sz="2800" dirty="0">
                <a:latin typeface="Arial" panose="020B0604020202020204" pitchFamily="34" charset="0"/>
                <a:cs typeface="Arial" panose="020B0604020202020204" pitchFamily="34" charset="0"/>
              </a:rPr>
              <a:t>Le gouvernement fédéral reconnaît actuellement que </a:t>
            </a:r>
            <a:r>
              <a:rPr lang="fr-CA" sz="2800" dirty="0">
                <a:solidFill>
                  <a:srgbClr val="92B624"/>
                </a:solidFill>
                <a:latin typeface="Arial" panose="020B0604020202020204" pitchFamily="34" charset="0"/>
                <a:cs typeface="Arial" panose="020B0604020202020204" pitchFamily="34" charset="0"/>
              </a:rPr>
              <a:t>132</a:t>
            </a:r>
            <a:r>
              <a:rPr lang="fr-CA" sz="2800" dirty="0">
                <a:latin typeface="Arial" panose="020B0604020202020204" pitchFamily="34" charset="0"/>
                <a:cs typeface="Arial" panose="020B0604020202020204" pitchFamily="34" charset="0"/>
              </a:rPr>
              <a:t> pensionnats subventionnés par le fédéral existaient aux quatre coins du pays.</a:t>
            </a:r>
          </a:p>
          <a:p>
            <a:pPr marL="342900" indent="-342900">
              <a:lnSpc>
                <a:spcPct val="150000"/>
              </a:lnSpc>
              <a:buFont typeface="Arial"/>
              <a:buChar char="•"/>
            </a:pPr>
            <a:r>
              <a:rPr lang="fr-CA" sz="2800" dirty="0">
                <a:latin typeface="Arial" panose="020B0604020202020204" pitchFamily="34" charset="0"/>
                <a:cs typeface="Arial" panose="020B0604020202020204" pitchFamily="34" charset="0"/>
              </a:rPr>
              <a:t>Ce nombre ne tient pas compte des pensionnats administrés par les diocèses, ou par les gouvernements provinciaux et territoriaux.</a:t>
            </a:r>
          </a:p>
          <a:p>
            <a:pPr marL="342900" indent="-342900">
              <a:lnSpc>
                <a:spcPct val="150000"/>
              </a:lnSpc>
              <a:buFont typeface="Arial"/>
              <a:buChar char="•"/>
            </a:pPr>
            <a:r>
              <a:rPr lang="fr-CA" sz="2800" dirty="0">
                <a:latin typeface="Arial" panose="020B0604020202020204" pitchFamily="34" charset="0"/>
                <a:cs typeface="Arial" panose="020B0604020202020204" pitchFamily="34" charset="0"/>
              </a:rPr>
              <a:t>Le dernier pensionnat autochtone administré par le gouvernement fédéral a fermé ses portes en </a:t>
            </a:r>
            <a:r>
              <a:rPr lang="fr-CA" sz="2800" dirty="0">
                <a:solidFill>
                  <a:srgbClr val="92B624"/>
                </a:solidFill>
                <a:latin typeface="Arial" panose="020B0604020202020204" pitchFamily="34" charset="0"/>
                <a:cs typeface="Arial" panose="020B0604020202020204" pitchFamily="34" charset="0"/>
              </a:rPr>
              <a:t>1996.</a:t>
            </a:r>
          </a:p>
          <a:p>
            <a:pPr marL="342900" indent="-342900">
              <a:lnSpc>
                <a:spcPct val="150000"/>
              </a:lnSpc>
              <a:buFont typeface="Arial"/>
              <a:buChar char="•"/>
            </a:pPr>
            <a:endParaRPr lang="fr-CA" sz="2800" dirty="0">
              <a:latin typeface="Arial" panose="020B0604020202020204" pitchFamily="34" charset="0"/>
              <a:cs typeface="Arial" panose="020B0604020202020204" pitchFamily="34" charset="0"/>
            </a:endParaRPr>
          </a:p>
          <a:p>
            <a:pPr marL="342900" indent="-342900">
              <a:lnSpc>
                <a:spcPct val="150000"/>
              </a:lnSpc>
              <a:buFont typeface="Arial"/>
              <a:buChar char="•"/>
            </a:pPr>
            <a:endParaRPr lang="en-US" sz="2800" dirty="0">
              <a:latin typeface="Arial" panose="020B0604020202020204" pitchFamily="34" charset="0"/>
              <a:cs typeface="Arial" panose="020B0604020202020204" pitchFamily="34" charset="0"/>
            </a:endParaRPr>
          </a:p>
          <a:p>
            <a:pPr>
              <a:lnSpc>
                <a:spcPct val="150000"/>
              </a:lnSpc>
            </a:pPr>
            <a:endParaRPr lang="en-US" sz="28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7051277" y="1153517"/>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La réconciliation au canada</a:t>
            </a:r>
          </a:p>
        </p:txBody>
      </p:sp>
      <p:pic>
        <p:nvPicPr>
          <p:cNvPr id="9" name="Picture Placeholder 8" descr="Screen Shot 2017-07-20 at 2.43.44 PM.png"/>
          <p:cNvPicPr>
            <a:picLocks noGrp="1" noChangeAspect="1"/>
          </p:cNvPicPr>
          <p:nvPr>
            <p:ph type="pic" sz="quarter" idx="13"/>
          </p:nvPr>
        </p:nvPicPr>
        <p:blipFill>
          <a:blip r:embed="rId5" cstate="print">
            <a:extLst>
              <a:ext uri="{28A0092B-C50C-407E-A947-70E740481C1C}">
                <a14:useLocalDpi xmlns:a14="http://schemas.microsoft.com/office/drawing/2010/main"/>
              </a:ext>
            </a:extLst>
          </a:blip>
          <a:srcRect/>
          <a:stretch>
            <a:fillRect/>
          </a:stretch>
        </p:blipFill>
        <p:spPr>
          <a:xfrm>
            <a:off x="18275300" y="7053263"/>
            <a:ext cx="6099175" cy="5402262"/>
          </a:xfrm>
        </p:spPr>
      </p:pic>
      <p:pic>
        <p:nvPicPr>
          <p:cNvPr id="4" name="Picture Placeholder 3" descr="Screen Shot 2017-07-20 at 2.42.45 PM.png"/>
          <p:cNvPicPr>
            <a:picLocks noGrp="1" noChangeAspect="1"/>
          </p:cNvPicPr>
          <p:nvPr>
            <p:ph type="pic" sz="quarter" idx="14"/>
          </p:nvPr>
        </p:nvPicPr>
        <p:blipFill>
          <a:blip r:embed="rId6" cstate="print">
            <a:extLst>
              <a:ext uri="{28A0092B-C50C-407E-A947-70E740481C1C}">
                <a14:useLocalDpi xmlns:a14="http://schemas.microsoft.com/office/drawing/2010/main"/>
              </a:ext>
            </a:extLst>
          </a:blip>
          <a:srcRect/>
          <a:stretch>
            <a:fillRect/>
          </a:stretch>
        </p:blipFill>
        <p:spPr>
          <a:xfrm>
            <a:off x="12176125" y="7053263"/>
            <a:ext cx="6099175" cy="5402262"/>
          </a:xfrm>
        </p:spPr>
      </p:pic>
      <p:pic>
        <p:nvPicPr>
          <p:cNvPr id="12" name="Picture Placeholder 11" descr="9123317.jpg"/>
          <p:cNvPicPr>
            <a:picLocks noGrp="1" noChangeAspect="1"/>
          </p:cNvPicPr>
          <p:nvPr>
            <p:ph type="pic" sz="quarter" idx="16"/>
          </p:nvPr>
        </p:nvPicPr>
        <p:blipFill>
          <a:blip r:embed="rId7" cstate="print">
            <a:extLst>
              <a:ext uri="{28A0092B-C50C-407E-A947-70E740481C1C}">
                <a14:useLocalDpi xmlns:a14="http://schemas.microsoft.com/office/drawing/2010/main"/>
              </a:ext>
            </a:extLst>
          </a:blip>
          <a:srcRect/>
          <a:stretch>
            <a:fillRect/>
          </a:stretch>
        </p:blipFill>
        <p:spPr>
          <a:xfrm>
            <a:off x="-22225" y="7053263"/>
            <a:ext cx="6099175" cy="5402262"/>
          </a:xfrm>
        </p:spPr>
      </p:pic>
    </p:spTree>
    <p:extLst>
      <p:ext uri="{BB962C8B-B14F-4D97-AF65-F5344CB8AC3E}">
        <p14:creationId xmlns:p14="http://schemas.microsoft.com/office/powerpoint/2010/main" val="17303999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identialschools_Map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9133836" cy="13716000"/>
          </a:xfrm>
          <a:prstGeom prst="rect">
            <a:avLst/>
          </a:prstGeom>
        </p:spPr>
      </p:pic>
      <p:sp>
        <p:nvSpPr>
          <p:cNvPr id="3" name="TextBox 103"/>
          <p:cNvSpPr txBox="1">
            <a:spLocks noChangeArrowheads="1"/>
          </p:cNvSpPr>
          <p:nvPr/>
        </p:nvSpPr>
        <p:spPr bwMode="auto">
          <a:xfrm>
            <a:off x="10987331" y="2784300"/>
            <a:ext cx="1570037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err="1">
                <a:solidFill>
                  <a:srgbClr val="92B624"/>
                </a:solidFill>
                <a:latin typeface="Montserrat" charset="0"/>
                <a:cs typeface="Montserrat" charset="0"/>
              </a:rPr>
              <a:t>À</a:t>
            </a:r>
            <a:r>
              <a:rPr lang="en-US" sz="6600" dirty="0">
                <a:solidFill>
                  <a:srgbClr val="92B624"/>
                </a:solidFill>
                <a:latin typeface="Montserrat" charset="0"/>
                <a:cs typeface="Montserrat" charset="0"/>
              </a:rPr>
              <a:t> TRAVERS LE PAYS</a:t>
            </a:r>
            <a:endParaRPr lang="en-US" sz="9600" dirty="0">
              <a:solidFill>
                <a:srgbClr val="92B624"/>
              </a:solidFill>
              <a:latin typeface="Montserrat" charset="0"/>
              <a:cs typeface="Montserrat" charset="0"/>
            </a:endParaRPr>
          </a:p>
        </p:txBody>
      </p:sp>
      <p:sp>
        <p:nvSpPr>
          <p:cNvPr id="7" name="TextBox 6"/>
          <p:cNvSpPr txBox="1"/>
          <p:nvPr/>
        </p:nvSpPr>
        <p:spPr>
          <a:xfrm>
            <a:off x="15947691" y="4312005"/>
            <a:ext cx="6019500" cy="2296013"/>
          </a:xfrm>
          <a:prstGeom prst="rect">
            <a:avLst/>
          </a:prstGeom>
          <a:noFill/>
        </p:spPr>
        <p:txBody>
          <a:bodyPr wrap="square">
            <a:spAutoFit/>
          </a:bodyPr>
          <a:lstStyle/>
          <a:p>
            <a:pPr algn="ctr" defTabSz="1828434" eaLnBrk="1" fontAlgn="auto" hangingPunct="1">
              <a:lnSpc>
                <a:spcPct val="120000"/>
              </a:lnSpc>
              <a:spcBef>
                <a:spcPts val="0"/>
              </a:spcBef>
              <a:spcAft>
                <a:spcPts val="0"/>
              </a:spcAft>
              <a:defRPr/>
            </a:pPr>
            <a:r>
              <a:rPr lang="en-US" sz="2400" dirty="0" err="1">
                <a:latin typeface="Arial" panose="020B0604020202020204" pitchFamily="34" charset="0"/>
                <a:cs typeface="Arial" panose="020B0604020202020204" pitchFamily="34" charset="0"/>
              </a:rPr>
              <a:t>Cette</a:t>
            </a:r>
            <a:r>
              <a:rPr lang="en-US" sz="2400" dirty="0">
                <a:latin typeface="Arial" panose="020B0604020202020204" pitchFamily="34" charset="0"/>
                <a:cs typeface="Arial" panose="020B0604020202020204" pitchFamily="34" charset="0"/>
              </a:rPr>
              <a:t> carte </a:t>
            </a:r>
            <a:r>
              <a:rPr lang="en-US" sz="2400" dirty="0" err="1">
                <a:latin typeface="Arial" panose="020B0604020202020204" pitchFamily="34" charset="0"/>
                <a:cs typeface="Arial" panose="020B0604020202020204" pitchFamily="34" charset="0"/>
              </a:rPr>
              <a:t>démontre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l’emplacement</a:t>
            </a:r>
            <a:r>
              <a:rPr lang="en-US" sz="2400" dirty="0">
                <a:latin typeface="Arial" panose="020B0604020202020204" pitchFamily="34" charset="0"/>
                <a:cs typeface="Arial" panose="020B0604020202020204" pitchFamily="34" charset="0"/>
              </a:rPr>
              <a:t> des </a:t>
            </a:r>
            <a:r>
              <a:rPr lang="en-US" sz="2400" dirty="0" err="1">
                <a:latin typeface="Arial" panose="020B0604020202020204" pitchFamily="34" charset="0"/>
                <a:cs typeface="Arial" panose="020B0604020202020204" pitchFamily="34" charset="0"/>
              </a:rPr>
              <a:t>écoles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résidentielles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identifées</a:t>
            </a:r>
            <a:r>
              <a:rPr lang="en-US" sz="2400" dirty="0">
                <a:latin typeface="Arial" panose="020B0604020202020204" pitchFamily="34" charset="0"/>
                <a:cs typeface="Arial" panose="020B0604020202020204" pitchFamily="34" charset="0"/>
              </a:rPr>
              <a:t> par la Convention de </a:t>
            </a:r>
            <a:r>
              <a:rPr lang="en-US" sz="2400" dirty="0" err="1">
                <a:latin typeface="Arial" panose="020B0604020202020204" pitchFamily="34" charset="0"/>
                <a:cs typeface="Arial" panose="020B0604020202020204" pitchFamily="34" charset="0"/>
              </a:rPr>
              <a:t>règlement</a:t>
            </a:r>
            <a:r>
              <a:rPr lang="en-US" sz="2400" dirty="0">
                <a:latin typeface="Arial" panose="020B0604020202020204" pitchFamily="34" charset="0"/>
                <a:cs typeface="Arial" panose="020B0604020202020204" pitchFamily="34" charset="0"/>
              </a:rPr>
              <a:t> relative </a:t>
            </a:r>
            <a:r>
              <a:rPr lang="en-US" sz="2400" dirty="0" err="1">
                <a:latin typeface="Arial" panose="020B0604020202020204" pitchFamily="34" charset="0"/>
                <a:cs typeface="Arial" panose="020B0604020202020204" pitchFamily="34" charset="0"/>
              </a:rPr>
              <a:t>auz</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pensionnats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indiens</a:t>
            </a:r>
            <a:r>
              <a:rPr lang="en-US" sz="2400" dirty="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algn="ctr" defTabSz="1828434" eaLnBrk="1" fontAlgn="auto" hangingPunct="1">
              <a:lnSpc>
                <a:spcPct val="120000"/>
              </a:lnSpc>
              <a:spcBef>
                <a:spcPts val="0"/>
              </a:spcBef>
              <a:spcAft>
                <a:spcPts val="0"/>
              </a:spcAft>
              <a:defRPr/>
            </a:pPr>
            <a:endParaRPr lang="en-US" sz="2400" spc="300" dirty="0">
              <a:latin typeface="Arial" panose="020B0604020202020204" pitchFamily="34" charset="0"/>
              <a:ea typeface="Montserrat Light" charset="0"/>
              <a:cs typeface="Arial" panose="020B0604020202020204" pitchFamily="34" charset="0"/>
            </a:endParaRPr>
          </a:p>
        </p:txBody>
      </p:sp>
      <p:pic>
        <p:nvPicPr>
          <p:cNvPr id="2" name="Picture 1" descr="Screen Shot 2017-11-21 at 12.5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317" y="11558884"/>
            <a:ext cx="3226470" cy="1913630"/>
          </a:xfrm>
          <a:prstGeom prst="rect">
            <a:avLst/>
          </a:prstGeom>
        </p:spPr>
      </p:pic>
      <p:sp>
        <p:nvSpPr>
          <p:cNvPr id="8" name="TextBox 7"/>
          <p:cNvSpPr txBox="1"/>
          <p:nvPr/>
        </p:nvSpPr>
        <p:spPr>
          <a:xfrm>
            <a:off x="13989775" y="2445746"/>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pensionnats indiens</a:t>
            </a:r>
          </a:p>
        </p:txBody>
      </p:sp>
    </p:spTree>
    <p:extLst>
      <p:ext uri="{BB962C8B-B14F-4D97-AF65-F5344CB8AC3E}">
        <p14:creationId xmlns:p14="http://schemas.microsoft.com/office/powerpoint/2010/main" val="41168410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Quappelle-indian-school-sask.jp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0176"/>
          <a:stretch/>
        </p:blipFill>
        <p:spPr/>
      </p:pic>
      <p:sp>
        <p:nvSpPr>
          <p:cNvPr id="3" name="Rectangle 2"/>
          <p:cNvSpPr/>
          <p:nvPr/>
        </p:nvSpPr>
        <p:spPr>
          <a:xfrm>
            <a:off x="1174827" y="10507057"/>
            <a:ext cx="22676242" cy="2146228"/>
          </a:xfrm>
          <a:prstGeom prst="rect">
            <a:avLst/>
          </a:prstGeom>
        </p:spPr>
        <p:txBody>
          <a:bodyPr wrap="square">
            <a:spAutoFit/>
          </a:bodyPr>
          <a:lstStyle/>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En certaines provinces come en Saskatchewan, si les parents retiraient leurs enfants des pensionnats pour les ramener à la maison, ils étaient accusés au criminel et envoyés en prison.</a:t>
            </a:r>
          </a:p>
          <a:p>
            <a:pPr marL="342900" indent="-342900">
              <a:lnSpc>
                <a:spcPct val="120000"/>
              </a:lnSpc>
              <a:buFont typeface="Arial"/>
              <a:buChar char="•"/>
            </a:pPr>
            <a:r>
              <a:rPr lang="fr-CA" sz="2800" dirty="0">
                <a:latin typeface="Arial" panose="020B0604020202020204" pitchFamily="34" charset="0"/>
                <a:cs typeface="Arial" panose="020B0604020202020204" pitchFamily="34" charset="0"/>
              </a:rPr>
              <a:t>Des fonctionnaires fédéraux démantelèrent éventuellement les campements établis par les familles autochtones en face des écoles résidentielles. Les parents et grands-parents, le cœur brisé, espéraient simplement apercevoir brièvement leurs enfants et petits-enfants.</a:t>
            </a:r>
            <a:endParaRPr lang="en-CA" sz="2800" dirty="0">
              <a:latin typeface="Arial" panose="020B0604020202020204" pitchFamily="34" charset="0"/>
              <a:cs typeface="Arial" panose="020B0604020202020204" pitchFamily="34" charset="0"/>
            </a:endParaRPr>
          </a:p>
        </p:txBody>
      </p:sp>
      <p:sp>
        <p:nvSpPr>
          <p:cNvPr id="8" name="Rectangle 7"/>
          <p:cNvSpPr/>
          <p:nvPr/>
        </p:nvSpPr>
        <p:spPr>
          <a:xfrm>
            <a:off x="0" y="-1"/>
            <a:ext cx="24377650" cy="9601201"/>
          </a:xfrm>
          <a:prstGeom prst="rect">
            <a:avLst/>
          </a:prstGeom>
          <a:solidFill>
            <a:srgbClr val="0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a:solidFill>
                <a:srgbClr val="FFFFFF"/>
              </a:solidFill>
              <a:latin typeface="Montserrat Light" charset="0"/>
              <a:ea typeface="ＭＳ Ｐゴシック" charset="0"/>
            </a:endParaRPr>
          </a:p>
        </p:txBody>
      </p:sp>
      <p:sp>
        <p:nvSpPr>
          <p:cNvPr id="5" name="TextBox 13"/>
          <p:cNvSpPr txBox="1">
            <a:spLocks noChangeArrowheads="1"/>
          </p:cNvSpPr>
          <p:nvPr/>
        </p:nvSpPr>
        <p:spPr bwMode="auto">
          <a:xfrm>
            <a:off x="5304019" y="858940"/>
            <a:ext cx="1425342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9600" dirty="0">
                <a:solidFill>
                  <a:schemeClr val="bg1"/>
                </a:solidFill>
                <a:latin typeface="Montserrat" charset="0"/>
                <a:cs typeface="Montserrat" charset="0"/>
              </a:rPr>
              <a:t>PENSIONNATS INDIENS</a:t>
            </a:r>
          </a:p>
        </p:txBody>
      </p:sp>
      <p:sp>
        <p:nvSpPr>
          <p:cNvPr id="6" name="TextBox 5"/>
          <p:cNvSpPr txBox="1"/>
          <p:nvPr/>
        </p:nvSpPr>
        <p:spPr>
          <a:xfrm>
            <a:off x="7819014" y="614031"/>
            <a:ext cx="9474200" cy="400110"/>
          </a:xfrm>
          <a:prstGeom prst="rect">
            <a:avLst/>
          </a:prstGeom>
          <a:noFill/>
        </p:spPr>
        <p:txBody>
          <a:bodyPr wrap="square">
            <a:spAutoFit/>
          </a:bodyPr>
          <a:lstStyle/>
          <a:p>
            <a:pPr algn="ctr" defTabSz="1828434" eaLnBrk="1" fontAlgn="auto" hangingPunct="1">
              <a:spcBef>
                <a:spcPts val="0"/>
              </a:spcBef>
              <a:spcAft>
                <a:spcPts val="0"/>
              </a:spcAft>
              <a:defRPr/>
            </a:pPr>
            <a:r>
              <a:rPr lang="fr-CA" sz="2000" spc="1200" dirty="0">
                <a:solidFill>
                  <a:schemeClr val="bg1"/>
                </a:solidFill>
                <a:latin typeface="Montserrat" charset="0"/>
                <a:ea typeface="Montserrat" charset="0"/>
                <a:cs typeface="Montserrat" charset="0"/>
              </a:rPr>
              <a:t>L’héritage des</a:t>
            </a:r>
          </a:p>
        </p:txBody>
      </p:sp>
    </p:spTree>
    <p:extLst>
      <p:ext uri="{BB962C8B-B14F-4D97-AF65-F5344CB8AC3E}">
        <p14:creationId xmlns:p14="http://schemas.microsoft.com/office/powerpoint/2010/main" val="15296829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1297711670693_ORIGINAL.jpg"/>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
        <p:nvSpPr>
          <p:cNvPr id="4" name="Rectangle 3"/>
          <p:cNvSpPr/>
          <p:nvPr/>
        </p:nvSpPr>
        <p:spPr>
          <a:xfrm>
            <a:off x="0" y="-1"/>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dirty="0">
                <a:solidFill>
                  <a:srgbClr val="FFFFFF"/>
                </a:solidFill>
                <a:latin typeface="Montserrat Light" charset="0"/>
                <a:ea typeface="ＭＳ Ｐゴシック" charset="0"/>
              </a:rPr>
              <a:t>-</a:t>
            </a:r>
          </a:p>
        </p:txBody>
      </p:sp>
      <p:sp>
        <p:nvSpPr>
          <p:cNvPr id="5" name="TextBox 4"/>
          <p:cNvSpPr txBox="1"/>
          <p:nvPr/>
        </p:nvSpPr>
        <p:spPr>
          <a:xfrm>
            <a:off x="2691906" y="2952005"/>
            <a:ext cx="8292416" cy="2585323"/>
          </a:xfrm>
          <a:prstGeom prst="rect">
            <a:avLst/>
          </a:prstGeom>
          <a:noFill/>
        </p:spPr>
        <p:txBody>
          <a:bodyPr wrap="square" rtlCol="0">
            <a:spAutoFit/>
          </a:bodyPr>
          <a:lstStyle/>
          <a:p>
            <a:r>
              <a:rPr lang="fr-CA" sz="5400">
                <a:solidFill>
                  <a:schemeClr val="bg1"/>
                </a:solidFill>
              </a:rPr>
              <a:t>La probabilité qu’un </a:t>
            </a:r>
            <a:r>
              <a:rPr lang="fr-CA" sz="5400" b="1">
                <a:solidFill>
                  <a:schemeClr val="bg1"/>
                </a:solidFill>
              </a:rPr>
              <a:t>enfant </a:t>
            </a:r>
            <a:r>
              <a:rPr lang="fr-CA" sz="5400">
                <a:solidFill>
                  <a:schemeClr val="bg1"/>
                </a:solidFill>
              </a:rPr>
              <a:t>meurt dans un pensionnnat autochtone:</a:t>
            </a:r>
          </a:p>
        </p:txBody>
      </p:sp>
      <p:sp>
        <p:nvSpPr>
          <p:cNvPr id="6" name="TextBox 5"/>
          <p:cNvSpPr txBox="1"/>
          <p:nvPr/>
        </p:nvSpPr>
        <p:spPr>
          <a:xfrm>
            <a:off x="14679818" y="2877717"/>
            <a:ext cx="8601669" cy="2585323"/>
          </a:xfrm>
          <a:prstGeom prst="rect">
            <a:avLst/>
          </a:prstGeom>
          <a:noFill/>
        </p:spPr>
        <p:txBody>
          <a:bodyPr wrap="square" rtlCol="0">
            <a:spAutoFit/>
          </a:bodyPr>
          <a:lstStyle/>
          <a:p>
            <a:r>
              <a:rPr lang="fr-CA" sz="5400">
                <a:solidFill>
                  <a:schemeClr val="bg1"/>
                </a:solidFill>
              </a:rPr>
              <a:t>La probabilité qu’un </a:t>
            </a:r>
            <a:r>
              <a:rPr lang="fr-CA" sz="5400" b="1">
                <a:solidFill>
                  <a:schemeClr val="bg1"/>
                </a:solidFill>
              </a:rPr>
              <a:t>soldat </a:t>
            </a:r>
            <a:r>
              <a:rPr lang="fr-CA" sz="5400">
                <a:solidFill>
                  <a:schemeClr val="bg1"/>
                </a:solidFill>
              </a:rPr>
              <a:t>canadien meurt durant la Seconde Guerre mondiale:</a:t>
            </a:r>
          </a:p>
        </p:txBody>
      </p:sp>
      <p:sp>
        <p:nvSpPr>
          <p:cNvPr id="7" name="TextBox 6"/>
          <p:cNvSpPr txBox="1"/>
          <p:nvPr/>
        </p:nvSpPr>
        <p:spPr>
          <a:xfrm>
            <a:off x="3083417" y="8490490"/>
            <a:ext cx="2278547" cy="2400657"/>
          </a:xfrm>
          <a:prstGeom prst="rect">
            <a:avLst/>
          </a:prstGeom>
          <a:noFill/>
        </p:spPr>
        <p:txBody>
          <a:bodyPr wrap="square" rtlCol="0">
            <a:spAutoFit/>
          </a:bodyPr>
          <a:lstStyle/>
          <a:p>
            <a:r>
              <a:rPr lang="en-US" sz="15000" b="1" dirty="0">
                <a:solidFill>
                  <a:srgbClr val="FFFFFF"/>
                </a:solidFill>
              </a:rPr>
              <a:t>1</a:t>
            </a:r>
          </a:p>
        </p:txBody>
      </p:sp>
      <p:sp>
        <p:nvSpPr>
          <p:cNvPr id="8" name="TextBox 7"/>
          <p:cNvSpPr txBox="1"/>
          <p:nvPr/>
        </p:nvSpPr>
        <p:spPr>
          <a:xfrm>
            <a:off x="15230973" y="8490490"/>
            <a:ext cx="2278547" cy="2400657"/>
          </a:xfrm>
          <a:prstGeom prst="rect">
            <a:avLst/>
          </a:prstGeom>
          <a:noFill/>
        </p:spPr>
        <p:txBody>
          <a:bodyPr wrap="square" rtlCol="0">
            <a:spAutoFit/>
          </a:bodyPr>
          <a:lstStyle/>
          <a:p>
            <a:r>
              <a:rPr lang="en-US" sz="15000" b="1" dirty="0">
                <a:solidFill>
                  <a:srgbClr val="FFFFFF"/>
                </a:solidFill>
              </a:rPr>
              <a:t>1</a:t>
            </a:r>
          </a:p>
        </p:txBody>
      </p:sp>
      <p:sp>
        <p:nvSpPr>
          <p:cNvPr id="9" name="TextBox 8"/>
          <p:cNvSpPr txBox="1"/>
          <p:nvPr/>
        </p:nvSpPr>
        <p:spPr>
          <a:xfrm>
            <a:off x="6499462" y="8488469"/>
            <a:ext cx="3399144" cy="2400657"/>
          </a:xfrm>
          <a:prstGeom prst="rect">
            <a:avLst/>
          </a:prstGeom>
          <a:noFill/>
        </p:spPr>
        <p:txBody>
          <a:bodyPr wrap="square" rtlCol="0">
            <a:spAutoFit/>
          </a:bodyPr>
          <a:lstStyle/>
          <a:p>
            <a:r>
              <a:rPr lang="en-US" sz="15000" b="1" dirty="0">
                <a:solidFill>
                  <a:srgbClr val="FFFFFF"/>
                </a:solidFill>
              </a:rPr>
              <a:t>25</a:t>
            </a:r>
          </a:p>
        </p:txBody>
      </p:sp>
      <p:sp>
        <p:nvSpPr>
          <p:cNvPr id="10" name="TextBox 9"/>
          <p:cNvSpPr txBox="1"/>
          <p:nvPr/>
        </p:nvSpPr>
        <p:spPr>
          <a:xfrm>
            <a:off x="18826027" y="8488469"/>
            <a:ext cx="3399144" cy="2400657"/>
          </a:xfrm>
          <a:prstGeom prst="rect">
            <a:avLst/>
          </a:prstGeom>
          <a:noFill/>
        </p:spPr>
        <p:txBody>
          <a:bodyPr wrap="square" rtlCol="0">
            <a:spAutoFit/>
          </a:bodyPr>
          <a:lstStyle/>
          <a:p>
            <a:r>
              <a:rPr lang="en-US" sz="15000" b="1" dirty="0">
                <a:solidFill>
                  <a:srgbClr val="FFFFFF"/>
                </a:solidFill>
              </a:rPr>
              <a:t>26</a:t>
            </a:r>
          </a:p>
        </p:txBody>
      </p:sp>
      <p:sp>
        <p:nvSpPr>
          <p:cNvPr id="11" name="TextBox 10"/>
          <p:cNvSpPr txBox="1"/>
          <p:nvPr/>
        </p:nvSpPr>
        <p:spPr>
          <a:xfrm>
            <a:off x="2326326" y="634741"/>
            <a:ext cx="20955162" cy="1107996"/>
          </a:xfrm>
          <a:prstGeom prst="rect">
            <a:avLst/>
          </a:prstGeom>
          <a:noFill/>
        </p:spPr>
        <p:txBody>
          <a:bodyPr wrap="square">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eaLnBrk="1" hangingPunct="1"/>
            <a:r>
              <a:rPr lang="fr-CA" sz="6600" dirty="0">
                <a:solidFill>
                  <a:schemeClr val="bg1"/>
                </a:solidFill>
                <a:latin typeface="Montserrat" charset="0"/>
                <a:cs typeface="Montserrat" charset="0"/>
              </a:rPr>
              <a:t>L’héritage des pensionnats autochtones du Canada</a:t>
            </a:r>
          </a:p>
        </p:txBody>
      </p:sp>
      <p:sp>
        <p:nvSpPr>
          <p:cNvPr id="14" name="Oval 13"/>
          <p:cNvSpPr/>
          <p:nvPr/>
        </p:nvSpPr>
        <p:spPr>
          <a:xfrm>
            <a:off x="4603675" y="9087780"/>
            <a:ext cx="1388962" cy="1388962"/>
          </a:xfrm>
          <a:prstGeom prst="ellipse">
            <a:avLst/>
          </a:prstGeom>
          <a:solidFill>
            <a:srgbClr val="92B62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BAD"/>
              </a:solidFill>
            </a:endParaRPr>
          </a:p>
        </p:txBody>
      </p:sp>
      <p:sp>
        <p:nvSpPr>
          <p:cNvPr id="16" name="TextBox 15"/>
          <p:cNvSpPr txBox="1"/>
          <p:nvPr/>
        </p:nvSpPr>
        <p:spPr>
          <a:xfrm>
            <a:off x="4732461" y="9294760"/>
            <a:ext cx="1199241" cy="830997"/>
          </a:xfrm>
          <a:prstGeom prst="rect">
            <a:avLst/>
          </a:prstGeom>
          <a:noFill/>
        </p:spPr>
        <p:txBody>
          <a:bodyPr wrap="square" rtlCol="0">
            <a:spAutoFit/>
          </a:bodyPr>
          <a:lstStyle/>
          <a:p>
            <a:r>
              <a:rPr lang="en-US" sz="4800" b="1" dirty="0">
                <a:solidFill>
                  <a:schemeClr val="tx2"/>
                </a:solidFill>
              </a:rPr>
              <a:t>sur</a:t>
            </a:r>
          </a:p>
        </p:txBody>
      </p:sp>
      <p:sp>
        <p:nvSpPr>
          <p:cNvPr id="17" name="Oval 16"/>
          <p:cNvSpPr/>
          <p:nvPr/>
        </p:nvSpPr>
        <p:spPr>
          <a:xfrm>
            <a:off x="16840097" y="9116227"/>
            <a:ext cx="1388962" cy="1388962"/>
          </a:xfrm>
          <a:prstGeom prst="ellipse">
            <a:avLst/>
          </a:prstGeom>
          <a:solidFill>
            <a:srgbClr val="92B62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6BAD"/>
              </a:solidFill>
            </a:endParaRPr>
          </a:p>
        </p:txBody>
      </p:sp>
      <p:cxnSp>
        <p:nvCxnSpPr>
          <p:cNvPr id="20" name="Straight Connector 19"/>
          <p:cNvCxnSpPr/>
          <p:nvPr/>
        </p:nvCxnSpPr>
        <p:spPr>
          <a:xfrm>
            <a:off x="11937482" y="2939326"/>
            <a:ext cx="0" cy="795182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6963148" y="9340934"/>
            <a:ext cx="1199241" cy="830997"/>
          </a:xfrm>
          <a:prstGeom prst="rect">
            <a:avLst/>
          </a:prstGeom>
          <a:noFill/>
        </p:spPr>
        <p:txBody>
          <a:bodyPr wrap="square" rtlCol="0">
            <a:spAutoFit/>
          </a:bodyPr>
          <a:lstStyle/>
          <a:p>
            <a:r>
              <a:rPr lang="en-US" sz="4800" b="1" dirty="0">
                <a:solidFill>
                  <a:schemeClr val="tx2"/>
                </a:solidFill>
              </a:rPr>
              <a:t>sur</a:t>
            </a:r>
          </a:p>
        </p:txBody>
      </p:sp>
    </p:spTree>
    <p:extLst>
      <p:ext uri="{BB962C8B-B14F-4D97-AF65-F5344CB8AC3E}">
        <p14:creationId xmlns:p14="http://schemas.microsoft.com/office/powerpoint/2010/main" val="10874757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010-007_001_102.jpg"/>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Rectangle 3"/>
          <p:cNvSpPr/>
          <p:nvPr/>
        </p:nvSpPr>
        <p:spPr>
          <a:xfrm>
            <a:off x="0" y="2206625"/>
            <a:ext cx="24377650" cy="8398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0" name="Rectangle 9"/>
          <p:cNvSpPr/>
          <p:nvPr/>
        </p:nvSpPr>
        <p:spPr>
          <a:xfrm>
            <a:off x="2765858" y="5726509"/>
            <a:ext cx="19163443" cy="3431709"/>
          </a:xfrm>
          <a:prstGeom prst="rect">
            <a:avLst/>
          </a:prstGeom>
        </p:spPr>
        <p:txBody>
          <a:bodyPr wrap="square">
            <a:spAutoFit/>
          </a:bodyPr>
          <a:lstStyle/>
          <a:p>
            <a:pPr marL="342900" indent="-342900">
              <a:lnSpc>
                <a:spcPct val="130000"/>
              </a:lnSpc>
              <a:buFont typeface="Arial"/>
              <a:buChar char="•"/>
            </a:pPr>
            <a:r>
              <a:rPr lang="fr-CA" sz="2800" dirty="0">
                <a:latin typeface="Arial" panose="020B0604020202020204" pitchFamily="34" charset="0"/>
                <a:cs typeface="Arial" panose="020B0604020202020204" pitchFamily="34" charset="0"/>
              </a:rPr>
              <a:t>Dès 1970, à la demande de l'Assemblée des Premières Nations, le gouvernement canadien entreprenait un processus qui allait céder une fois pour toutes la gestion de l'éducation aux autochtones.</a:t>
            </a:r>
            <a:endParaRPr lang="fr-CA" sz="2800" baseline="30000" dirty="0">
              <a:latin typeface="Arial" panose="020B0604020202020204" pitchFamily="34" charset="0"/>
              <a:cs typeface="Arial" panose="020B0604020202020204" pitchFamily="34" charset="0"/>
            </a:endParaRPr>
          </a:p>
          <a:p>
            <a:pPr marL="342900" indent="-342900">
              <a:lnSpc>
                <a:spcPct val="130000"/>
              </a:lnSpc>
              <a:buFont typeface="Arial"/>
              <a:buChar char="•"/>
            </a:pPr>
            <a:r>
              <a:rPr lang="fr-CA" sz="2800" dirty="0">
                <a:latin typeface="Arial" panose="020B0604020202020204" pitchFamily="34" charset="0"/>
                <a:cs typeface="Arial" panose="020B0604020202020204" pitchFamily="34" charset="0"/>
              </a:rPr>
              <a:t>Au début des années 1990, sous l’initiative du chef national de l’Assemblée des Premières Nations Phil Fontaine, des survivants et survivantes ont rompu le silence pour dénoncer les violences physiques et sexuelles subies dans les pensionnats autochtones. </a:t>
            </a:r>
          </a:p>
          <a:p>
            <a:pPr algn="ctr">
              <a:lnSpc>
                <a:spcPct val="130000"/>
              </a:lnSpc>
            </a:pPr>
            <a:endParaRPr lang="en-CA" sz="2800" b="1" dirty="0">
              <a:latin typeface="Arial" panose="020B0604020202020204" pitchFamily="34" charset="0"/>
              <a:cs typeface="Arial" panose="020B0604020202020204" pitchFamily="34" charset="0"/>
            </a:endParaRPr>
          </a:p>
        </p:txBody>
      </p:sp>
      <p:sp>
        <p:nvSpPr>
          <p:cNvPr id="7" name="TextBox 13"/>
          <p:cNvSpPr txBox="1">
            <a:spLocks noChangeArrowheads="1"/>
          </p:cNvSpPr>
          <p:nvPr/>
        </p:nvSpPr>
        <p:spPr bwMode="auto">
          <a:xfrm>
            <a:off x="4960792" y="3651422"/>
            <a:ext cx="1425342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9600" dirty="0">
                <a:solidFill>
                  <a:srgbClr val="92B624"/>
                </a:solidFill>
                <a:latin typeface="Montserrat" charset="0"/>
                <a:cs typeface="Montserrat" charset="0"/>
              </a:rPr>
              <a:t>PENSIONNATS INDIENS</a:t>
            </a:r>
          </a:p>
        </p:txBody>
      </p:sp>
      <p:sp>
        <p:nvSpPr>
          <p:cNvPr id="8" name="TextBox 7"/>
          <p:cNvSpPr txBox="1"/>
          <p:nvPr/>
        </p:nvSpPr>
        <p:spPr>
          <a:xfrm>
            <a:off x="7475787" y="3530835"/>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L’héritage des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29470" y="5034503"/>
            <a:ext cx="10451937" cy="9140964"/>
          </a:xfrm>
          <a:prstGeom prst="rect">
            <a:avLst/>
          </a:prstGeom>
        </p:spPr>
        <p:txBody>
          <a:bodyPr wrap="square">
            <a:spAutoFit/>
          </a:bodyPr>
          <a:lstStyle/>
          <a:p>
            <a:r>
              <a:rPr lang="fr-CA" sz="2800" dirty="0">
                <a:solidFill>
                  <a:schemeClr val="accent1">
                    <a:lumMod val="50000"/>
                    <a:lumOff val="50000"/>
                  </a:schemeClr>
                </a:solidFill>
                <a:latin typeface="Arial" panose="020B0604020202020204" pitchFamily="34" charset="0"/>
                <a:cs typeface="Arial" panose="020B0604020202020204" pitchFamily="34" charset="0"/>
              </a:rPr>
              <a:t>En juin 2008, le gouvernement fédéral du Canada a présenté ses excuses pour son implication historique dans le système des pensionnats autochtones. </a:t>
            </a:r>
          </a:p>
          <a:p>
            <a:endParaRPr lang="fr-CA" sz="2800" dirty="0">
              <a:solidFill>
                <a:schemeClr val="accent1">
                  <a:lumMod val="50000"/>
                  <a:lumOff val="50000"/>
                </a:schemeClr>
              </a:solidFill>
              <a:latin typeface="Arial" panose="020B0604020202020204" pitchFamily="34" charset="0"/>
              <a:cs typeface="Arial" panose="020B0604020202020204" pitchFamily="34" charset="0"/>
            </a:endParaRPr>
          </a:p>
          <a:p>
            <a:r>
              <a:rPr lang="fr-CA" sz="2800" dirty="0">
                <a:solidFill>
                  <a:schemeClr val="accent1">
                    <a:lumMod val="50000"/>
                    <a:lumOff val="50000"/>
                  </a:schemeClr>
                </a:solidFill>
                <a:latin typeface="Arial" panose="020B0604020202020204" pitchFamily="34" charset="0"/>
                <a:cs typeface="Arial" panose="020B0604020202020204" pitchFamily="34" charset="0"/>
              </a:rPr>
              <a:t>Le traitement des enfants dans les pensionnats autochtones a constitué un sombre chapitre de notre histoire, a déclaré le premier ministre de l’époque, Stephen Harper, et les politiques qui soutenaient et protégeaient ce système étaient néfastes et injustes.</a:t>
            </a:r>
          </a:p>
          <a:p>
            <a:endParaRPr lang="fr-CA" sz="2800" dirty="0">
              <a:solidFill>
                <a:schemeClr val="accent1">
                  <a:lumMod val="50000"/>
                  <a:lumOff val="50000"/>
                </a:schemeClr>
              </a:solidFill>
              <a:latin typeface="Arial" panose="020B0604020202020204" pitchFamily="34" charset="0"/>
              <a:cs typeface="Arial" panose="020B0604020202020204" pitchFamily="34" charset="0"/>
            </a:endParaRPr>
          </a:p>
          <a:p>
            <a:r>
              <a:rPr lang="fr-CA" sz="2800" dirty="0">
                <a:solidFill>
                  <a:schemeClr val="accent1">
                    <a:lumMod val="50000"/>
                    <a:lumOff val="50000"/>
                  </a:schemeClr>
                </a:solidFill>
                <a:latin typeface="Arial" panose="020B0604020202020204" pitchFamily="34" charset="0"/>
                <a:cs typeface="Arial" panose="020B0604020202020204" pitchFamily="34" charset="0"/>
              </a:rPr>
              <a:t>« Nous voulons reprendre la responsabilité de notre éducation et enseigner notre histoire, notre langue et notre culture. Nous ne faisons que commencer à raconter notre histoire – et nous voulons la dire au monde avec nos propres mots, afin que ce qui nous est arrivé n’arrive plus jamais à aucune autre nation du monde. »</a:t>
            </a:r>
          </a:p>
          <a:p>
            <a:endParaRPr lang="fr-CA" sz="2800" dirty="0">
              <a:solidFill>
                <a:schemeClr val="accent1">
                  <a:lumMod val="50000"/>
                  <a:lumOff val="50000"/>
                </a:schemeClr>
              </a:solidFill>
              <a:latin typeface="Arial" panose="020B0604020202020204" pitchFamily="34" charset="0"/>
              <a:cs typeface="Arial" panose="020B0604020202020204" pitchFamily="34" charset="0"/>
            </a:endParaRPr>
          </a:p>
          <a:p>
            <a:r>
              <a:rPr lang="fr-CA" sz="2800" b="1" dirty="0">
                <a:solidFill>
                  <a:schemeClr val="accent1">
                    <a:lumMod val="50000"/>
                    <a:lumOff val="50000"/>
                  </a:schemeClr>
                </a:solidFill>
                <a:latin typeface="Arial" panose="020B0604020202020204" pitchFamily="34" charset="0"/>
                <a:cs typeface="Arial" panose="020B0604020202020204" pitchFamily="34" charset="0"/>
              </a:rPr>
              <a:t>- Shirley I. Williams, survivante</a:t>
            </a:r>
          </a:p>
          <a:p>
            <a:endParaRPr lang="fr-CA" sz="2800" dirty="0">
              <a:solidFill>
                <a:schemeClr val="accent1">
                  <a:lumMod val="50000"/>
                  <a:lumOff val="50000"/>
                </a:schemeClr>
              </a:solidFill>
              <a:latin typeface="Arial" panose="020B0604020202020204" pitchFamily="34" charset="0"/>
              <a:cs typeface="Arial" panose="020B0604020202020204" pitchFamily="34" charset="0"/>
            </a:endParaRPr>
          </a:p>
          <a:p>
            <a:endParaRPr lang="fr-CA" sz="2800" dirty="0">
              <a:solidFill>
                <a:schemeClr val="accent1">
                  <a:lumMod val="50000"/>
                  <a:lumOff val="50000"/>
                </a:schemeClr>
              </a:solidFill>
              <a:latin typeface="Arial" panose="020B0604020202020204" pitchFamily="34" charset="0"/>
              <a:cs typeface="Arial" panose="020B0604020202020204" pitchFamily="34" charset="0"/>
            </a:endParaRPr>
          </a:p>
          <a:p>
            <a:endParaRPr lang="en-CA" sz="2800" dirty="0">
              <a:solidFill>
                <a:schemeClr val="accent1">
                  <a:lumMod val="50000"/>
                  <a:lumOff val="50000"/>
                </a:schemeClr>
              </a:solidFill>
              <a:latin typeface="Arial" panose="020B0604020202020204" pitchFamily="34" charset="0"/>
              <a:cs typeface="Arial" panose="020B0604020202020204" pitchFamily="34" charset="0"/>
            </a:endParaRPr>
          </a:p>
        </p:txBody>
      </p:sp>
      <p:sp>
        <p:nvSpPr>
          <p:cNvPr id="6" name="TextBox 9"/>
          <p:cNvSpPr txBox="1">
            <a:spLocks noChangeArrowheads="1"/>
          </p:cNvSpPr>
          <p:nvPr/>
        </p:nvSpPr>
        <p:spPr bwMode="auto">
          <a:xfrm>
            <a:off x="13057855" y="3031570"/>
            <a:ext cx="107251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LES EXCUSES </a:t>
            </a:r>
          </a:p>
        </p:txBody>
      </p:sp>
      <p:sp>
        <p:nvSpPr>
          <p:cNvPr id="2" name="Rectangle 1"/>
          <p:cNvSpPr/>
          <p:nvPr/>
        </p:nvSpPr>
        <p:spPr>
          <a:xfrm>
            <a:off x="14548699" y="8307480"/>
            <a:ext cx="6349687" cy="830997"/>
          </a:xfrm>
          <a:prstGeom prst="rect">
            <a:avLst/>
          </a:prstGeom>
        </p:spPr>
        <p:txBody>
          <a:bodyPr wrap="square">
            <a:spAutoFit/>
          </a:bodyPr>
          <a:lstStyle/>
          <a:p>
            <a:pPr algn="ctr"/>
            <a:endParaRPr lang="fr-CA" sz="2400" dirty="0">
              <a:solidFill>
                <a:schemeClr val="accent1"/>
              </a:solidFill>
              <a:latin typeface="Source Sans Pro"/>
              <a:cs typeface="Source Sans Pro"/>
            </a:endParaRPr>
          </a:p>
          <a:p>
            <a:pPr algn="ctr"/>
            <a:endParaRPr lang="fr-CA" sz="2400" dirty="0">
              <a:solidFill>
                <a:schemeClr val="tx2"/>
              </a:solidFill>
            </a:endParaRPr>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 y="1786"/>
            <a:ext cx="12188824" cy="13712427"/>
          </a:xfrm>
        </p:spPr>
      </p:pic>
      <p:sp>
        <p:nvSpPr>
          <p:cNvPr id="9" name="TextBox 8"/>
          <p:cNvSpPr txBox="1"/>
          <p:nvPr/>
        </p:nvSpPr>
        <p:spPr>
          <a:xfrm>
            <a:off x="13729269" y="2743785"/>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pensionnats indiens:</a:t>
            </a:r>
          </a:p>
        </p:txBody>
      </p:sp>
    </p:spTree>
    <p:extLst>
      <p:ext uri="{BB962C8B-B14F-4D97-AF65-F5344CB8AC3E}">
        <p14:creationId xmlns:p14="http://schemas.microsoft.com/office/powerpoint/2010/main" val="15034574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16" name="Rectangle 15"/>
          <p:cNvSpPr/>
          <p:nvPr/>
        </p:nvSpPr>
        <p:spPr>
          <a:xfrm>
            <a:off x="0" y="1785"/>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a:solidFill>
                <a:srgbClr val="FFFFFF"/>
              </a:solidFill>
              <a:latin typeface="Montserrat Light" charset="0"/>
              <a:ea typeface="ＭＳ Ｐゴシック" charset="0"/>
            </a:endParaRPr>
          </a:p>
        </p:txBody>
      </p:sp>
      <p:sp>
        <p:nvSpPr>
          <p:cNvPr id="19459" name="TextBox 9"/>
          <p:cNvSpPr txBox="1">
            <a:spLocks noChangeArrowheads="1"/>
          </p:cNvSpPr>
          <p:nvPr/>
        </p:nvSpPr>
        <p:spPr bwMode="auto">
          <a:xfrm>
            <a:off x="661065" y="10717917"/>
            <a:ext cx="17083736" cy="186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1500" b="1" dirty="0">
                <a:solidFill>
                  <a:schemeClr val="bg1"/>
                </a:solidFill>
                <a:latin typeface="Montserrat" charset="0"/>
                <a:cs typeface="Montserrat" charset="0"/>
              </a:rPr>
              <a:t>À TRAVERS LE MONDE</a:t>
            </a:r>
          </a:p>
        </p:txBody>
      </p:sp>
      <p:sp>
        <p:nvSpPr>
          <p:cNvPr id="11" name="TextBox 10"/>
          <p:cNvSpPr txBox="1"/>
          <p:nvPr/>
        </p:nvSpPr>
        <p:spPr>
          <a:xfrm>
            <a:off x="1802278" y="10548848"/>
            <a:ext cx="6269038" cy="338138"/>
          </a:xfrm>
          <a:prstGeom prst="rect">
            <a:avLst/>
          </a:prstGeom>
          <a:noFill/>
        </p:spPr>
        <p:txBody>
          <a:bodyPr>
            <a:spAutoFit/>
          </a:bodyPr>
          <a:lstStyle/>
          <a:p>
            <a:pPr defTabSz="1828434" eaLnBrk="1" fontAlgn="auto" hangingPunct="1">
              <a:spcBef>
                <a:spcPts val="0"/>
              </a:spcBef>
              <a:spcAft>
                <a:spcPts val="0"/>
              </a:spcAft>
              <a:defRPr/>
            </a:pPr>
            <a:r>
              <a:rPr lang="fr-CA" sz="1600" spc="1200" dirty="0">
                <a:solidFill>
                  <a:schemeClr val="bg1"/>
                </a:solidFill>
                <a:latin typeface="Montserrat" charset="0"/>
                <a:ea typeface="Montserrat" charset="0"/>
                <a:cs typeface="Montserrat" charset="0"/>
              </a:rPr>
              <a:t>La réconciliation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2019036" y="2882402"/>
            <a:ext cx="1072515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4800" dirty="0">
                <a:solidFill>
                  <a:srgbClr val="92B624"/>
                </a:solidFill>
                <a:latin typeface="Montserrat" charset="0"/>
                <a:cs typeface="Montserrat" charset="0"/>
              </a:rPr>
              <a:t>LA </a:t>
            </a:r>
            <a:r>
              <a:rPr lang="fr-CA" sz="4800" dirty="0">
                <a:solidFill>
                  <a:srgbClr val="92B624"/>
                </a:solidFill>
              </a:rPr>
              <a:t>DÉCLARATION DES NATIONS UNIES SUR LES DROITS DES PEUPLES AUTOCHTONES</a:t>
            </a:r>
            <a:endParaRPr lang="en-CA" sz="4800" dirty="0">
              <a:solidFill>
                <a:srgbClr val="92B624"/>
              </a:solidFill>
            </a:endParaRPr>
          </a:p>
          <a:p>
            <a:pPr algn="ctr" eaLnBrk="1" hangingPunct="1"/>
            <a:endParaRPr lang="en-US" sz="4800" dirty="0">
              <a:solidFill>
                <a:srgbClr val="92B624"/>
              </a:solidFill>
              <a:latin typeface="Montserrat" charset="0"/>
              <a:cs typeface="Montserrat" charset="0"/>
            </a:endParaRP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209184" y="2847"/>
            <a:ext cx="10193866" cy="13710305"/>
          </a:xfrm>
        </p:spPr>
      </p:pic>
      <p:sp>
        <p:nvSpPr>
          <p:cNvPr id="2" name="Rectangle 1"/>
          <p:cNvSpPr/>
          <p:nvPr/>
        </p:nvSpPr>
        <p:spPr>
          <a:xfrm>
            <a:off x="1441551" y="6543568"/>
            <a:ext cx="11717075" cy="6282746"/>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On compte environ 310 millions d’autochtones à travers le monde, répartis dans près de 90 pays.</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 </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La Déclaration des Nations unies sur les droits des peuples autochtones (UNDRIP) est une disposition juridique internationale des droits de la personne qui confère aux populations autochtones la protection et les mêmes droits que toutes les autres populations.</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 </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Cette déclaration fournit un cadre pour traiter de justice et de réconciliation entre toutes les nations, en appliquant les normes existantes des droits de la personne aux circonstances historiques, sociales et culturelles propres aux peuples autochtones.</a:t>
            </a:r>
            <a:endParaRPr lang="en-CA" sz="2800" dirty="0">
              <a:latin typeface="Arial" panose="020B0604020202020204" pitchFamily="34" charset="0"/>
              <a:cs typeface="Arial" panose="020B0604020202020204" pitchFamily="34" charset="0"/>
            </a:endParaRPr>
          </a:p>
        </p:txBody>
      </p:sp>
      <p:sp>
        <p:nvSpPr>
          <p:cNvPr id="8" name="TextBox 7"/>
          <p:cNvSpPr txBox="1"/>
          <p:nvPr/>
        </p:nvSpPr>
        <p:spPr>
          <a:xfrm>
            <a:off x="2019036" y="2543848"/>
            <a:ext cx="1113959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Vérité et réconciliation</a:t>
            </a:r>
          </a:p>
        </p:txBody>
      </p:sp>
    </p:spTree>
    <p:extLst>
      <p:ext uri="{BB962C8B-B14F-4D97-AF65-F5344CB8AC3E}">
        <p14:creationId xmlns:p14="http://schemas.microsoft.com/office/powerpoint/2010/main" val="14521240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12"/>
          <p:cNvSpPr txBox="1">
            <a:spLocks noChangeArrowheads="1"/>
          </p:cNvSpPr>
          <p:nvPr/>
        </p:nvSpPr>
        <p:spPr bwMode="auto">
          <a:xfrm>
            <a:off x="768350" y="1935013"/>
            <a:ext cx="1072515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8000" dirty="0">
                <a:solidFill>
                  <a:srgbClr val="92B624"/>
                </a:solidFill>
                <a:latin typeface="Montserrat" charset="0"/>
                <a:cs typeface="Montserrat" charset="0"/>
              </a:rPr>
              <a:t>PERTIENCE HISTORIQUE</a:t>
            </a:r>
          </a:p>
        </p:txBody>
      </p:sp>
      <p:sp>
        <p:nvSpPr>
          <p:cNvPr id="15" name="TextBox 14"/>
          <p:cNvSpPr txBox="1"/>
          <p:nvPr/>
        </p:nvSpPr>
        <p:spPr>
          <a:xfrm>
            <a:off x="2997200" y="1765944"/>
            <a:ext cx="6267450" cy="338138"/>
          </a:xfrm>
          <a:prstGeom prst="rect">
            <a:avLst/>
          </a:prstGeom>
          <a:noFill/>
        </p:spPr>
        <p:txBody>
          <a:bodyPr>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Établir la</a:t>
            </a:r>
          </a:p>
        </p:txBody>
      </p:sp>
      <p:sp>
        <p:nvSpPr>
          <p:cNvPr id="5" name="Rectangle 4"/>
          <p:cNvSpPr/>
          <p:nvPr/>
        </p:nvSpPr>
        <p:spPr>
          <a:xfrm>
            <a:off x="768351" y="5600872"/>
            <a:ext cx="10725150" cy="7283661"/>
          </a:xfrm>
          <a:prstGeom prst="rect">
            <a:avLst/>
          </a:prstGeom>
        </p:spPr>
        <p:txBody>
          <a:bodyPr wrap="square">
            <a:spAutoFit/>
          </a:bodyPr>
          <a:lstStyle/>
          <a:p>
            <a:pPr>
              <a:lnSpc>
                <a:spcPct val="120000"/>
              </a:lnSpc>
            </a:pPr>
            <a:r>
              <a:rPr lang="fr-FR" sz="2800" dirty="0">
                <a:latin typeface="Arial" panose="020B0604020202020204" pitchFamily="34" charset="0"/>
                <a:cs typeface="Arial" panose="020B0604020202020204" pitchFamily="34" charset="0"/>
              </a:rPr>
              <a:t>Le passé est constitué de tout ce qui est arrivé à quiconque, peu importe à quel endroit</a:t>
            </a:r>
            <a:r>
              <a:rPr lang="fr-CA" sz="2800" dirty="0">
                <a:latin typeface="Arial" panose="020B0604020202020204" pitchFamily="34" charset="0"/>
                <a:cs typeface="Arial" panose="020B0604020202020204" pitchFamily="34" charset="0"/>
              </a:rPr>
              <a:t>: évidemment, impossible de se souvenir de tout cela. Alors, comment décider ce qu’il vaut la peine d’apprendre? </a:t>
            </a:r>
          </a:p>
          <a:p>
            <a:pPr>
              <a:lnSpc>
                <a:spcPct val="120000"/>
              </a:lnSpc>
            </a:pPr>
            <a:r>
              <a:rPr lang="fr-CA" sz="2800" dirty="0">
                <a:latin typeface="Arial" panose="020B0604020202020204" pitchFamily="34" charset="0"/>
                <a:cs typeface="Arial" panose="020B0604020202020204" pitchFamily="34" charset="0"/>
              </a:rPr>
              <a:t> </a:t>
            </a:r>
          </a:p>
          <a:p>
            <a:pPr>
              <a:lnSpc>
                <a:spcPct val="120000"/>
              </a:lnSpc>
            </a:pPr>
            <a:r>
              <a:rPr lang="fr-FR" sz="2800" dirty="0">
                <a:latin typeface="Arial" panose="020B0604020202020204" pitchFamily="34" charset="0"/>
                <a:cs typeface="Arial" panose="020B0604020202020204" pitchFamily="34" charset="0"/>
              </a:rPr>
              <a:t>Les évènements importants sont ceux qui donnent lieu</a:t>
            </a:r>
            <a:r>
              <a:rPr lang="fr-CA" sz="2800" dirty="0">
                <a:latin typeface="Arial" panose="020B0604020202020204" pitchFamily="34" charset="0"/>
                <a:cs typeface="Arial" panose="020B0604020202020204" pitchFamily="34" charset="0"/>
              </a:rPr>
              <a:t> à de grands changements sur de longues périodes pour un grand nombre de personnes.</a:t>
            </a:r>
          </a:p>
          <a:p>
            <a:pPr>
              <a:lnSpc>
                <a:spcPct val="120000"/>
              </a:lnSpc>
            </a:pPr>
            <a:r>
              <a:rPr lang="fr-CA" sz="2800" dirty="0">
                <a:latin typeface="Arial" panose="020B0604020202020204" pitchFamily="34" charset="0"/>
                <a:cs typeface="Arial" panose="020B0604020202020204" pitchFamily="34" charset="0"/>
              </a:rPr>
              <a:t> </a:t>
            </a:r>
          </a:p>
          <a:p>
            <a:pPr>
              <a:lnSpc>
                <a:spcPct val="120000"/>
              </a:lnSpc>
            </a:pPr>
            <a:r>
              <a:rPr lang="fr-FR" sz="2800" dirty="0">
                <a:latin typeface="Arial" panose="020B0604020202020204" pitchFamily="34" charset="0"/>
                <a:cs typeface="Arial" panose="020B0604020202020204" pitchFamily="34" charset="0"/>
              </a:rPr>
              <a:t>Un personnage ou un événement du passé peut devenir significatif et historique à partir du moment où les historiens peuvent le relier à une tendance générale actuelle nous révélant quelque chose d’important sur nous-même et notre société.</a:t>
            </a:r>
            <a:endParaRPr lang="en-CA" sz="2800" dirty="0">
              <a:latin typeface="Arial" panose="020B0604020202020204" pitchFamily="34" charset="0"/>
              <a:cs typeface="Arial" panose="020B0604020202020204" pitchFamily="34" charset="0"/>
            </a:endParaRPr>
          </a:p>
          <a:p>
            <a:pPr>
              <a:lnSpc>
                <a:spcPct val="120000"/>
              </a:lnSpc>
            </a:pPr>
            <a:endParaRPr lang="fr-CA" sz="2800" dirty="0">
              <a:latin typeface="Arial" panose="020B0604020202020204" pitchFamily="34" charset="0"/>
              <a:cs typeface="Arial" panose="020B0604020202020204" pitchFamily="34" charset="0"/>
            </a:endParaRPr>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2193587" y="0"/>
            <a:ext cx="12179299" cy="13715999"/>
          </a:xfr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23502" y="5361005"/>
            <a:ext cx="12459115" cy="7800725"/>
          </a:xfrm>
          <a:prstGeom prst="rect">
            <a:avLst/>
          </a:prstGeom>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L’idée de créer cette déclaration fut déclenchée par le mouvement mondial des peuples autochtones qui s’unirent pour faire entendre leurs droits et leurs valeurs communes. Cette déclaration possède aussi la particularité d’être la seule à avoir été rédigée par les ayants droits eux-mêmes, soit les peuples autochtones.</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 </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La Déclaration sur les droits des autochtones fut adoptée par les Nations Unies le 13 septembre 2007.</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 </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Lors du vote, 144 pays se prononcèrent majoritairement en faveur de la déclaration, tandis que 4 états, soit le Canada, les États-Unis, l’Australie et la Nouvelle-Zélande, votèrent contre celle-ci. Bien que le Canada soutienne désormais la Déclaration des droits des peuples autochtones, le gouvernement canadien n’a toujours pas ratifié un seul des articles dans sa législation.</a:t>
            </a:r>
            <a:endParaRPr lang="en-CA" sz="2800" dirty="0">
              <a:latin typeface="Arial" panose="020B0604020202020204" pitchFamily="34" charset="0"/>
              <a:cs typeface="Arial" panose="020B0604020202020204" pitchFamily="34" charset="0"/>
            </a:endParaRPr>
          </a:p>
        </p:txBody>
      </p:sp>
      <p:pic>
        <p:nvPicPr>
          <p:cNvPr id="8" name="Picture Placeholder 7" descr="DDPA2.png"/>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9" name="TextBox 9"/>
          <p:cNvSpPr txBox="1">
            <a:spLocks noChangeArrowheads="1"/>
          </p:cNvSpPr>
          <p:nvPr/>
        </p:nvSpPr>
        <p:spPr bwMode="auto">
          <a:xfrm>
            <a:off x="12243674" y="2371580"/>
            <a:ext cx="107251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4800" dirty="0">
                <a:solidFill>
                  <a:srgbClr val="92B624"/>
                </a:solidFill>
                <a:latin typeface="Montserrat" charset="0"/>
                <a:cs typeface="Montserrat" charset="0"/>
              </a:rPr>
              <a:t>LA </a:t>
            </a:r>
            <a:r>
              <a:rPr lang="fr-CA" sz="4800" dirty="0">
                <a:solidFill>
                  <a:srgbClr val="92B624"/>
                </a:solidFill>
              </a:rPr>
              <a:t>DÉCLARATION SUR LES DROITS DES PEUPLES AUTOCHTONES</a:t>
            </a:r>
            <a:endParaRPr lang="en-CA" sz="4800" dirty="0">
              <a:solidFill>
                <a:srgbClr val="92B624"/>
              </a:solidFill>
            </a:endParaRPr>
          </a:p>
          <a:p>
            <a:pPr algn="ctr" eaLnBrk="1" hangingPunct="1"/>
            <a:endParaRPr lang="en-US" sz="4800" dirty="0">
              <a:solidFill>
                <a:srgbClr val="92B624"/>
              </a:solidFill>
              <a:latin typeface="Montserrat" charset="0"/>
              <a:cs typeface="Montserrat" charset="0"/>
            </a:endParaRPr>
          </a:p>
        </p:txBody>
      </p:sp>
      <p:sp>
        <p:nvSpPr>
          <p:cNvPr id="10" name="TextBox 9"/>
          <p:cNvSpPr txBox="1"/>
          <p:nvPr/>
        </p:nvSpPr>
        <p:spPr>
          <a:xfrm>
            <a:off x="12172464" y="1896396"/>
            <a:ext cx="1113959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Vérité et réconciliation</a:t>
            </a:r>
          </a:p>
        </p:txBody>
      </p:sp>
    </p:spTree>
    <p:extLst>
      <p:ext uri="{BB962C8B-B14F-4D97-AF65-F5344CB8AC3E}">
        <p14:creationId xmlns:p14="http://schemas.microsoft.com/office/powerpoint/2010/main" val="12322530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01"/>
          <p:cNvSpPr txBox="1">
            <a:spLocks noChangeArrowheads="1"/>
          </p:cNvSpPr>
          <p:nvPr/>
        </p:nvSpPr>
        <p:spPr bwMode="auto">
          <a:xfrm>
            <a:off x="4306888" y="6016625"/>
            <a:ext cx="990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a:solidFill>
                  <a:schemeClr val="bg1"/>
                </a:solidFill>
                <a:latin typeface="Montserrat" charset="0"/>
                <a:cs typeface="Montserrat" charset="0"/>
              </a:rPr>
              <a:t>1%</a:t>
            </a:r>
            <a:endParaRPr lang="en-US" sz="5400">
              <a:solidFill>
                <a:schemeClr val="bg1"/>
              </a:solidFill>
              <a:latin typeface="Montserrat" charset="0"/>
              <a:cs typeface="Montserrat" charset="0"/>
            </a:endParaRPr>
          </a:p>
        </p:txBody>
      </p:sp>
      <p:sp>
        <p:nvSpPr>
          <p:cNvPr id="103" name="TextBox 102"/>
          <p:cNvSpPr txBox="1"/>
          <p:nvPr/>
        </p:nvSpPr>
        <p:spPr>
          <a:xfrm>
            <a:off x="867187" y="10272993"/>
            <a:ext cx="6019500" cy="2739211"/>
          </a:xfrm>
          <a:prstGeom prst="rect">
            <a:avLst/>
          </a:prstGeom>
          <a:noFill/>
        </p:spPr>
        <p:txBody>
          <a:bodyPr wrap="square">
            <a:spAutoFit/>
          </a:bodyPr>
          <a:lstStyle/>
          <a:p>
            <a:pPr>
              <a:lnSpc>
                <a:spcPct val="120000"/>
              </a:lnSpc>
            </a:pPr>
            <a:r>
              <a:rPr lang="fr-CA" sz="2400" dirty="0">
                <a:latin typeface="Arial" panose="020B0604020202020204" pitchFamily="34" charset="0"/>
                <a:cs typeface="Arial" panose="020B0604020202020204" pitchFamily="34" charset="0"/>
              </a:rPr>
              <a:t>De nos jours, des mouvement de réconciliation et des commissions d’enquêtes officielles ont été menés dans le monde entier dans d’autres </a:t>
            </a:r>
            <a:r>
              <a:rPr lang="fr-CA" sz="2400" b="1" dirty="0">
                <a:latin typeface="Arial" panose="020B0604020202020204" pitchFamily="34" charset="0"/>
                <a:cs typeface="Arial" panose="020B0604020202020204" pitchFamily="34" charset="0"/>
              </a:rPr>
              <a:t>anciennes colonies</a:t>
            </a:r>
            <a:r>
              <a:rPr lang="fr-CA" sz="2400" dirty="0">
                <a:latin typeface="Arial" panose="020B0604020202020204" pitchFamily="34" charset="0"/>
                <a:cs typeface="Arial" panose="020B0604020202020204" pitchFamily="34" charset="0"/>
              </a:rPr>
              <a:t>, telles que:</a:t>
            </a:r>
            <a:endParaRPr lang="en-CA" sz="2400" dirty="0">
              <a:latin typeface="Arial" panose="020B0604020202020204" pitchFamily="34" charset="0"/>
              <a:cs typeface="Arial" panose="020B0604020202020204" pitchFamily="34" charset="0"/>
            </a:endParaRPr>
          </a:p>
          <a:p>
            <a:pPr defTabSz="1828434" eaLnBrk="1" fontAlgn="auto" hangingPunct="1">
              <a:lnSpc>
                <a:spcPct val="120000"/>
              </a:lnSpc>
              <a:spcBef>
                <a:spcPts val="0"/>
              </a:spcBef>
              <a:spcAft>
                <a:spcPts val="0"/>
              </a:spcAft>
              <a:defRPr/>
            </a:pPr>
            <a:endParaRPr lang="en-US" sz="2400" spc="300" dirty="0">
              <a:latin typeface="Arial" panose="020B0604020202020204" pitchFamily="34" charset="0"/>
              <a:ea typeface="Montserrat Light" charset="0"/>
              <a:cs typeface="Arial" panose="020B0604020202020204" pitchFamily="34" charset="0"/>
            </a:endParaRPr>
          </a:p>
        </p:txBody>
      </p:sp>
      <p:sp>
        <p:nvSpPr>
          <p:cNvPr id="13318" name="TextBox 103"/>
          <p:cNvSpPr txBox="1">
            <a:spLocks noChangeArrowheads="1"/>
          </p:cNvSpPr>
          <p:nvPr/>
        </p:nvSpPr>
        <p:spPr bwMode="auto">
          <a:xfrm>
            <a:off x="4306888" y="1390650"/>
            <a:ext cx="1570037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9600" dirty="0">
                <a:solidFill>
                  <a:srgbClr val="92B624"/>
                </a:solidFill>
                <a:latin typeface="Montserrat" charset="0"/>
                <a:cs typeface="Montserrat" charset="0"/>
              </a:rPr>
              <a:t>À TRAVERS LE MONDE</a:t>
            </a:r>
          </a:p>
        </p:txBody>
      </p:sp>
      <p:sp>
        <p:nvSpPr>
          <p:cNvPr id="105" name="TextBox 104"/>
          <p:cNvSpPr txBox="1"/>
          <p:nvPr/>
        </p:nvSpPr>
        <p:spPr>
          <a:xfrm>
            <a:off x="6322733" y="1099551"/>
            <a:ext cx="12305461"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Movements et commission de réconciliation</a:t>
            </a:r>
          </a:p>
        </p:txBody>
      </p:sp>
      <p:sp>
        <p:nvSpPr>
          <p:cNvPr id="106" name="TextBox 105"/>
          <p:cNvSpPr txBox="1"/>
          <p:nvPr/>
        </p:nvSpPr>
        <p:spPr>
          <a:xfrm>
            <a:off x="4865688" y="2619375"/>
            <a:ext cx="14658975" cy="484188"/>
          </a:xfrm>
          <a:prstGeom prst="rect">
            <a:avLst/>
          </a:prstGeom>
          <a:noFill/>
        </p:spPr>
        <p:txBody>
          <a:bodyPr>
            <a:spAutoFit/>
          </a:bodyPr>
          <a:lstStyle/>
          <a:p>
            <a:pPr algn="ctr" defTabSz="1828434" eaLnBrk="1" fontAlgn="auto" hangingPunct="1">
              <a:lnSpc>
                <a:spcPct val="150000"/>
              </a:lnSpc>
              <a:spcBef>
                <a:spcPts val="0"/>
              </a:spcBef>
              <a:spcAft>
                <a:spcPts val="0"/>
              </a:spcAft>
              <a:defRPr/>
            </a:pPr>
            <a:r>
              <a:rPr lang="en-US" sz="1800" spc="300" dirty="0">
                <a:latin typeface="Montserrat Light" charset="0"/>
                <a:ea typeface="Montserrat Light" charset="0"/>
                <a:cs typeface="Montserrat Light" charset="0"/>
              </a:rPr>
              <a:t>.</a:t>
            </a:r>
          </a:p>
        </p:txBody>
      </p:sp>
      <p:grpSp>
        <p:nvGrpSpPr>
          <p:cNvPr id="90" name="Group 89"/>
          <p:cNvGrpSpPr/>
          <p:nvPr/>
        </p:nvGrpSpPr>
        <p:grpSpPr>
          <a:xfrm>
            <a:off x="3209292" y="3753014"/>
            <a:ext cx="17943828" cy="8876496"/>
            <a:chOff x="3843499" y="3719582"/>
            <a:chExt cx="16665619" cy="8244192"/>
          </a:xfrm>
          <a:solidFill>
            <a:schemeClr val="bg1">
              <a:lumMod val="85000"/>
            </a:schemeClr>
          </a:solidFill>
        </p:grpSpPr>
        <p:sp>
          <p:nvSpPr>
            <p:cNvPr id="93" name="Freeform 781"/>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94" name="Freeform 403"/>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95" name="Freeform 404"/>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96" name="Freeform 405"/>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97" name="Freeform 406"/>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98" name="Freeform 407"/>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99" name="Freeform 408"/>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00" name="Freeform 409"/>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01" name="Freeform 410"/>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02" name="Freeform 411"/>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04" name="Freeform 412"/>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07" name="Freeform 413"/>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08" name="Freeform 414"/>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09" name="Freeform 415"/>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0" name="Freeform 416"/>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1" name="Freeform 417"/>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2" name="Freeform 418"/>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3" name="Freeform 419"/>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4" name="Freeform 420"/>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5" name="Freeform 421"/>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6" name="Freeform 422"/>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7" name="Freeform 423"/>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8" name="Freeform 424"/>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19" name="Freeform 425"/>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20" name="Freeform 426"/>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21" name="Freeform 427"/>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22" name="Freeform 428"/>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23" name="Freeform 429"/>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grpSp>
          <p:nvGrpSpPr>
            <p:cNvPr id="124" name="Group 123"/>
            <p:cNvGrpSpPr/>
            <p:nvPr/>
          </p:nvGrpSpPr>
          <p:grpSpPr>
            <a:xfrm>
              <a:off x="17709756" y="6761778"/>
              <a:ext cx="697449" cy="662593"/>
              <a:chOff x="5961121" y="2686387"/>
              <a:chExt cx="288233" cy="273757"/>
            </a:xfrm>
            <a:grpFill/>
          </p:grpSpPr>
          <p:sp>
            <p:nvSpPr>
              <p:cNvPr id="552"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53"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grpSp>
        <p:sp>
          <p:nvSpPr>
            <p:cNvPr id="125" name="Freeform 432"/>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26" name="Freeform 433"/>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27" name="Freeform 434"/>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28" name="Freeform 435"/>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29" name="Freeform 436"/>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0" name="Freeform 437"/>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1" name="Freeform 438"/>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2" name="Freeform 439"/>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3" name="Freeform 440"/>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4" name="Freeform 441"/>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5" name="Freeform 442"/>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6" name="Freeform 443"/>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7" name="Freeform 444"/>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8" name="Freeform 445"/>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39" name="Freeform 446"/>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0" name="Freeform 447"/>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1" name="Freeform 448"/>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2" name="Freeform 449"/>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3" name="Freeform 450"/>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4" name="Freeform 451"/>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5" name="Freeform 452"/>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6" name="Freeform 453"/>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7" name="Freeform 454"/>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8" name="Freeform 455"/>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49" name="Freeform 456"/>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50" name="Freeform 457"/>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51" name="Freeform 458"/>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52" name="Freeform 459"/>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153" name="Freeform 460"/>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17" name="Freeform 461"/>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18" name="Freeform 462"/>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19" name="Freeform 463"/>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0" name="Freeform 464"/>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1" name="Freeform 465"/>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2" name="Freeform 466"/>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3" name="Freeform 467"/>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4" name="Freeform 468"/>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5" name="Freeform 469"/>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6" name="Freeform 470"/>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7" name="Freeform 471"/>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8" name="Freeform 472"/>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29" name="Freeform 473"/>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solidFill>
                  <a:srgbClr val="92B624"/>
                </a:solidFill>
                <a:latin typeface="Montserrat" charset="0"/>
                <a:ea typeface="+mn-ea"/>
              </a:endParaRPr>
            </a:p>
          </p:txBody>
        </p:sp>
        <p:sp>
          <p:nvSpPr>
            <p:cNvPr id="230" name="Freeform 474"/>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1" name="Freeform 475"/>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2" name="Freeform 476"/>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3" name="Freeform 477"/>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4" name="Freeform 478"/>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5" name="Freeform 479"/>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6" name="Freeform 480"/>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7" name="Freeform 481"/>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8" name="Freeform 482"/>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39" name="Freeform 483"/>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0" name="Freeform 484"/>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1" name="Freeform 485"/>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2" name="Freeform 486"/>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3" name="Freeform 487"/>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4" name="Freeform 488"/>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5" name="Freeform 489"/>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6" name="Freeform 490"/>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7" name="Freeform 491"/>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8" name="Freeform 492"/>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49" name="Freeform 493"/>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0" name="Freeform 494"/>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1" name="Freeform 495"/>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2" name="Freeform 496"/>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3" name="Freeform 497"/>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4" name="Freeform 498"/>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5" name="Freeform 499"/>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6" name="Freeform 500"/>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7" name="Freeform 501"/>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8" name="Freeform 502"/>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59" name="Freeform 503"/>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0" name="Freeform 504"/>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1" name="Freeform 505"/>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2" name="Freeform 506"/>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3" name="Freeform 507"/>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4" name="Freeform 508"/>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5" name="Freeform 509"/>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6" name="Freeform 510"/>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7" name="Freeform 511"/>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8" name="Freeform 512"/>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69" name="Freeform 513"/>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0" name="Freeform 514"/>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1" name="Freeform 515"/>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2" name="Freeform 516"/>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3" name="Freeform 517"/>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4" name="Freeform 518"/>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5" name="Freeform 519"/>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6" name="Freeform 520"/>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7" name="Freeform 521"/>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8" name="Freeform 522"/>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79" name="Freeform 523"/>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0" name="Freeform 524"/>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1" name="Freeform 525"/>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2" name="Freeform 526"/>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3" name="Freeform 527"/>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4" name="Freeform 528"/>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5" name="Freeform 529"/>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6" name="Freeform 530"/>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7" name="Freeform 531"/>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8" name="Freeform 532"/>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89" name="Freeform 533"/>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0" name="Freeform 534"/>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1" name="Freeform 535"/>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2" name="Freeform 536"/>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3" name="Freeform 537"/>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4" name="Freeform 538"/>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5" name="Freeform 539"/>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6" name="Freeform 540"/>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7" name="Freeform 541"/>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8" name="Freeform 542"/>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299" name="Freeform 543"/>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0" name="Freeform 544"/>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1" name="Freeform 545"/>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2" name="Freeform 546"/>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3" name="Freeform 547"/>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4" name="Freeform 548"/>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5" name="Freeform 549"/>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6" name="Freeform 550"/>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7" name="Freeform 551"/>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8" name="Freeform 552"/>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09" name="Freeform 553"/>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0" name="Freeform 554"/>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1" name="Freeform 555"/>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2" name="Freeform 556"/>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3" name="Freeform 557"/>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4" name="Freeform 558"/>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5" name="Freeform 559"/>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6" name="Freeform 560"/>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7" name="Freeform 561"/>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8" name="Freeform 562"/>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19" name="Freeform 563"/>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0" name="Freeform 564"/>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1" name="Freeform 565"/>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2" name="Freeform 566"/>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3" name="Freeform 567"/>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4" name="Freeform 568"/>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5" name="Freeform 569"/>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6" name="Freeform 570"/>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7" name="Freeform 571"/>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8" name="Freeform 572"/>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29" name="Freeform 573"/>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0" name="Freeform 574"/>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1" name="Freeform 575"/>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2" name="Freeform 576"/>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3" name="Freeform 577"/>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4" name="Freeform 578"/>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5" name="Freeform 579"/>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6" name="Freeform 580"/>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7" name="Freeform 581"/>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8" name="Freeform 582"/>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39" name="Freeform 583"/>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0" name="Freeform 584"/>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1" name="Freeform 585"/>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2" name="Freeform 586"/>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3" name="Freeform 587"/>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4" name="Freeform 588"/>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5" name="Freeform 589"/>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6" name="Freeform 590"/>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7" name="Freeform 591"/>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8" name="Freeform 592"/>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49" name="Freeform 593"/>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0" name="Freeform 594"/>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1" name="Freeform 595"/>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2" name="Freeform 596"/>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3" name="Freeform 597"/>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4" name="Freeform 598"/>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5" name="Freeform 599"/>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6" name="Freeform 600"/>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7" name="Freeform 601"/>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8" name="Freeform 602"/>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59" name="Freeform 604"/>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0" name="Freeform 605"/>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1" name="Freeform 606"/>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2" name="Freeform 607"/>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3" name="Freeform 608"/>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4" name="Freeform 609"/>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5" name="Freeform 610"/>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6" name="Freeform 611"/>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7" name="Freeform 612"/>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8" name="Rectangle 613"/>
            <p:cNvSpPr>
              <a:spLocks noChangeArrowheads="1"/>
            </p:cNvSpPr>
            <p:nvPr/>
          </p:nvSpPr>
          <p:spPr bwMode="auto">
            <a:xfrm>
              <a:off x="12451788" y="5197675"/>
              <a:ext cx="3187" cy="3188"/>
            </a:xfrm>
            <a:prstGeom prst="rect">
              <a:avLst/>
            </a:pr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69" name="Freeform 614"/>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0" name="Freeform 615"/>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1" name="Freeform 616"/>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2" name="Freeform 617"/>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3" name="Freeform 618"/>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4" name="Freeform 619"/>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5" name="Freeform 620"/>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6" name="Freeform 621"/>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7" name="Freeform 622"/>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8" name="Freeform 623"/>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79" name="Freeform 624"/>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0" name="Freeform 625"/>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1" name="Freeform 626"/>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2" name="Freeform 627"/>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3" name="Freeform 628"/>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rgbClr val="92B624"/>
            </a:solid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4" name="Freeform 629"/>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5" name="Freeform 630"/>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solidFill>
                  <a:srgbClr val="92B624"/>
                </a:solidFill>
                <a:latin typeface="Montserrat" charset="0"/>
                <a:ea typeface="+mn-ea"/>
              </a:endParaRPr>
            </a:p>
          </p:txBody>
        </p:sp>
        <p:sp>
          <p:nvSpPr>
            <p:cNvPr id="386" name="Freeform 631"/>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7" name="Freeform 632"/>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8" name="Freeform 633"/>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89" name="Freeform 634"/>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0" name="Freeform 635"/>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1" name="Freeform 636"/>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2" name="Freeform 637"/>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3" name="Freeform 638"/>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4" name="Freeform 639"/>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5" name="Freeform 640"/>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6" name="Freeform 641"/>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7" name="Freeform 642"/>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solidFill>
                  <a:srgbClr val="92B624"/>
                </a:solidFill>
                <a:latin typeface="Montserrat" charset="0"/>
                <a:ea typeface="+mn-ea"/>
              </a:endParaRPr>
            </a:p>
          </p:txBody>
        </p:sp>
        <p:sp>
          <p:nvSpPr>
            <p:cNvPr id="398" name="Freeform 643"/>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399" name="Freeform 644"/>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0" name="Freeform 645"/>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1" name="Freeform 646"/>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2" name="Freeform 647"/>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3" name="Freeform 648"/>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4" name="Freeform 649"/>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5" name="Freeform 650"/>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6" name="Freeform 651"/>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7" name="Freeform 652"/>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8" name="Freeform 653"/>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09" name="Freeform 654"/>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0" name="Freeform 655"/>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1" name="Freeform 656"/>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2" name="Freeform 657"/>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3" name="Freeform 658"/>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4" name="Freeform 659"/>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5" name="Freeform 660"/>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6" name="Freeform 661"/>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7" name="Freeform 662"/>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8" name="Freeform 663"/>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19" name="Freeform 664"/>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0" name="Freeform 665"/>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1" name="Freeform 666"/>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2" name="Freeform 667"/>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3" name="Freeform 668"/>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4" name="Freeform 669"/>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5" name="Freeform 670"/>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6" name="Freeform 671"/>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7" name="Freeform 672"/>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8" name="Freeform 673"/>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29" name="Freeform 674"/>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0" name="Freeform 675"/>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1" name="Freeform 676"/>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2" name="Freeform 677"/>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3" name="Freeform 678"/>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4" name="Freeform 679"/>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5" name="Freeform 680"/>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6" name="Freeform 681"/>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7" name="Freeform 682"/>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8" name="Freeform 683"/>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39" name="Freeform 684"/>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0" name="Freeform 685"/>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1" name="Freeform 686"/>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2" name="Freeform 687"/>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3" name="Freeform 688"/>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4" name="Freeform 689"/>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5" name="Freeform 690"/>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6" name="Freeform 691"/>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7" name="Freeform 692"/>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8" name="Freeform 693"/>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49" name="Freeform 694"/>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0" name="Freeform 695"/>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1" name="Freeform 696"/>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2" name="Freeform 697"/>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3" name="Freeform 698"/>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4" name="Freeform 699"/>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5" name="Freeform 700"/>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6" name="Freeform 701"/>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7" name="Freeform 702"/>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8" name="Freeform 703"/>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59" name="Freeform 704"/>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0" name="Freeform 705"/>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1" name="Freeform 706"/>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2" name="Freeform 707"/>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3" name="Freeform 708"/>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4" name="Freeform 709"/>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5" name="Freeform 710"/>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6" name="Freeform 711"/>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7" name="Freeform 712"/>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8" name="Freeform 713"/>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69" name="Freeform 714"/>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0" name="Freeform 715"/>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1" name="Freeform 716"/>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2" name="Freeform 717"/>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3" name="Freeform 718"/>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4" name="Freeform 719"/>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5" name="Freeform 720"/>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6" name="Freeform 721"/>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7" name="Freeform 722"/>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8" name="Freeform 723"/>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79" name="Freeform 724"/>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0" name="Freeform 725"/>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1" name="Freeform 726"/>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2" name="Freeform 727"/>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3" name="Freeform 728"/>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4" name="Freeform 729"/>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5" name="Freeform 730"/>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6" name="Freeform 731"/>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7" name="Freeform 732"/>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8" name="Freeform 733"/>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89" name="Freeform 734"/>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0" name="Freeform 735"/>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1" name="Freeform 736"/>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2" name="Freeform 737"/>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3" name="Freeform 738"/>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rgbClr val="92B624"/>
            </a:solidFill>
            <a:ln w="9525"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4" name="Freeform 739"/>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5" name="Freeform 740"/>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6" name="Freeform 741"/>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7" name="Freeform 742"/>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8" name="Freeform 743"/>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499" name="Freeform 744"/>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0" name="Freeform 745"/>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1" name="Freeform 746"/>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2" name="Freeform 747"/>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3" name="Freeform 748"/>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4" name="Freeform 749"/>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5" name="Freeform 750"/>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6" name="Freeform 751"/>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7" name="Freeform 752"/>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8" name="Freeform 753"/>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09" name="Freeform 754"/>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0" name="Freeform 755"/>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1" name="Freeform 756"/>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2" name="Freeform 757"/>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3" name="Freeform 758"/>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4" name="Freeform 759"/>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5" name="Freeform 760"/>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6" name="Freeform 761"/>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7" name="Freeform 762"/>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8" name="Freeform 763"/>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19" name="Freeform 764"/>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0" name="Freeform 765"/>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1" name="Freeform 766"/>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2" name="Freeform 767"/>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3" name="Freeform 768"/>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solidFill>
                  <a:srgbClr val="92B624"/>
                </a:solidFill>
                <a:latin typeface="Montserrat" charset="0"/>
                <a:ea typeface="+mn-ea"/>
              </a:endParaRPr>
            </a:p>
          </p:txBody>
        </p:sp>
        <p:sp>
          <p:nvSpPr>
            <p:cNvPr id="524" name="Freeform 769"/>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5" name="Freeform 770"/>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rgbClr val="92B624"/>
            </a:solid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6" name="Freeform 771"/>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7" name="Freeform 772"/>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8" name="Freeform 773"/>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29" name="Freeform 774"/>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0" name="Freeform 775"/>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1" name="Freeform 776"/>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2" name="Freeform 777"/>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3" name="Freeform 778"/>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4" name="Freeform 779"/>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5" name="Freeform 780"/>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6" name="Freeform 782"/>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7" name="Freeform 783"/>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8" name="Freeform 784"/>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39" name="Freeform 785"/>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0" name="Freeform 786"/>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1" name="Freeform 787"/>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2" name="Freeform 788"/>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3" name="Freeform 789"/>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4" name="Freeform 790"/>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5" name="Freeform 791"/>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6" name="Freeform 792"/>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7" name="Freeform 793"/>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8" name="Freeform 794"/>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49" name="Freeform 795"/>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50" name="Freeform 796"/>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sp>
          <p:nvSpPr>
            <p:cNvPr id="551" name="Freeform 797"/>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a:lstStyle/>
            <a:p>
              <a:pPr defTabSz="1828434" eaLnBrk="1" fontAlgn="auto" hangingPunct="1">
                <a:spcBef>
                  <a:spcPts val="0"/>
                </a:spcBef>
                <a:spcAft>
                  <a:spcPts val="0"/>
                </a:spcAft>
                <a:defRPr/>
              </a:pPr>
              <a:endParaRPr lang="id-ID" dirty="0">
                <a:latin typeface="Montserrat" charset="0"/>
                <a:ea typeface="+mn-ea"/>
              </a:endParaRP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12188825" y="3956545"/>
            <a:ext cx="12610434"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KENYA</a:t>
            </a:r>
          </a:p>
        </p:txBody>
      </p:sp>
      <p:sp>
        <p:nvSpPr>
          <p:cNvPr id="6" name="TextBox 5"/>
          <p:cNvSpPr txBox="1"/>
          <p:nvPr/>
        </p:nvSpPr>
        <p:spPr>
          <a:xfrm>
            <a:off x="12789989" y="3407174"/>
            <a:ext cx="1113959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Vérité et réconciliation au</a:t>
            </a:r>
          </a:p>
        </p:txBody>
      </p:sp>
      <p:sp>
        <p:nvSpPr>
          <p:cNvPr id="7" name="Rectangle 6"/>
          <p:cNvSpPr/>
          <p:nvPr/>
        </p:nvSpPr>
        <p:spPr>
          <a:xfrm>
            <a:off x="13420150" y="5862446"/>
            <a:ext cx="10061465" cy="6282746"/>
          </a:xfrm>
          <a:prstGeom prst="rect">
            <a:avLst/>
          </a:prstGeom>
          <a:solidFill>
            <a:srgbClr val="FFFFFF"/>
          </a:solidFill>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La Commission Vérité, Justice et Réconciliation (CVJR) avait pour mandat d’examiner les violations de droits humains commis au Kenya de 1963 à 2008, et de promouvoir l’apaisement et la réconciliation nationale. Entérinée par le Parlement du Kenya suite aux flambées de violence post-électorales de 2007-08, la CVJR s’est inspirée en bonne partie de la Commission de la vérité et de la réconciliation d’Afrique du Sud. Elle eut pour mission de s’occuper de créer un registre historique des victimes et des abus commis, de fournir des recommandations quant aux compensations, aux poursuites, ainsi qu’aux réformes institutionnelles possibles.</a:t>
            </a:r>
            <a:endParaRPr lang="en-CA" sz="2800" dirty="0">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p:txBody>
      </p:sp>
      <p:pic>
        <p:nvPicPr>
          <p:cNvPr id="10" name="Picture Placeholder 9" descr="ICTJ-Kenya-TJRC-Pressrelease-Amicus-Oct-2013.jpg"/>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2602981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1379758" y="5025816"/>
            <a:ext cx="107251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AUSTRALIE</a:t>
            </a:r>
          </a:p>
        </p:txBody>
      </p:sp>
      <p:sp>
        <p:nvSpPr>
          <p:cNvPr id="7" name="Rectangle 6"/>
          <p:cNvSpPr/>
          <p:nvPr/>
        </p:nvSpPr>
        <p:spPr>
          <a:xfrm>
            <a:off x="1979003" y="6850639"/>
            <a:ext cx="9597283" cy="4731552"/>
          </a:xfrm>
          <a:prstGeom prst="rect">
            <a:avLst/>
          </a:prstGeom>
          <a:solidFill>
            <a:srgbClr val="FFFFFF"/>
          </a:solidFill>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L’organisation Réconciliation Australie avec les Aborigènes (CAR) de l’Australie a été créée en 2001 pour élaborer une approche de réconciliation. Fondée en tant qu’organisation indépendante sans but lucratif, la Commission visa à promouvoir et faciliter la réconciliation en développant de nouvelles relations empreintes de respect et de confiance entre la communauté australienne dans son ensemble, et les aborigènes du continent et du détroit de Torres.</a:t>
            </a:r>
            <a:endParaRPr lang="en-CA" sz="2800" dirty="0">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1979003" y="4709189"/>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Vérité et réconciliation en</a:t>
            </a:r>
          </a:p>
        </p:txBody>
      </p:sp>
      <p:pic>
        <p:nvPicPr>
          <p:cNvPr id="3" name="Picture 2" descr="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084184" y="3685439"/>
            <a:ext cx="9742641" cy="6658640"/>
          </a:xfrm>
          <a:prstGeom prst="rect">
            <a:avLst/>
          </a:prstGeom>
        </p:spPr>
      </p:pic>
    </p:spTree>
    <p:extLst>
      <p:ext uri="{BB962C8B-B14F-4D97-AF65-F5344CB8AC3E}">
        <p14:creationId xmlns:p14="http://schemas.microsoft.com/office/powerpoint/2010/main" val="42588054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12936830" y="4016600"/>
            <a:ext cx="107251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GUATEMALA</a:t>
            </a:r>
          </a:p>
        </p:txBody>
      </p:sp>
      <p:sp>
        <p:nvSpPr>
          <p:cNvPr id="7" name="Rectangle 6"/>
          <p:cNvSpPr/>
          <p:nvPr/>
        </p:nvSpPr>
        <p:spPr>
          <a:xfrm>
            <a:off x="13282857" y="5754607"/>
            <a:ext cx="10344800" cy="6799811"/>
          </a:xfrm>
          <a:prstGeom prst="rect">
            <a:avLst/>
          </a:prstGeom>
          <a:solidFill>
            <a:srgbClr val="FFFFFF"/>
          </a:solidFill>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La Commission pour l’éclaircissement historique (CEH) a été créée au Guatemala pour enquêter sur les milliers d’atrocités et de violations des droits humains commises durant la guerre civile qui sévit de janvier 1962 à décembre 1996. Le mandat de la Commission n’était pas de juger mais plutôt de clarifier les évènements du passé « en toute objectivité, équité et impartialité. »</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 </a:t>
            </a:r>
            <a:endParaRPr lang="en-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La Commission visait à encourager l’harmonie nationale, ainsi qu’à promouvoir la paix et une culture de respect mutuel et des droits humains, tout en perpétuant la mémoire des victimes du conflit armé.</a:t>
            </a:r>
            <a:endParaRPr lang="en-CA" sz="2800" dirty="0">
              <a:latin typeface="Arial" panose="020B0604020202020204" pitchFamily="34" charset="0"/>
              <a:cs typeface="Arial" panose="020B0604020202020204" pitchFamily="34" charset="0"/>
            </a:endParaRPr>
          </a:p>
          <a:p>
            <a:pPr>
              <a:lnSpc>
                <a:spcPct val="120000"/>
              </a:lnSpc>
            </a:pPr>
            <a:endParaRPr lang="en-US" sz="2800" dirty="0">
              <a:latin typeface="Arial" panose="020B0604020202020204" pitchFamily="34" charset="0"/>
              <a:cs typeface="Arial" panose="020B0604020202020204" pitchFamily="34" charset="0"/>
            </a:endParaRPr>
          </a:p>
        </p:txBody>
      </p:sp>
      <p:pic>
        <p:nvPicPr>
          <p:cNvPr id="10" name="Content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 y="1786"/>
            <a:ext cx="12188824" cy="13712427"/>
          </a:xfrm>
        </p:spPr>
      </p:pic>
      <p:sp>
        <p:nvSpPr>
          <p:cNvPr id="8" name="TextBox 7"/>
          <p:cNvSpPr txBox="1"/>
          <p:nvPr/>
        </p:nvSpPr>
        <p:spPr>
          <a:xfrm>
            <a:off x="13760584" y="3678046"/>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Vérité et réconciliation au</a:t>
            </a:r>
          </a:p>
        </p:txBody>
      </p:sp>
    </p:spTree>
    <p:extLst>
      <p:ext uri="{BB962C8B-B14F-4D97-AF65-F5344CB8AC3E}">
        <p14:creationId xmlns:p14="http://schemas.microsoft.com/office/powerpoint/2010/main" val="30216190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699389" y="5455512"/>
            <a:ext cx="107251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NOUVELLE-ZÉLANDE</a:t>
            </a:r>
          </a:p>
        </p:txBody>
      </p:sp>
      <p:sp>
        <p:nvSpPr>
          <p:cNvPr id="7" name="Rectangle 6"/>
          <p:cNvSpPr/>
          <p:nvPr/>
        </p:nvSpPr>
        <p:spPr>
          <a:xfrm>
            <a:off x="1685432" y="7267892"/>
            <a:ext cx="8722683" cy="2663293"/>
          </a:xfrm>
          <a:prstGeom prst="rect">
            <a:avLst/>
          </a:prstGeom>
          <a:noFill/>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Le </a:t>
            </a:r>
            <a:r>
              <a:rPr lang="fr-CA" sz="2800" b="1" dirty="0">
                <a:latin typeface="Arial" panose="020B0604020202020204" pitchFamily="34" charset="0"/>
                <a:cs typeface="Arial" panose="020B0604020202020204" pitchFamily="34" charset="0"/>
              </a:rPr>
              <a:t>tribunal de </a:t>
            </a:r>
            <a:r>
              <a:rPr lang="fr-CA" sz="2800" b="1" dirty="0" err="1">
                <a:latin typeface="Arial" panose="020B0604020202020204" pitchFamily="34" charset="0"/>
                <a:cs typeface="Arial" panose="020B0604020202020204" pitchFamily="34" charset="0"/>
              </a:rPr>
              <a:t>Waitangi</a:t>
            </a:r>
            <a:r>
              <a:rPr lang="fr-CA" sz="2800" b="1" dirty="0">
                <a:latin typeface="Arial" panose="020B0604020202020204" pitchFamily="34" charset="0"/>
                <a:cs typeface="Arial" panose="020B0604020202020204" pitchFamily="34" charset="0"/>
              </a:rPr>
              <a:t> </a:t>
            </a:r>
            <a:r>
              <a:rPr lang="fr-CA" sz="2800" dirty="0">
                <a:latin typeface="Arial" panose="020B0604020202020204" pitchFamily="34" charset="0"/>
                <a:cs typeface="Arial" panose="020B0604020202020204" pitchFamily="34" charset="0"/>
              </a:rPr>
              <a:t>est une commission d'enquête permanente créée en réponse au Traité de </a:t>
            </a:r>
            <a:r>
              <a:rPr lang="fr-CA" sz="2800" dirty="0" err="1">
                <a:latin typeface="Arial" panose="020B0604020202020204" pitchFamily="34" charset="0"/>
                <a:cs typeface="Arial" panose="020B0604020202020204" pitchFamily="34" charset="0"/>
              </a:rPr>
              <a:t>Waitangi</a:t>
            </a:r>
            <a:r>
              <a:rPr lang="fr-CA" sz="2800" dirty="0">
                <a:latin typeface="Arial" panose="020B0604020202020204" pitchFamily="34" charset="0"/>
                <a:cs typeface="Arial" panose="020B0604020202020204" pitchFamily="34" charset="0"/>
              </a:rPr>
              <a:t>. Il permet aux Maori de présenter des griefs auprès du gouvernement pour corriger des actes ou des omissions commis par la Couronne.</a:t>
            </a:r>
            <a:endParaRPr lang="en-US" sz="2800" dirty="0">
              <a:latin typeface="Arial" panose="020B0604020202020204" pitchFamily="34" charset="0"/>
              <a:cs typeface="Arial" panose="020B0604020202020204" pitchFamily="34" charset="0"/>
            </a:endParaRPr>
          </a:p>
        </p:txBody>
      </p:sp>
      <p:sp>
        <p:nvSpPr>
          <p:cNvPr id="11" name="TextBox 10"/>
          <p:cNvSpPr txBox="1"/>
          <p:nvPr/>
        </p:nvSpPr>
        <p:spPr>
          <a:xfrm>
            <a:off x="1305885" y="5116958"/>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Vérité et réconciliation en</a:t>
            </a:r>
          </a:p>
        </p:txBody>
      </p:sp>
      <p:pic>
        <p:nvPicPr>
          <p:cNvPr id="12" name="Picture Placeholder 1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2193587" y="0"/>
            <a:ext cx="12179299" cy="13715999"/>
          </a:xfrm>
        </p:spPr>
      </p:pic>
    </p:spTree>
    <p:extLst>
      <p:ext uri="{BB962C8B-B14F-4D97-AF65-F5344CB8AC3E}">
        <p14:creationId xmlns:p14="http://schemas.microsoft.com/office/powerpoint/2010/main" val="42327382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12959877" y="4141688"/>
            <a:ext cx="1072515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AFRIQUE DU SUD</a:t>
            </a:r>
          </a:p>
        </p:txBody>
      </p:sp>
      <p:sp>
        <p:nvSpPr>
          <p:cNvPr id="7" name="Rectangle 6"/>
          <p:cNvSpPr/>
          <p:nvPr/>
        </p:nvSpPr>
        <p:spPr>
          <a:xfrm>
            <a:off x="13454471" y="6204332"/>
            <a:ext cx="10230556" cy="6249531"/>
          </a:xfrm>
          <a:prstGeom prst="rect">
            <a:avLst/>
          </a:prstGeom>
          <a:solidFill>
            <a:srgbClr val="FFFFFF"/>
          </a:solidFill>
        </p:spPr>
        <p:txBody>
          <a:bodyPr wrap="square">
            <a:spAutoFit/>
          </a:bodyPr>
          <a:lstStyle/>
          <a:p>
            <a:pPr>
              <a:lnSpc>
                <a:spcPct val="120000"/>
              </a:lnSpc>
            </a:pPr>
            <a:r>
              <a:rPr lang="fr-CA" sz="2800" dirty="0">
                <a:latin typeface="Arial" panose="020B0604020202020204" pitchFamily="34" charset="0"/>
                <a:cs typeface="Arial" panose="020B0604020202020204" pitchFamily="34" charset="0"/>
              </a:rPr>
              <a:t>La Commission de la vérité et de la réconciliation (CVR) a été créée en 1994 par le gouvernement d’Unité nationale d’Afrique du Sud afin de recenser les violations des droits humains commises durant la politique d’apartheid initiée en 1948. Au cours de cette période, de nombreux actes de violence et abus des droits humains ont été perpétrés de part et d’autre. Des témoins, reconnus comme ayant été victimes de violations flagrantes des droits humains, furent invités à témoigner de leur expérience. Les auteurs d’actes de violence furent également invités à venir témoigner et à demander l’amnistie contre toute sanction civile et pénale.</a:t>
            </a:r>
            <a:endParaRPr lang="en-CA" sz="2800" dirty="0">
              <a:latin typeface="Arial" panose="020B0604020202020204" pitchFamily="34" charset="0"/>
              <a:cs typeface="Arial" panose="020B0604020202020204" pitchFamily="34" charset="0"/>
            </a:endParaRPr>
          </a:p>
          <a:p>
            <a:pPr>
              <a:lnSpc>
                <a:spcPct val="120000"/>
              </a:lnSpc>
            </a:pPr>
            <a:r>
              <a:rPr lang="en-US" sz="2800" dirty="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11" name="TextBox 10"/>
          <p:cNvSpPr txBox="1"/>
          <p:nvPr/>
        </p:nvSpPr>
        <p:spPr>
          <a:xfrm>
            <a:off x="13720099" y="3803134"/>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Vérité et réconciliation en</a:t>
            </a:r>
          </a:p>
        </p:txBody>
      </p:sp>
      <p:pic>
        <p:nvPicPr>
          <p:cNvPr id="12" name="Picture Placeholder 11" descr="GettyImages-51417990_594_screen.jpg"/>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5428487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16" name="Rectangle 15"/>
          <p:cNvSpPr/>
          <p:nvPr/>
        </p:nvSpPr>
        <p:spPr>
          <a:xfrm>
            <a:off x="-1" y="-20500"/>
            <a:ext cx="24377651" cy="137365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a:solidFill>
                <a:srgbClr val="FFFFFF"/>
              </a:solidFill>
              <a:latin typeface="Montserrat Light" charset="0"/>
              <a:ea typeface="ＭＳ Ｐゴシック" charset="0"/>
            </a:endParaRPr>
          </a:p>
        </p:txBody>
      </p:sp>
      <p:sp>
        <p:nvSpPr>
          <p:cNvPr id="8" name="TextBox 9"/>
          <p:cNvSpPr txBox="1">
            <a:spLocks noChangeArrowheads="1"/>
          </p:cNvSpPr>
          <p:nvPr/>
        </p:nvSpPr>
        <p:spPr bwMode="auto">
          <a:xfrm>
            <a:off x="2672954" y="5237003"/>
            <a:ext cx="19597077" cy="3631763"/>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11500" b="1" dirty="0">
                <a:solidFill>
                  <a:schemeClr val="bg1"/>
                </a:solidFill>
                <a:latin typeface="Montserrat" charset="0"/>
                <a:cs typeface="Montserrat" charset="0"/>
              </a:rPr>
              <a:t>LA RÉCONCILIATION AU CANADA, C’EST QUOI?</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1"/>
          <p:cNvSpPr txBox="1">
            <a:spLocks noChangeArrowheads="1"/>
          </p:cNvSpPr>
          <p:nvPr/>
        </p:nvSpPr>
        <p:spPr bwMode="auto">
          <a:xfrm>
            <a:off x="2025036" y="2697455"/>
            <a:ext cx="20078740" cy="941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CA" sz="8800" b="1" i="1" dirty="0">
                <a:solidFill>
                  <a:schemeClr val="tx2"/>
                </a:solidFill>
                <a:latin typeface="Montserrat" charset="0"/>
                <a:cs typeface="Montserrat" charset="0"/>
              </a:rPr>
              <a:t>«L’avènement des pensionnats autochtones constitue l’un des chapitres les plus sombres et les plus troublants de notre histoire collective.» </a:t>
            </a:r>
          </a:p>
          <a:p>
            <a:pPr algn="ctr" eaLnBrk="1" hangingPunct="1"/>
            <a:endParaRPr lang="fr-CA" sz="16600" b="1" i="1" dirty="0">
              <a:solidFill>
                <a:schemeClr val="tx2"/>
              </a:solidFill>
              <a:latin typeface="Montserrat" charset="0"/>
              <a:cs typeface="Montserrat" charset="0"/>
            </a:endParaRPr>
          </a:p>
        </p:txBody>
      </p:sp>
      <p:sp>
        <p:nvSpPr>
          <p:cNvPr id="27650" name="TextBox 2"/>
          <p:cNvSpPr txBox="1">
            <a:spLocks noChangeArrowheads="1"/>
          </p:cNvSpPr>
          <p:nvPr/>
        </p:nvSpPr>
        <p:spPr bwMode="auto">
          <a:xfrm>
            <a:off x="915007" y="11210329"/>
            <a:ext cx="2239005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marL="0" indent="0" algn="r">
              <a:buNone/>
            </a:pPr>
            <a:r>
              <a:rPr lang="en-US" dirty="0">
                <a:solidFill>
                  <a:srgbClr val="92B624"/>
                </a:solidFill>
                <a:latin typeface="Source Sans Pro"/>
                <a:cs typeface="Source Sans Pro"/>
              </a:rPr>
              <a:t>-Le </a:t>
            </a:r>
            <a:r>
              <a:rPr lang="en-US" dirty="0" err="1">
                <a:solidFill>
                  <a:srgbClr val="92B624"/>
                </a:solidFill>
                <a:latin typeface="Source Sans Pro"/>
                <a:cs typeface="Source Sans Pro"/>
              </a:rPr>
              <a:t>Juge</a:t>
            </a:r>
            <a:r>
              <a:rPr lang="en-US" b="1" dirty="0">
                <a:solidFill>
                  <a:srgbClr val="92B624"/>
                </a:solidFill>
                <a:latin typeface="Source Sans Pro"/>
                <a:cs typeface="Source Sans Pro"/>
              </a:rPr>
              <a:t> Murray Sinclair, </a:t>
            </a:r>
            <a:r>
              <a:rPr lang="fr-CA" dirty="0">
                <a:solidFill>
                  <a:srgbClr val="92B624"/>
                </a:solidFill>
              </a:rPr>
              <a:t>président de la Commission </a:t>
            </a:r>
          </a:p>
          <a:p>
            <a:pPr marL="0" indent="0" algn="r">
              <a:buNone/>
            </a:pPr>
            <a:r>
              <a:rPr lang="fr-CA" dirty="0">
                <a:solidFill>
                  <a:srgbClr val="92B624"/>
                </a:solidFill>
              </a:rPr>
              <a:t>de vérité et réconciliation du Canada </a:t>
            </a:r>
            <a:endParaRPr lang="en-US" dirty="0">
              <a:solidFill>
                <a:srgbClr val="92B624"/>
              </a:solidFill>
              <a:latin typeface="Source Sans Pro"/>
              <a:cs typeface="Source Sans Pro"/>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8067" y="1729204"/>
            <a:ext cx="23202100" cy="1200329"/>
          </a:xfrm>
          <a:prstGeom prst="rect">
            <a:avLst/>
          </a:prstGeom>
          <a:noFill/>
        </p:spPr>
        <p:txBody>
          <a:bodyPr wrap="square">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COMMISSION DE VÉRITÉ ET RÉCONCILIATION:</a:t>
            </a:r>
          </a:p>
        </p:txBody>
      </p:sp>
      <p:sp>
        <p:nvSpPr>
          <p:cNvPr id="4" name="TextBox 3"/>
          <p:cNvSpPr txBox="1"/>
          <p:nvPr/>
        </p:nvSpPr>
        <p:spPr>
          <a:xfrm>
            <a:off x="7165600" y="1390650"/>
            <a:ext cx="9963804"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Les commissaires de la</a:t>
            </a:r>
          </a:p>
        </p:txBody>
      </p:sp>
      <p:sp>
        <p:nvSpPr>
          <p:cNvPr id="5" name="TextBox 4"/>
          <p:cNvSpPr txBox="1"/>
          <p:nvPr/>
        </p:nvSpPr>
        <p:spPr>
          <a:xfrm>
            <a:off x="3928376" y="10861635"/>
            <a:ext cx="4796130" cy="400110"/>
          </a:xfrm>
          <a:prstGeom prst="rect">
            <a:avLst/>
          </a:prstGeom>
          <a:noFill/>
        </p:spPr>
        <p:txBody>
          <a:bodyPr wrap="none">
            <a:spAutoFit/>
          </a:bodyPr>
          <a:lstStyle/>
          <a:p>
            <a:pPr algn="ctr" defTabSz="1828434" eaLnBrk="1" fontAlgn="auto" hangingPunct="1">
              <a:spcBef>
                <a:spcPts val="0"/>
              </a:spcBef>
              <a:spcAft>
                <a:spcPts val="0"/>
              </a:spcAft>
              <a:defRPr/>
            </a:pPr>
            <a:r>
              <a:rPr lang="en-US" sz="2000" b="1" spc="600" dirty="0">
                <a:solidFill>
                  <a:schemeClr val="tx2"/>
                </a:solidFill>
                <a:latin typeface="Montserrat Semi" charset="0"/>
                <a:ea typeface="Montserrat Semi" charset="0"/>
                <a:cs typeface="Montserrat Semi" charset="0"/>
              </a:rPr>
              <a:t>JUGE MURRAY SINCLAIR</a:t>
            </a:r>
          </a:p>
        </p:txBody>
      </p:sp>
      <p:sp>
        <p:nvSpPr>
          <p:cNvPr id="6" name="TextBox 5"/>
          <p:cNvSpPr txBox="1"/>
          <p:nvPr/>
        </p:nvSpPr>
        <p:spPr>
          <a:xfrm>
            <a:off x="10490305" y="10861635"/>
            <a:ext cx="3775267" cy="400110"/>
          </a:xfrm>
          <a:prstGeom prst="rect">
            <a:avLst/>
          </a:prstGeom>
          <a:noFill/>
        </p:spPr>
        <p:txBody>
          <a:bodyPr wrap="none">
            <a:spAutoFit/>
          </a:bodyPr>
          <a:lstStyle/>
          <a:p>
            <a:pPr algn="ctr" defTabSz="1828434" eaLnBrk="1" fontAlgn="auto" hangingPunct="1">
              <a:spcBef>
                <a:spcPts val="0"/>
              </a:spcBef>
              <a:spcAft>
                <a:spcPts val="0"/>
              </a:spcAft>
              <a:defRPr/>
            </a:pPr>
            <a:r>
              <a:rPr lang="en-US" sz="2000" b="1" spc="600" dirty="0">
                <a:solidFill>
                  <a:schemeClr val="tx2"/>
                </a:solidFill>
                <a:latin typeface="Montserrat Semi" charset="0"/>
                <a:ea typeface="Montserrat Semi" charset="0"/>
                <a:cs typeface="Montserrat Semi" charset="0"/>
              </a:rPr>
              <a:t>DR. MARIE WILSON</a:t>
            </a:r>
          </a:p>
        </p:txBody>
      </p:sp>
      <p:sp>
        <p:nvSpPr>
          <p:cNvPr id="7" name="TextBox 6"/>
          <p:cNvSpPr txBox="1"/>
          <p:nvPr/>
        </p:nvSpPr>
        <p:spPr>
          <a:xfrm>
            <a:off x="15431487" y="10861635"/>
            <a:ext cx="5506661" cy="400110"/>
          </a:xfrm>
          <a:prstGeom prst="rect">
            <a:avLst/>
          </a:prstGeom>
          <a:noFill/>
        </p:spPr>
        <p:txBody>
          <a:bodyPr wrap="none">
            <a:spAutoFit/>
          </a:bodyPr>
          <a:lstStyle/>
          <a:p>
            <a:pPr algn="ctr" defTabSz="1828434" eaLnBrk="1" fontAlgn="auto" hangingPunct="1">
              <a:spcBef>
                <a:spcPts val="0"/>
              </a:spcBef>
              <a:spcAft>
                <a:spcPts val="0"/>
              </a:spcAft>
              <a:defRPr/>
            </a:pPr>
            <a:r>
              <a:rPr lang="en-US" sz="2000" b="1" spc="600" dirty="0">
                <a:solidFill>
                  <a:schemeClr val="tx2"/>
                </a:solidFill>
                <a:latin typeface="Montserrat Semi" charset="0"/>
                <a:ea typeface="Montserrat Semi" charset="0"/>
                <a:cs typeface="Montserrat Semi" charset="0"/>
              </a:rPr>
              <a:t>CHEF WILTON LITTLECHILD</a:t>
            </a:r>
          </a:p>
        </p:txBody>
      </p:sp>
      <p:sp>
        <p:nvSpPr>
          <p:cNvPr id="8" name="TextBox 7"/>
          <p:cNvSpPr txBox="1"/>
          <p:nvPr/>
        </p:nvSpPr>
        <p:spPr>
          <a:xfrm>
            <a:off x="4502403" y="11361698"/>
            <a:ext cx="3565525" cy="646331"/>
          </a:xfrm>
          <a:prstGeom prst="rect">
            <a:avLst/>
          </a:prstGeom>
          <a:noFill/>
        </p:spPr>
        <p:txBody>
          <a:bodyPr>
            <a:spAutoFit/>
          </a:bodyPr>
          <a:lstStyle/>
          <a:p>
            <a:pPr algn="ctr" defTabSz="1828434" eaLnBrk="1" fontAlgn="auto" hangingPunct="1">
              <a:spcBef>
                <a:spcPts val="0"/>
              </a:spcBef>
              <a:spcAft>
                <a:spcPts val="0"/>
              </a:spcAft>
              <a:defRPr/>
            </a:pPr>
            <a:r>
              <a:rPr lang="en-US" sz="1800" spc="300" dirty="0" err="1">
                <a:latin typeface="Montserrat" charset="0"/>
                <a:ea typeface="Montserrat" charset="0"/>
                <a:cs typeface="Montserrat" charset="0"/>
              </a:rPr>
              <a:t>Ancien</a:t>
            </a:r>
            <a:r>
              <a:rPr lang="en-US" sz="1800" spc="300" dirty="0">
                <a:latin typeface="Montserrat" charset="0"/>
                <a:ea typeface="Montserrat" charset="0"/>
                <a:cs typeface="Montserrat" charset="0"/>
              </a:rPr>
              <a:t> </a:t>
            </a:r>
            <a:r>
              <a:rPr lang="en-US" sz="1800" spc="300" dirty="0" err="1">
                <a:latin typeface="Montserrat" charset="0"/>
                <a:ea typeface="Montserrat" charset="0"/>
                <a:cs typeface="Montserrat" charset="0"/>
              </a:rPr>
              <a:t>Juge</a:t>
            </a:r>
            <a:r>
              <a:rPr lang="en-US" sz="1800" spc="300" dirty="0">
                <a:latin typeface="Montserrat" charset="0"/>
                <a:ea typeface="Montserrat" charset="0"/>
                <a:cs typeface="Montserrat" charset="0"/>
              </a:rPr>
              <a:t> en chief du  Manitoba </a:t>
            </a:r>
          </a:p>
        </p:txBody>
      </p:sp>
      <p:sp>
        <p:nvSpPr>
          <p:cNvPr id="9" name="TextBox 8"/>
          <p:cNvSpPr txBox="1"/>
          <p:nvPr/>
        </p:nvSpPr>
        <p:spPr>
          <a:xfrm>
            <a:off x="10564218" y="11361698"/>
            <a:ext cx="3565525" cy="923330"/>
          </a:xfrm>
          <a:prstGeom prst="rect">
            <a:avLst/>
          </a:prstGeom>
          <a:noFill/>
        </p:spPr>
        <p:txBody>
          <a:bodyPr>
            <a:spAutoFit/>
          </a:bodyPr>
          <a:lstStyle/>
          <a:p>
            <a:pPr algn="ctr" defTabSz="1828434" eaLnBrk="1" fontAlgn="auto" hangingPunct="1">
              <a:spcBef>
                <a:spcPts val="0"/>
              </a:spcBef>
              <a:spcAft>
                <a:spcPts val="0"/>
              </a:spcAft>
              <a:defRPr/>
            </a:pPr>
            <a:r>
              <a:rPr lang="en-US" sz="1800" spc="300" dirty="0" err="1">
                <a:latin typeface="Montserrat" charset="0"/>
                <a:ea typeface="Montserrat" charset="0"/>
                <a:cs typeface="Montserrat" charset="0"/>
              </a:rPr>
              <a:t>Journaliste</a:t>
            </a:r>
            <a:r>
              <a:rPr lang="en-US" sz="1800" spc="300" dirty="0">
                <a:latin typeface="Montserrat" charset="0"/>
                <a:ea typeface="Montserrat" charset="0"/>
                <a:cs typeface="Montserrat" charset="0"/>
              </a:rPr>
              <a:t> et </a:t>
            </a:r>
            <a:r>
              <a:rPr lang="en-US" sz="1800" spc="300" dirty="0" err="1">
                <a:latin typeface="Montserrat" charset="0"/>
                <a:ea typeface="Montserrat" charset="0"/>
                <a:cs typeface="Montserrat" charset="0"/>
              </a:rPr>
              <a:t>animatrice</a:t>
            </a:r>
            <a:r>
              <a:rPr lang="en-US" sz="1800" spc="300" dirty="0">
                <a:latin typeface="Montserrat" charset="0"/>
                <a:ea typeface="Montserrat" charset="0"/>
                <a:cs typeface="Montserrat" charset="0"/>
              </a:rPr>
              <a:t> </a:t>
            </a:r>
            <a:r>
              <a:rPr lang="en-US" sz="1800" spc="300" dirty="0" err="1">
                <a:latin typeface="Montserrat" charset="0"/>
                <a:ea typeface="Montserrat" charset="0"/>
                <a:cs typeface="Montserrat" charset="0"/>
              </a:rPr>
              <a:t>priméee</a:t>
            </a:r>
            <a:endParaRPr lang="en-US" sz="1800" spc="300" dirty="0">
              <a:latin typeface="Montserrat" charset="0"/>
              <a:ea typeface="Montserrat" charset="0"/>
              <a:cs typeface="Montserrat" charset="0"/>
            </a:endParaRPr>
          </a:p>
          <a:p>
            <a:pPr algn="ctr" defTabSz="1828434" eaLnBrk="1" fontAlgn="auto" hangingPunct="1">
              <a:spcBef>
                <a:spcPts val="0"/>
              </a:spcBef>
              <a:spcAft>
                <a:spcPts val="0"/>
              </a:spcAft>
              <a:defRPr/>
            </a:pPr>
            <a:endParaRPr lang="en-US" sz="1800" spc="300" dirty="0">
              <a:latin typeface="Montserrat" charset="0"/>
              <a:ea typeface="Montserrat" charset="0"/>
              <a:cs typeface="Montserrat" charset="0"/>
            </a:endParaRPr>
          </a:p>
        </p:txBody>
      </p:sp>
      <p:sp>
        <p:nvSpPr>
          <p:cNvPr id="10" name="TextBox 9"/>
          <p:cNvSpPr txBox="1"/>
          <p:nvPr/>
        </p:nvSpPr>
        <p:spPr>
          <a:xfrm>
            <a:off x="16367125" y="11361698"/>
            <a:ext cx="3567113" cy="923330"/>
          </a:xfrm>
          <a:prstGeom prst="rect">
            <a:avLst/>
          </a:prstGeom>
          <a:noFill/>
        </p:spPr>
        <p:txBody>
          <a:bodyPr>
            <a:spAutoFit/>
          </a:bodyPr>
          <a:lstStyle/>
          <a:p>
            <a:pPr algn="ctr" defTabSz="1828434" eaLnBrk="1" fontAlgn="auto" hangingPunct="1">
              <a:spcBef>
                <a:spcPts val="0"/>
              </a:spcBef>
              <a:spcAft>
                <a:spcPts val="0"/>
              </a:spcAft>
              <a:defRPr/>
            </a:pPr>
            <a:r>
              <a:rPr lang="en-US" sz="1800" spc="300" dirty="0" err="1">
                <a:latin typeface="Montserrat" charset="0"/>
                <a:ea typeface="Montserrat" charset="0"/>
                <a:cs typeface="Montserrat" charset="0"/>
              </a:rPr>
              <a:t>Avocat</a:t>
            </a:r>
            <a:r>
              <a:rPr lang="en-US" sz="1800" spc="300" dirty="0">
                <a:latin typeface="Montserrat" charset="0"/>
                <a:ea typeface="Montserrat" charset="0"/>
                <a:cs typeface="Montserrat" charset="0"/>
              </a:rPr>
              <a:t>, </a:t>
            </a:r>
            <a:r>
              <a:rPr lang="en-US" sz="1800" spc="300" dirty="0" err="1">
                <a:latin typeface="Montserrat" charset="0"/>
                <a:ea typeface="Montserrat" charset="0"/>
                <a:cs typeface="Montserrat" charset="0"/>
              </a:rPr>
              <a:t>ancien</a:t>
            </a:r>
            <a:r>
              <a:rPr lang="en-US" sz="1800" spc="300" dirty="0">
                <a:latin typeface="Montserrat" charset="0"/>
                <a:ea typeface="Montserrat" charset="0"/>
                <a:cs typeface="Montserrat" charset="0"/>
              </a:rPr>
              <a:t> </a:t>
            </a:r>
            <a:r>
              <a:rPr lang="en-US" sz="1800" spc="300" dirty="0" err="1">
                <a:latin typeface="Montserrat" charset="0"/>
                <a:ea typeface="Montserrat" charset="0"/>
                <a:cs typeface="Montserrat" charset="0"/>
              </a:rPr>
              <a:t>député</a:t>
            </a:r>
            <a:r>
              <a:rPr lang="en-US" sz="1800" spc="300" dirty="0">
                <a:latin typeface="Montserrat" charset="0"/>
                <a:ea typeface="Montserrat" charset="0"/>
                <a:cs typeface="Montserrat" charset="0"/>
              </a:rPr>
              <a:t> et </a:t>
            </a:r>
            <a:r>
              <a:rPr lang="en-US" sz="1800" spc="300" dirty="0" err="1">
                <a:latin typeface="Montserrat" charset="0"/>
                <a:ea typeface="Montserrat" charset="0"/>
                <a:cs typeface="Montserrat" charset="0"/>
              </a:rPr>
              <a:t>représentant</a:t>
            </a:r>
            <a:r>
              <a:rPr lang="en-US" sz="1800" spc="300" dirty="0">
                <a:latin typeface="Montserrat" charset="0"/>
                <a:ea typeface="Montserrat" charset="0"/>
                <a:cs typeface="Montserrat" charset="0"/>
              </a:rPr>
              <a:t> aux Nations </a:t>
            </a:r>
            <a:r>
              <a:rPr lang="en-US" sz="1800" spc="300" dirty="0" err="1">
                <a:latin typeface="Montserrat" charset="0"/>
                <a:ea typeface="Montserrat" charset="0"/>
                <a:cs typeface="Montserrat" charset="0"/>
              </a:rPr>
              <a:t>Unies</a:t>
            </a:r>
            <a:endParaRPr lang="en-US" sz="1800" spc="300" dirty="0">
              <a:latin typeface="Montserrat" charset="0"/>
              <a:ea typeface="Montserrat" charset="0"/>
              <a:cs typeface="Montserrat" charset="0"/>
            </a:endParaRPr>
          </a:p>
        </p:txBody>
      </p:sp>
      <p:pic>
        <p:nvPicPr>
          <p:cNvPr id="14" name="Picture Placeholder 13" descr="CMW_bio_compressed.JPG"/>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a:fillRect/>
          </a:stretch>
        </p:blipFill>
        <p:spPr>
          <a:xfrm>
            <a:off x="10429875" y="4318000"/>
            <a:ext cx="3878263" cy="6037263"/>
          </a:xfrm>
          <a:prstGeom prst="rect">
            <a:avLst/>
          </a:prstGeom>
        </p:spPr>
      </p:pic>
      <p:pic>
        <p:nvPicPr>
          <p:cNvPr id="12" name="Picture 11" descr="commiss_sinclai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02403" y="4522355"/>
            <a:ext cx="3878263" cy="5832908"/>
          </a:xfrm>
          <a:prstGeom prst="rect">
            <a:avLst/>
          </a:prstGeom>
        </p:spPr>
      </p:pic>
      <p:pic>
        <p:nvPicPr>
          <p:cNvPr id="13" name="Picture 12" descr="Commissioner-Chief-Littlechild-dark-background-199x300.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367125" y="4522355"/>
            <a:ext cx="3878263" cy="5832908"/>
          </a:xfrm>
          <a:prstGeom prst="rect">
            <a:avLst/>
          </a:prstGeom>
        </p:spPr>
      </p:pic>
    </p:spTree>
    <p:extLst>
      <p:ext uri="{BB962C8B-B14F-4D97-AF65-F5344CB8AC3E}">
        <p14:creationId xmlns:p14="http://schemas.microsoft.com/office/powerpoint/2010/main" val="17085919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16" name="Rectangle 15"/>
          <p:cNvSpPr/>
          <p:nvPr/>
        </p:nvSpPr>
        <p:spPr>
          <a:xfrm>
            <a:off x="0" y="1785"/>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a:solidFill>
                <a:srgbClr val="FFFFFF"/>
              </a:solidFill>
              <a:latin typeface="Montserrat Light" charset="0"/>
              <a:ea typeface="ＭＳ Ｐゴシック" charset="0"/>
            </a:endParaRPr>
          </a:p>
        </p:txBody>
      </p:sp>
      <p:sp>
        <p:nvSpPr>
          <p:cNvPr id="11267" name="TextBox 9"/>
          <p:cNvSpPr txBox="1">
            <a:spLocks noChangeArrowheads="1"/>
          </p:cNvSpPr>
          <p:nvPr/>
        </p:nvSpPr>
        <p:spPr bwMode="auto">
          <a:xfrm>
            <a:off x="1965324" y="8686800"/>
            <a:ext cx="21699891" cy="363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11500" b="1" dirty="0">
                <a:solidFill>
                  <a:srgbClr val="92B624"/>
                </a:solidFill>
                <a:latin typeface="Montserrat" charset="0"/>
                <a:cs typeface="Montserrat" charset="0"/>
              </a:rPr>
              <a:t>160 ANS DE PENSIONNATS AUTOCHTONES</a:t>
            </a:r>
            <a:endParaRPr lang="en-US" sz="11500" b="1" dirty="0">
              <a:solidFill>
                <a:schemeClr val="bg1"/>
              </a:solidFill>
              <a:latin typeface="Montserrat" charset="0"/>
              <a:cs typeface="Montserrat" charset="0"/>
            </a:endParaRPr>
          </a:p>
        </p:txBody>
      </p:sp>
      <p:sp>
        <p:nvSpPr>
          <p:cNvPr id="11" name="TextBox 10"/>
          <p:cNvSpPr txBox="1"/>
          <p:nvPr/>
        </p:nvSpPr>
        <p:spPr>
          <a:xfrm>
            <a:off x="2146299" y="8517523"/>
            <a:ext cx="7734857" cy="338554"/>
          </a:xfrm>
          <a:prstGeom prst="rect">
            <a:avLst/>
          </a:prstGeom>
          <a:noFill/>
        </p:spPr>
        <p:txBody>
          <a:bodyPr wrap="square">
            <a:spAutoFit/>
          </a:bodyPr>
          <a:lstStyle/>
          <a:p>
            <a:pPr defTabSz="1828434" eaLnBrk="1" fontAlgn="auto" hangingPunct="1">
              <a:spcBef>
                <a:spcPts val="0"/>
              </a:spcBef>
              <a:spcAft>
                <a:spcPts val="0"/>
              </a:spcAft>
              <a:defRPr/>
            </a:pPr>
            <a:r>
              <a:rPr lang="fr-CA" sz="1600" spc="1200" dirty="0">
                <a:solidFill>
                  <a:schemeClr val="bg1"/>
                </a:solidFill>
                <a:latin typeface="Montserrat" charset="0"/>
                <a:ea typeface="Montserrat" charset="0"/>
                <a:cs typeface="Montserrat" charset="0"/>
              </a:rPr>
              <a:t>La réconciliation au Canada</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92148" y="3010648"/>
            <a:ext cx="12316722" cy="2123658"/>
          </a:xfrm>
          <a:prstGeom prst="rect">
            <a:avLst/>
          </a:prstGeom>
          <a:noFill/>
        </p:spPr>
        <p:txBody>
          <a:bodyPr wrap="square">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VÉRITÉ ET RÉCONCILIATION DU CANADA</a:t>
            </a:r>
          </a:p>
        </p:txBody>
      </p:sp>
      <p:sp>
        <p:nvSpPr>
          <p:cNvPr id="4" name="TextBox 3"/>
          <p:cNvSpPr txBox="1"/>
          <p:nvPr/>
        </p:nvSpPr>
        <p:spPr>
          <a:xfrm>
            <a:off x="12488231" y="2672094"/>
            <a:ext cx="9963804" cy="338554"/>
          </a:xfrm>
          <a:prstGeom prst="rect">
            <a:avLst/>
          </a:prstGeom>
          <a:noFill/>
        </p:spPr>
        <p:txBody>
          <a:bodyPr wrap="square">
            <a:spAutoFit/>
          </a:bodyPr>
          <a:lstStyle/>
          <a:p>
            <a:pPr algn="ctr" defTabSz="1828434" eaLnBrk="1" fontAlgn="auto" hangingPunct="1">
              <a:spcBef>
                <a:spcPts val="0"/>
              </a:spcBef>
              <a:spcAft>
                <a:spcPts val="0"/>
              </a:spcAft>
              <a:defRPr/>
            </a:pPr>
            <a:r>
              <a:rPr lang="en-US" sz="1600" spc="1200" dirty="0">
                <a:solidFill>
                  <a:schemeClr val="tx2"/>
                </a:solidFill>
                <a:latin typeface="Montserrat" charset="0"/>
                <a:ea typeface="Montserrat" charset="0"/>
                <a:cs typeface="Montserrat" charset="0"/>
              </a:rPr>
              <a:t>La Commission de</a:t>
            </a:r>
          </a:p>
        </p:txBody>
      </p:sp>
      <p:sp>
        <p:nvSpPr>
          <p:cNvPr id="5" name="Rectangle 4"/>
          <p:cNvSpPr/>
          <p:nvPr/>
        </p:nvSpPr>
        <p:spPr>
          <a:xfrm>
            <a:off x="12488231" y="6157615"/>
            <a:ext cx="10605798" cy="6282746"/>
          </a:xfrm>
          <a:prstGeom prst="rect">
            <a:avLst/>
          </a:prstGeom>
        </p:spPr>
        <p:txBody>
          <a:bodyPr wrap="square">
            <a:spAutoFit/>
          </a:bodyPr>
          <a:lstStyle/>
          <a:p>
            <a:pPr marL="342900" lvl="0" indent="-342900">
              <a:lnSpc>
                <a:spcPct val="120000"/>
              </a:lnSpc>
              <a:buFont typeface="Arial"/>
              <a:buChar char="•"/>
            </a:pPr>
            <a:r>
              <a:rPr lang="fr-CA" sz="2800" dirty="0">
                <a:latin typeface="Arial" panose="020B0604020202020204" pitchFamily="34" charset="0"/>
                <a:cs typeface="Arial" panose="020B0604020202020204" pitchFamily="34" charset="0"/>
              </a:rPr>
              <a:t>Pendant sept ans, les commissaires ont recueilli le témoignage d’au-delà de 6 000 survivants du système des pensionnats autochtones en provenance des quatre coins du pays. </a:t>
            </a:r>
          </a:p>
          <a:p>
            <a:pPr marL="342900" lvl="0" indent="-342900">
              <a:lnSpc>
                <a:spcPct val="120000"/>
              </a:lnSpc>
              <a:buFont typeface="Arial"/>
              <a:buChar char="•"/>
            </a:pPr>
            <a:r>
              <a:rPr lang="fr-CA" sz="2800" dirty="0">
                <a:latin typeface="Arial" panose="020B0604020202020204" pitchFamily="34" charset="0"/>
                <a:cs typeface="Arial" panose="020B0604020202020204" pitchFamily="34" charset="0"/>
              </a:rPr>
              <a:t>La Commission a publié son rapport final le 2 décembre 2015 à Ottawa.</a:t>
            </a:r>
            <a:endParaRPr lang="en-CA" sz="2800" dirty="0">
              <a:latin typeface="Arial" panose="020B0604020202020204" pitchFamily="34" charset="0"/>
              <a:cs typeface="Arial" panose="020B0604020202020204" pitchFamily="34" charset="0"/>
            </a:endParaRPr>
          </a:p>
          <a:p>
            <a:pPr marL="342900" lvl="0" indent="-342900">
              <a:lnSpc>
                <a:spcPct val="120000"/>
              </a:lnSpc>
              <a:buFont typeface="Arial"/>
              <a:buChar char="•"/>
            </a:pPr>
            <a:r>
              <a:rPr lang="fr-CA" sz="2800" dirty="0">
                <a:latin typeface="Arial" panose="020B0604020202020204" pitchFamily="34" charset="0"/>
                <a:cs typeface="Arial" panose="020B0604020202020204" pitchFamily="34" charset="0"/>
              </a:rPr>
              <a:t>Parmi les </a:t>
            </a:r>
            <a:r>
              <a:rPr lang="fr-CA" sz="2800" b="1" dirty="0">
                <a:latin typeface="Arial" panose="020B0604020202020204" pitchFamily="34" charset="0"/>
                <a:cs typeface="Arial" panose="020B0604020202020204" pitchFamily="34" charset="0"/>
              </a:rPr>
              <a:t>94 appels à l’action</a:t>
            </a:r>
            <a:r>
              <a:rPr lang="fr-CA" sz="2800" dirty="0">
                <a:latin typeface="Arial" panose="020B0604020202020204" pitchFamily="34" charset="0"/>
                <a:cs typeface="Arial" panose="020B0604020202020204" pitchFamily="34" charset="0"/>
              </a:rPr>
              <a:t> contenus dans le rapport, 11 ont trait à l’éducation, tandis que d’autres ont trait à la justice, à la culture, au bien-être des enfants, etc.</a:t>
            </a:r>
            <a:endParaRPr lang="en-CA" sz="2800" dirty="0">
              <a:latin typeface="Arial" panose="020B0604020202020204" pitchFamily="34" charset="0"/>
              <a:cs typeface="Arial" panose="020B0604020202020204" pitchFamily="34" charset="0"/>
            </a:endParaRPr>
          </a:p>
          <a:p>
            <a:pPr marL="0" indent="0">
              <a:lnSpc>
                <a:spcPct val="120000"/>
              </a:lnSpc>
              <a:buNone/>
            </a:pPr>
            <a:endParaRPr lang="en-CA" sz="2800" dirty="0">
              <a:latin typeface="Arial" panose="020B0604020202020204" pitchFamily="34" charset="0"/>
              <a:cs typeface="Arial" panose="020B0604020202020204" pitchFamily="34" charset="0"/>
            </a:endParaRPr>
          </a:p>
          <a:p>
            <a:pPr marL="0" indent="0">
              <a:lnSpc>
                <a:spcPct val="120000"/>
              </a:lnSpc>
              <a:buNone/>
            </a:pPr>
            <a:r>
              <a:rPr lang="fr-CA" sz="2800" b="1" dirty="0">
                <a:latin typeface="Arial" panose="020B0604020202020204" pitchFamily="34" charset="0"/>
                <a:cs typeface="Arial" panose="020B0604020202020204" pitchFamily="34" charset="0"/>
              </a:rPr>
              <a:t>Les ‘appels à l’action’ sont des solutions</a:t>
            </a:r>
          </a:p>
          <a:p>
            <a:pPr marL="0" indent="0">
              <a:lnSpc>
                <a:spcPct val="120000"/>
              </a:lnSpc>
              <a:buNone/>
            </a:pPr>
            <a:r>
              <a:rPr lang="fr-CA" sz="2800" b="1" dirty="0">
                <a:latin typeface="Arial" panose="020B0604020202020204" pitchFamily="34" charset="0"/>
                <a:cs typeface="Arial" panose="020B0604020202020204" pitchFamily="34" charset="0"/>
              </a:rPr>
              <a:t>qui peuvent mener à la réconciliation.</a:t>
            </a:r>
            <a:endParaRPr lang="en-CA" sz="2800" dirty="0">
              <a:latin typeface="Arial" panose="020B0604020202020204" pitchFamily="34" charset="0"/>
              <a:cs typeface="Arial" panose="020B0604020202020204" pitchFamily="34" charset="0"/>
            </a:endParaRPr>
          </a:p>
          <a:p>
            <a:pPr marL="342900" indent="-342900">
              <a:lnSpc>
                <a:spcPct val="120000"/>
              </a:lnSpc>
              <a:buFont typeface="Arial"/>
              <a:buChar char="•"/>
            </a:pPr>
            <a:endParaRPr lang="en-CA" sz="2800" dirty="0">
              <a:latin typeface="Arial" panose="020B0604020202020204" pitchFamily="34" charset="0"/>
              <a:cs typeface="Arial" panose="020B0604020202020204" pitchFamily="34" charset="0"/>
            </a:endParaRPr>
          </a:p>
        </p:txBody>
      </p:sp>
      <p:pic>
        <p:nvPicPr>
          <p:cNvPr id="7" name="Picture Placeholder 6" descr="trc-calls-to-action-p1-normal.gif"/>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l="-628" r="-1075"/>
          <a:stretch/>
        </p:blipFill>
        <p:spPr>
          <a:xfrm>
            <a:off x="2323155" y="1935294"/>
            <a:ext cx="7712879" cy="9815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70019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RC-List1.jpg"/>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13" name="Rectangle 12"/>
          <p:cNvSpPr/>
          <p:nvPr/>
        </p:nvSpPr>
        <p:spPr>
          <a:xfrm>
            <a:off x="7051675" y="0"/>
            <a:ext cx="10274300" cy="114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0243" name="TextBox 17"/>
          <p:cNvSpPr txBox="1">
            <a:spLocks noChangeArrowheads="1"/>
          </p:cNvSpPr>
          <p:nvPr/>
        </p:nvSpPr>
        <p:spPr bwMode="auto">
          <a:xfrm>
            <a:off x="7743853" y="2388254"/>
            <a:ext cx="8951895" cy="6740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CA" sz="4800" i="1" dirty="0">
                <a:solidFill>
                  <a:schemeClr val="tx2"/>
                </a:solidFill>
                <a:latin typeface="Montserrat" charset="0"/>
                <a:cs typeface="Montserrat" charset="0"/>
              </a:rPr>
              <a:t>« Pendant que les enfants autochtones étaient maltraités dans des pensionnats en se faisant dire qu’ils étaient des hérétiques, des sauvages, des païens et des êtres inférieurs –le même message était martelé à travers les écoles publiques du Canada. » </a:t>
            </a:r>
          </a:p>
        </p:txBody>
      </p:sp>
      <p:sp>
        <p:nvSpPr>
          <p:cNvPr id="7" name="TextBox 2"/>
          <p:cNvSpPr txBox="1">
            <a:spLocks noChangeArrowheads="1"/>
          </p:cNvSpPr>
          <p:nvPr/>
        </p:nvSpPr>
        <p:spPr bwMode="auto">
          <a:xfrm>
            <a:off x="12843340" y="9849661"/>
            <a:ext cx="36665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CA" sz="2800">
                <a:solidFill>
                  <a:srgbClr val="92B624"/>
                </a:solidFill>
                <a:latin typeface="Source Sans Pro"/>
                <a:cs typeface="Source Sans Pro"/>
              </a:rPr>
              <a:t>-</a:t>
            </a:r>
            <a:r>
              <a:rPr lang="fr-CA" sz="2800" b="1">
                <a:solidFill>
                  <a:srgbClr val="92B624"/>
                </a:solidFill>
                <a:latin typeface="Source Sans Pro"/>
                <a:cs typeface="Source Sans Pro"/>
              </a:rPr>
              <a:t>Juge Murray Sinclair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13080587" y="3401859"/>
            <a:ext cx="1072515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8000" dirty="0">
                <a:solidFill>
                  <a:srgbClr val="92B624"/>
                </a:solidFill>
                <a:latin typeface="Montserrat" charset="0"/>
                <a:cs typeface="Montserrat" charset="0"/>
              </a:rPr>
              <a:t>RÉCONCILIATION</a:t>
            </a:r>
          </a:p>
        </p:txBody>
      </p:sp>
      <p:sp>
        <p:nvSpPr>
          <p:cNvPr id="6" name="TextBox 5"/>
          <p:cNvSpPr txBox="1"/>
          <p:nvPr/>
        </p:nvSpPr>
        <p:spPr>
          <a:xfrm>
            <a:off x="14431954" y="3120868"/>
            <a:ext cx="8208485"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Dans votre salle de classe:</a:t>
            </a:r>
          </a:p>
        </p:txBody>
      </p:sp>
      <p:sp>
        <p:nvSpPr>
          <p:cNvPr id="2" name="Rectangle 1"/>
          <p:cNvSpPr/>
          <p:nvPr/>
        </p:nvSpPr>
        <p:spPr>
          <a:xfrm>
            <a:off x="13295675" y="5641807"/>
            <a:ext cx="10338447" cy="7833938"/>
          </a:xfrm>
          <a:prstGeom prst="rect">
            <a:avLst/>
          </a:prstGeom>
          <a:noFill/>
        </p:spPr>
        <p:txBody>
          <a:bodyPr wrap="square">
            <a:spAutoFit/>
          </a:bodyPr>
          <a:lstStyle/>
          <a:p>
            <a:pPr>
              <a:lnSpc>
                <a:spcPct val="120000"/>
              </a:lnSpc>
            </a:pPr>
            <a:r>
              <a:rPr lang="fr-CA" sz="2800" b="1" dirty="0">
                <a:latin typeface="Arial" panose="020B0604020202020204" pitchFamily="34" charset="0"/>
                <a:cs typeface="Arial" panose="020B0604020202020204" pitchFamily="34" charset="0"/>
              </a:rPr>
              <a:t>#62. </a:t>
            </a:r>
            <a:r>
              <a:rPr lang="fr-CA" sz="2800" dirty="0">
                <a:latin typeface="Arial" panose="020B0604020202020204" pitchFamily="34" charset="0"/>
                <a:cs typeface="Arial" panose="020B0604020202020204" pitchFamily="34" charset="0"/>
              </a:rPr>
              <a:t>Nous demandons aux gouvernements fédéral, provinciaux et </a:t>
            </a:r>
            <a:r>
              <a:rPr lang="fr-CA" sz="2800" dirty="0" err="1">
                <a:latin typeface="Arial" panose="020B0604020202020204" pitchFamily="34" charset="0"/>
                <a:cs typeface="Arial" panose="020B0604020202020204" pitchFamily="34" charset="0"/>
              </a:rPr>
              <a:t>territoriaux,en</a:t>
            </a:r>
            <a:r>
              <a:rPr lang="fr-CA" sz="2800" dirty="0">
                <a:latin typeface="Arial" panose="020B0604020202020204" pitchFamily="34" charset="0"/>
                <a:cs typeface="Arial" panose="020B0604020202020204" pitchFamily="34" charset="0"/>
              </a:rPr>
              <a:t> consultation et en collaboration avec les survivants, les peuples autochtones, et les éducateurs, de: </a:t>
            </a:r>
          </a:p>
          <a:p>
            <a:pPr>
              <a:lnSpc>
                <a:spcPct val="120000"/>
              </a:lnSpc>
            </a:pPr>
            <a:endParaRPr lang="fr-CA" sz="2800" dirty="0">
              <a:latin typeface="Arial" panose="020B0604020202020204" pitchFamily="34" charset="0"/>
              <a:cs typeface="Arial" panose="020B0604020202020204" pitchFamily="34" charset="0"/>
            </a:endParaRPr>
          </a:p>
          <a:p>
            <a:pPr marL="342900" lvl="0" indent="-342900">
              <a:lnSpc>
                <a:spcPct val="120000"/>
              </a:lnSpc>
              <a:buFont typeface="Arial"/>
              <a:buChar char="•"/>
            </a:pPr>
            <a:r>
              <a:rPr lang="fr-CA" sz="2800" dirty="0">
                <a:latin typeface="Arial" panose="020B0604020202020204" pitchFamily="34" charset="0"/>
                <a:cs typeface="Arial" panose="020B0604020202020204" pitchFamily="34" charset="0"/>
              </a:rPr>
              <a:t>rendre obligatoire, pour les élèves de la maternelle à la douzième année, l’établissement d’un programme adapté à l’âge des élèves portant sur les pensionnats, les traités de même que les contributions passées et contemporaines des peuples autochtones à l’histoire du Canada;</a:t>
            </a:r>
          </a:p>
          <a:p>
            <a:pPr marL="342900" lvl="0" indent="-342900">
              <a:lnSpc>
                <a:spcPct val="120000"/>
              </a:lnSpc>
              <a:buFont typeface="Arial"/>
              <a:buChar char="•"/>
            </a:pPr>
            <a:r>
              <a:rPr lang="fr-CA" sz="2800" dirty="0">
                <a:latin typeface="Arial" panose="020B0604020202020204" pitchFamily="34" charset="0"/>
                <a:cs typeface="Arial" panose="020B0604020202020204" pitchFamily="34" charset="0"/>
              </a:rPr>
              <a:t>prévoir les fonds nécessaires pour permettre aux établissements d’enseignement postsecondaire de former les enseignants sur la façon d’intégrer les méthodes d’enseignement et les connaissances autochtones dans les salles de classe;</a:t>
            </a:r>
          </a:p>
          <a:p>
            <a:pPr marL="457200" lvl="1" indent="0">
              <a:lnSpc>
                <a:spcPct val="120000"/>
              </a:lnSpc>
            </a:pPr>
            <a:endParaRPr lang="fr-CA" sz="2800" dirty="0">
              <a:latin typeface="Arial" panose="020B0604020202020204" pitchFamily="34" charset="0"/>
              <a:cs typeface="Arial" panose="020B0604020202020204" pitchFamily="34" charset="0"/>
            </a:endParaRPr>
          </a:p>
        </p:txBody>
      </p:sp>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 y="1786"/>
            <a:ext cx="12188824" cy="13712427"/>
          </a:xfrm>
        </p:spPr>
      </p:pic>
    </p:spTree>
    <p:extLst>
      <p:ext uri="{BB962C8B-B14F-4D97-AF65-F5344CB8AC3E}">
        <p14:creationId xmlns:p14="http://schemas.microsoft.com/office/powerpoint/2010/main" val="5807125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2"/>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0" y="1786"/>
            <a:ext cx="24377650" cy="13712428"/>
          </a:xfrm>
          <a:prstGeom prst="rect">
            <a:avLst/>
          </a:prstGeom>
        </p:spPr>
      </p:pic>
      <p:sp>
        <p:nvSpPr>
          <p:cNvPr id="5" name="Rectangle 4"/>
          <p:cNvSpPr/>
          <p:nvPr/>
        </p:nvSpPr>
        <p:spPr>
          <a:xfrm>
            <a:off x="0" y="2206625"/>
            <a:ext cx="24377650" cy="930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latin typeface="Montserrat" charset="0"/>
              <a:ea typeface="ＭＳ Ｐゴシック" charset="0"/>
            </a:endParaRPr>
          </a:p>
        </p:txBody>
      </p:sp>
      <p:sp>
        <p:nvSpPr>
          <p:cNvPr id="6" name="TextBox 4"/>
          <p:cNvSpPr txBox="1">
            <a:spLocks noChangeArrowheads="1"/>
          </p:cNvSpPr>
          <p:nvPr/>
        </p:nvSpPr>
        <p:spPr bwMode="auto">
          <a:xfrm>
            <a:off x="4633555" y="8826041"/>
            <a:ext cx="1465576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eaLnBrk="1" hangingPunct="1"/>
            <a:r>
              <a:rPr lang="fr-CA" sz="2800" dirty="0">
                <a:latin typeface="Arial" panose="020B0604020202020204" pitchFamily="34" charset="0"/>
                <a:cs typeface="Arial" panose="020B0604020202020204" pitchFamily="34" charset="0"/>
              </a:rPr>
              <a:t>« Notre objectif, alors que nous cheminons ensemble, est clair : Vous avez pendant trop longtemps porté sur vos épaules le fardeau de cette expérience. Ce fardeau nous appartient en tant que gouvernement et en tant que pays. Désormais, l’un de nos objectifs est d’accepter pleinement nos responsabilités –et nos échecs—comme gouvernement et comme pays. »</a:t>
            </a:r>
            <a:endParaRPr lang="en-CA" sz="2800" dirty="0">
              <a:latin typeface="Arial" panose="020B0604020202020204" pitchFamily="34" charset="0"/>
              <a:cs typeface="Arial" panose="020B0604020202020204" pitchFamily="34" charset="0"/>
            </a:endParaRPr>
          </a:p>
          <a:p>
            <a:pPr algn="ctr" eaLnBrk="1" hangingPunct="1"/>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8971259" y="6732588"/>
            <a:ext cx="6554198" cy="1636345"/>
          </a:xfrm>
          <a:prstGeom prst="rect">
            <a:avLst/>
          </a:prstGeom>
          <a:noFill/>
        </p:spPr>
        <p:txBody>
          <a:bodyPr wrap="none">
            <a:spAutoFit/>
          </a:bodyPr>
          <a:lstStyle/>
          <a:p>
            <a:pPr algn="ctr" defTabSz="1828434" eaLnBrk="1" fontAlgn="auto" hangingPunct="1">
              <a:lnSpc>
                <a:spcPct val="150000"/>
              </a:lnSpc>
              <a:spcBef>
                <a:spcPts val="0"/>
              </a:spcBef>
              <a:spcAft>
                <a:spcPts val="0"/>
              </a:spcAft>
              <a:defRPr/>
            </a:pPr>
            <a:r>
              <a:rPr lang="en-US" sz="4800" b="1" spc="600" dirty="0">
                <a:solidFill>
                  <a:schemeClr val="tx2"/>
                </a:solidFill>
                <a:latin typeface="Montserrat Semi" charset="0"/>
                <a:ea typeface="Montserrat Semi" charset="0"/>
                <a:cs typeface="Montserrat Semi" charset="0"/>
              </a:rPr>
              <a:t>JUSTIN TRUDEAU</a:t>
            </a:r>
          </a:p>
          <a:p>
            <a:pPr algn="ctr" defTabSz="1828434" eaLnBrk="1" fontAlgn="auto" hangingPunct="1">
              <a:lnSpc>
                <a:spcPct val="150000"/>
              </a:lnSpc>
              <a:spcBef>
                <a:spcPts val="0"/>
              </a:spcBef>
              <a:spcAft>
                <a:spcPts val="0"/>
              </a:spcAft>
              <a:defRPr/>
            </a:pPr>
            <a:r>
              <a:rPr lang="en-US" sz="2000" spc="600" dirty="0">
                <a:latin typeface="Montserrat Light" charset="0"/>
                <a:ea typeface="Montserrat Light" charset="0"/>
                <a:cs typeface="Montserrat Light" charset="0"/>
              </a:rPr>
              <a:t>PREMIER MINISTRE DU CANADA</a:t>
            </a:r>
          </a:p>
        </p:txBody>
      </p:sp>
      <p:pic>
        <p:nvPicPr>
          <p:cNvPr id="10" name="Picture Placeholder 9" descr="24138984.jpg"/>
          <p:cNvPicPr>
            <a:picLocks noGrp="1" noChangeAspect="1"/>
          </p:cNvPicPr>
          <p:nvPr>
            <p:ph type="pic" sz="quarter" idx="4294967295"/>
          </p:nvPr>
        </p:nvPicPr>
        <p:blipFill>
          <a:blip r:embed="rId4" cstate="print">
            <a:extLst>
              <a:ext uri="{28A0092B-C50C-407E-A947-70E740481C1C}">
                <a14:useLocalDpi xmlns:a14="http://schemas.microsoft.com/office/drawing/2010/main"/>
              </a:ext>
            </a:extLst>
          </a:blip>
          <a:srcRect/>
          <a:stretch>
            <a:fillRect/>
          </a:stretch>
        </p:blipFill>
        <p:spPr>
          <a:xfrm>
            <a:off x="10766425" y="3452813"/>
            <a:ext cx="3008313" cy="3008312"/>
          </a:xfrm>
          <a:prstGeom prst="ellipse">
            <a:avLst/>
          </a:prstGeom>
        </p:spPr>
      </p:pic>
    </p:spTree>
    <p:extLst>
      <p:ext uri="{BB962C8B-B14F-4D97-AF65-F5344CB8AC3E}">
        <p14:creationId xmlns:p14="http://schemas.microsoft.com/office/powerpoint/2010/main" val="9054713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1379" y="10425070"/>
            <a:ext cx="11517313" cy="1107996"/>
          </a:xfrm>
          <a:prstGeom prst="rect">
            <a:avLst/>
          </a:prstGeom>
          <a:noFill/>
        </p:spPr>
        <p:txBody>
          <a:bodyPr wrap="square">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COMME ÉLÈVE?</a:t>
            </a:r>
          </a:p>
        </p:txBody>
      </p:sp>
      <p:sp>
        <p:nvSpPr>
          <p:cNvPr id="4" name="TextBox 3"/>
          <p:cNvSpPr txBox="1"/>
          <p:nvPr/>
        </p:nvSpPr>
        <p:spPr>
          <a:xfrm>
            <a:off x="7872894" y="10086516"/>
            <a:ext cx="9963804"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Qu’est-ce que cela implique pour vous</a:t>
            </a:r>
          </a:p>
        </p:txBody>
      </p:sp>
      <p:sp>
        <p:nvSpPr>
          <p:cNvPr id="5" name="Rectangle 4"/>
          <p:cNvSpPr/>
          <p:nvPr/>
        </p:nvSpPr>
        <p:spPr>
          <a:xfrm>
            <a:off x="1269993" y="11868954"/>
            <a:ext cx="22643026" cy="1815882"/>
          </a:xfrm>
          <a:prstGeom prst="rect">
            <a:avLst/>
          </a:prstGeom>
        </p:spPr>
        <p:txBody>
          <a:bodyPr wrap="square">
            <a:spAutoFit/>
          </a:bodyPr>
          <a:lstStyle/>
          <a:p>
            <a:pPr marL="0" indent="0" algn="ctr">
              <a:buNone/>
            </a:pPr>
            <a:r>
              <a:rPr lang="fr-CA" sz="2800" dirty="0">
                <a:latin typeface="Arial" panose="020B0604020202020204" pitchFamily="34" charset="0"/>
                <a:cs typeface="Arial" panose="020B0604020202020204" pitchFamily="34" charset="0"/>
              </a:rPr>
              <a:t>En participant au projet des 4 saisons de la réconciliation et à cette nouvelle unité prête à être enseignée en classe :</a:t>
            </a:r>
            <a:endParaRPr lang="en-CA" sz="2800" dirty="0">
              <a:latin typeface="Arial" panose="020B0604020202020204" pitchFamily="34" charset="0"/>
              <a:cs typeface="Arial" panose="020B0604020202020204" pitchFamily="34" charset="0"/>
            </a:endParaRPr>
          </a:p>
          <a:p>
            <a:pPr marL="0" indent="0" algn="ctr">
              <a:buNone/>
            </a:pPr>
            <a:r>
              <a:rPr lang="fr-CA" sz="2800" dirty="0">
                <a:latin typeface="Arial" panose="020B0604020202020204" pitchFamily="34" charset="0"/>
                <a:cs typeface="Arial" panose="020B0604020202020204" pitchFamily="34" charset="0"/>
              </a:rPr>
              <a:t>Vous faites partie de la solution et vous contribuez à changer les choses en sensibilisant votre classe et votre école aux ‘Appels à l’action’.</a:t>
            </a:r>
            <a:endParaRPr lang="en-CA" sz="2800" dirty="0">
              <a:latin typeface="Arial" panose="020B0604020202020204" pitchFamily="34" charset="0"/>
              <a:cs typeface="Arial" panose="020B0604020202020204" pitchFamily="34" charset="0"/>
            </a:endParaRPr>
          </a:p>
          <a:p>
            <a:pPr marL="0" indent="0" algn="ctr">
              <a:buNone/>
            </a:pPr>
            <a:endParaRPr lang="en-CA" sz="2800" dirty="0">
              <a:latin typeface="Arial" panose="020B0604020202020204" pitchFamily="34" charset="0"/>
              <a:cs typeface="Arial" panose="020B0604020202020204" pitchFamily="34" charset="0"/>
            </a:endParaRPr>
          </a:p>
          <a:p>
            <a:pPr marL="342900" indent="-342900" algn="ctr">
              <a:lnSpc>
                <a:spcPct val="100000"/>
              </a:lnSpc>
              <a:buFont typeface="Arial"/>
              <a:buChar char="•"/>
            </a:pPr>
            <a:endParaRPr lang="en-US" sz="2800" dirty="0">
              <a:latin typeface="Arial" panose="020B0604020202020204" pitchFamily="34" charset="0"/>
              <a:cs typeface="Arial" panose="020B0604020202020204" pitchFamily="34" charset="0"/>
            </a:endParaRP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8275"/>
            <a:ext cx="24377650" cy="9598699"/>
          </a:xfrm>
        </p:spPr>
      </p:pic>
    </p:spTree>
    <p:extLst>
      <p:ext uri="{BB962C8B-B14F-4D97-AF65-F5344CB8AC3E}">
        <p14:creationId xmlns:p14="http://schemas.microsoft.com/office/powerpoint/2010/main" val="16715082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1785"/>
            <a:ext cx="24377650" cy="13712428"/>
          </a:xfrm>
        </p:spPr>
      </p:pic>
      <p:sp>
        <p:nvSpPr>
          <p:cNvPr id="16" name="Rectangle 15"/>
          <p:cNvSpPr/>
          <p:nvPr/>
        </p:nvSpPr>
        <p:spPr>
          <a:xfrm>
            <a:off x="0" y="1785"/>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a:solidFill>
                <a:srgbClr val="FFFFFF"/>
              </a:solidFill>
              <a:latin typeface="Montserrat Light" charset="0"/>
              <a:ea typeface="ＭＳ Ｐゴシック" charset="0"/>
            </a:endParaRPr>
          </a:p>
        </p:txBody>
      </p:sp>
      <p:sp>
        <p:nvSpPr>
          <p:cNvPr id="8" name="TextBox 7"/>
          <p:cNvSpPr txBox="1"/>
          <p:nvPr/>
        </p:nvSpPr>
        <p:spPr>
          <a:xfrm>
            <a:off x="15404778" y="5318718"/>
            <a:ext cx="7888733" cy="5401479"/>
          </a:xfrm>
          <a:prstGeom prst="rect">
            <a:avLst/>
          </a:prstGeom>
          <a:noFill/>
        </p:spPr>
        <p:txBody>
          <a:bodyPr wrap="square">
            <a:spAutoFit/>
          </a:bodyPr>
          <a:lstStyle>
            <a:lvl1pPr>
              <a:defRPr sz="3600">
                <a:solidFill>
                  <a:schemeClr val="tx1"/>
                </a:solidFill>
                <a:latin typeface="Lato Light" charset="0"/>
                <a:ea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pPr eaLnBrk="1" hangingPunct="1"/>
            <a:r>
              <a:rPr lang="en-US" sz="11500" b="1" dirty="0">
                <a:solidFill>
                  <a:schemeClr val="bg1"/>
                </a:solidFill>
                <a:latin typeface="Montserrat" charset="0"/>
                <a:cs typeface="Montserrat" charset="0"/>
              </a:rPr>
              <a:t>NE LES OUBLIONS PAS</a:t>
            </a:r>
          </a:p>
        </p:txBody>
      </p:sp>
      <p:sp>
        <p:nvSpPr>
          <p:cNvPr id="9" name="TextBox 8"/>
          <p:cNvSpPr txBox="1"/>
          <p:nvPr/>
        </p:nvSpPr>
        <p:spPr>
          <a:xfrm>
            <a:off x="15404778" y="5149441"/>
            <a:ext cx="8198487" cy="338554"/>
          </a:xfrm>
          <a:prstGeom prst="rect">
            <a:avLst/>
          </a:prstGeom>
          <a:noFill/>
        </p:spPr>
        <p:txBody>
          <a:bodyPr wrap="square">
            <a:spAutoFit/>
          </a:bodyPr>
          <a:lstStyle/>
          <a:p>
            <a:pPr defTabSz="1828434" eaLnBrk="1" fontAlgn="auto" hangingPunct="1">
              <a:spcBef>
                <a:spcPts val="0"/>
              </a:spcBef>
              <a:spcAft>
                <a:spcPts val="0"/>
              </a:spcAft>
              <a:defRPr/>
            </a:pPr>
            <a:r>
              <a:rPr lang="fr-CA" sz="1600" spc="1200">
                <a:solidFill>
                  <a:schemeClr val="bg1"/>
                </a:solidFill>
                <a:latin typeface="Montserrat" charset="0"/>
                <a:ea typeface="Montserrat" charset="0"/>
                <a:cs typeface="Montserrat" charset="0"/>
              </a:rPr>
              <a:t>Pour l’honneur et le respect:</a:t>
            </a:r>
          </a:p>
        </p:txBody>
      </p:sp>
      <p:pic>
        <p:nvPicPr>
          <p:cNvPr id="2" name="Picture 1" descr="Whitelogo_F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79887" y="12778320"/>
            <a:ext cx="6597762" cy="937679"/>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115338" y="0"/>
            <a:ext cx="3260725" cy="1371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6" name="TextBox 12"/>
          <p:cNvSpPr txBox="1">
            <a:spLocks noChangeArrowheads="1"/>
          </p:cNvSpPr>
          <p:nvPr/>
        </p:nvSpPr>
        <p:spPr bwMode="auto">
          <a:xfrm>
            <a:off x="1609761" y="2627127"/>
            <a:ext cx="107251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LES PENSIONNATS INDIENS</a:t>
            </a:r>
          </a:p>
        </p:txBody>
      </p:sp>
      <p:sp>
        <p:nvSpPr>
          <p:cNvPr id="7" name="TextBox 11"/>
          <p:cNvSpPr txBox="1">
            <a:spLocks noChangeArrowheads="1"/>
          </p:cNvSpPr>
          <p:nvPr/>
        </p:nvSpPr>
        <p:spPr bwMode="auto">
          <a:xfrm>
            <a:off x="1132647" y="6044027"/>
            <a:ext cx="11978599" cy="9351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lnSpc>
                <a:spcPct val="120000"/>
              </a:lnSpc>
            </a:pPr>
            <a:r>
              <a:rPr lang="fr-CA" sz="2800" dirty="0">
                <a:latin typeface="Arial" panose="020B0604020202020204" pitchFamily="34" charset="0"/>
                <a:cs typeface="Arial" panose="020B0604020202020204" pitchFamily="34" charset="0"/>
              </a:rPr>
              <a:t>Du début des années 1830 jusqu’en 1996, des milliers d’enfants Métis, Inuits et issus des Premières nations ont été contraints de fréquenter des pensionnats dans le but de les assimiler à la culture dominante. Ces enfants ont souffert d’abus physiques, émotionnels et psychologiques difficiles à imaginer.</a:t>
            </a:r>
          </a:p>
          <a:p>
            <a:pPr eaLnBrk="1" hangingPunct="1">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Plus de </a:t>
            </a:r>
            <a:r>
              <a:rPr lang="fr-CA" sz="2800" b="1" dirty="0">
                <a:latin typeface="Arial" panose="020B0604020202020204" pitchFamily="34" charset="0"/>
                <a:cs typeface="Arial" panose="020B0604020202020204" pitchFamily="34" charset="0"/>
              </a:rPr>
              <a:t>150 000 </a:t>
            </a:r>
            <a:r>
              <a:rPr lang="fr-CA" sz="2800" dirty="0">
                <a:latin typeface="Arial" panose="020B0604020202020204" pitchFamily="34" charset="0"/>
                <a:cs typeface="Arial" panose="020B0604020202020204" pitchFamily="34" charset="0"/>
              </a:rPr>
              <a:t>enfants, dont les plus jeunes n’étaient âgés que de 4 ans, ont fréquenté les pensionnats </a:t>
            </a:r>
          </a:p>
          <a:p>
            <a:pPr>
              <a:lnSpc>
                <a:spcPct val="120000"/>
              </a:lnSpc>
            </a:pPr>
            <a:r>
              <a:rPr lang="fr-CA" sz="2800" dirty="0">
                <a:latin typeface="Arial" panose="020B0604020202020204" pitchFamily="34" charset="0"/>
                <a:cs typeface="Arial" panose="020B0604020202020204" pitchFamily="34" charset="0"/>
              </a:rPr>
              <a:t>autochtones subventionnés par le gouvernement et administrés par les églises. </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On estime que </a:t>
            </a:r>
            <a:r>
              <a:rPr lang="fr-CA" sz="2800" b="1" dirty="0">
                <a:latin typeface="Arial" panose="020B0604020202020204" pitchFamily="34" charset="0"/>
                <a:cs typeface="Arial" panose="020B0604020202020204" pitchFamily="34" charset="0"/>
              </a:rPr>
              <a:t>80 000 </a:t>
            </a:r>
            <a:r>
              <a:rPr lang="fr-CA" sz="2800" dirty="0">
                <a:latin typeface="Arial" panose="020B0604020202020204" pitchFamily="34" charset="0"/>
                <a:cs typeface="Arial" panose="020B0604020202020204" pitchFamily="34" charset="0"/>
              </a:rPr>
              <a:t>survivants et survivantes de ces pensionnats  vivent encore aujourd’hui.</a:t>
            </a:r>
          </a:p>
          <a:p>
            <a:pPr eaLnBrk="1" hangingPunct="1">
              <a:lnSpc>
                <a:spcPct val="120000"/>
              </a:lnSpc>
            </a:pPr>
            <a:endParaRPr lang="fr-CA" sz="2800" dirty="0">
              <a:latin typeface="Arial" panose="020B0604020202020204" pitchFamily="34" charset="0"/>
              <a:cs typeface="Arial" panose="020B0604020202020204" pitchFamily="34" charset="0"/>
            </a:endParaRPr>
          </a:p>
          <a:p>
            <a:pPr eaLnBrk="1" hangingPunct="1">
              <a:lnSpc>
                <a:spcPct val="120000"/>
              </a:lnSpc>
            </a:pPr>
            <a:endParaRPr lang="en-US" sz="2800" dirty="0">
              <a:latin typeface="Arial" panose="020B0604020202020204" pitchFamily="34" charset="0"/>
              <a:cs typeface="Arial" panose="020B0604020202020204" pitchFamily="34" charset="0"/>
            </a:endParaRPr>
          </a:p>
          <a:p>
            <a:pPr eaLnBrk="1" hangingPunct="1">
              <a:lnSpc>
                <a:spcPct val="120000"/>
              </a:lnSpc>
            </a:pPr>
            <a:endParaRPr lang="en-US" sz="2800" b="1" dirty="0">
              <a:solidFill>
                <a:srgbClr val="00B0F0"/>
              </a:solidFill>
              <a:latin typeface="Arial" panose="020B0604020202020204" pitchFamily="34" charset="0"/>
              <a:cs typeface="Arial" panose="020B0604020202020204" pitchFamily="34" charset="0"/>
            </a:endParaRPr>
          </a:p>
          <a:p>
            <a:pPr eaLnBrk="1" hangingPunct="1">
              <a:lnSpc>
                <a:spcPct val="120000"/>
              </a:lnSpc>
            </a:pPr>
            <a:endParaRPr lang="en-US" sz="2800" b="1" dirty="0">
              <a:solidFill>
                <a:srgbClr val="00B0F0"/>
              </a:solidFill>
              <a:latin typeface="Arial" panose="020B0604020202020204" pitchFamily="34" charset="0"/>
              <a:cs typeface="Arial" panose="020B0604020202020204" pitchFamily="34" charset="0"/>
            </a:endParaRPr>
          </a:p>
          <a:p>
            <a:pPr eaLnBrk="1" hangingPunct="1">
              <a:lnSpc>
                <a:spcPct val="120000"/>
              </a:lnSpc>
            </a:pPr>
            <a:r>
              <a:rPr lang="en-US" sz="2800" dirty="0">
                <a:latin typeface="Arial" panose="020B0604020202020204" pitchFamily="34" charset="0"/>
                <a:cs typeface="Arial" panose="020B0604020202020204" pitchFamily="34" charset="0"/>
              </a:rPr>
              <a:t> </a:t>
            </a:r>
          </a:p>
        </p:txBody>
      </p:sp>
      <p:sp>
        <p:nvSpPr>
          <p:cNvPr id="8" name="TextBox 7"/>
          <p:cNvSpPr txBox="1"/>
          <p:nvPr/>
        </p:nvSpPr>
        <p:spPr>
          <a:xfrm>
            <a:off x="2314177" y="2288573"/>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La réconciliation au canada</a:t>
            </a:r>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209184" y="2847"/>
            <a:ext cx="10193866" cy="13710305"/>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07bf7e1cd5bdffb17890ac612803ded9.jpeg"/>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p:pic>
      <p:sp>
        <p:nvSpPr>
          <p:cNvPr id="4" name="Rectangle 3"/>
          <p:cNvSpPr/>
          <p:nvPr/>
        </p:nvSpPr>
        <p:spPr>
          <a:xfrm>
            <a:off x="1084139" y="6955304"/>
            <a:ext cx="8827993" cy="5765681"/>
          </a:xfrm>
          <a:prstGeom prst="rect">
            <a:avLst/>
          </a:prstGeom>
        </p:spPr>
        <p:txBody>
          <a:bodyPr wrap="square">
            <a:spAutoFit/>
          </a:bodyPr>
          <a:lstStyle/>
          <a:p>
            <a:pPr>
              <a:lnSpc>
                <a:spcPct val="120000"/>
              </a:lnSpc>
            </a:pPr>
            <a:r>
              <a:rPr lang="fr-CA" sz="2800" b="1" dirty="0">
                <a:latin typeface="Arial" panose="020B0604020202020204" pitchFamily="34" charset="0"/>
                <a:cs typeface="Arial" panose="020B0604020202020204" pitchFamily="34" charset="0"/>
              </a:rPr>
              <a:t>C’est important </a:t>
            </a:r>
            <a:r>
              <a:rPr lang="fr-CA" sz="2800" dirty="0">
                <a:latin typeface="Arial" panose="020B0604020202020204" pitchFamily="34" charset="0"/>
                <a:cs typeface="Arial" panose="020B0604020202020204" pitchFamily="34" charset="0"/>
              </a:rPr>
              <a:t>parce que les familles Métis, Inuits et issues des Premières nations en subissent encore les contrecoups, et que ces personnes proviennent de cultures dynamiques qui apportent une contribution vitale à la société canadienne.</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b="1" dirty="0">
                <a:latin typeface="Arial" panose="020B0604020202020204" pitchFamily="34" charset="0"/>
                <a:cs typeface="Arial" panose="020B0604020202020204" pitchFamily="34" charset="0"/>
              </a:rPr>
              <a:t>C’est important </a:t>
            </a:r>
            <a:r>
              <a:rPr lang="fr-CA" sz="2800" dirty="0">
                <a:latin typeface="Arial" panose="020B0604020202020204" pitchFamily="34" charset="0"/>
                <a:cs typeface="Arial" panose="020B0604020202020204" pitchFamily="34" charset="0"/>
              </a:rPr>
              <a:t>parce que cela s’est passé ici au Canada, dans notre pays, pourtant considéré comme étant un chef de file mondial en matière de démocratie et de droits de la personne.</a:t>
            </a:r>
          </a:p>
          <a:p>
            <a:pPr>
              <a:lnSpc>
                <a:spcPct val="120000"/>
              </a:lnSpc>
            </a:pPr>
            <a:endParaRPr lang="en-US" sz="2800" dirty="0">
              <a:latin typeface="Arial" panose="020B0604020202020204" pitchFamily="34" charset="0"/>
              <a:cs typeface="Arial" panose="020B0604020202020204" pitchFamily="34" charset="0"/>
            </a:endParaRPr>
          </a:p>
        </p:txBody>
      </p:sp>
      <p:sp>
        <p:nvSpPr>
          <p:cNvPr id="5" name="TextBox 12"/>
          <p:cNvSpPr txBox="1">
            <a:spLocks noChangeArrowheads="1"/>
          </p:cNvSpPr>
          <p:nvPr/>
        </p:nvSpPr>
        <p:spPr bwMode="auto">
          <a:xfrm>
            <a:off x="188018" y="3808535"/>
            <a:ext cx="107251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PORQUOI EST-CE IMPORTANT?</a:t>
            </a:r>
          </a:p>
        </p:txBody>
      </p:sp>
      <p:sp>
        <p:nvSpPr>
          <p:cNvPr id="6" name="TextBox 5"/>
          <p:cNvSpPr txBox="1"/>
          <p:nvPr/>
        </p:nvSpPr>
        <p:spPr>
          <a:xfrm>
            <a:off x="797618" y="3459315"/>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pensionnats indiens</a:t>
            </a:r>
          </a:p>
        </p:txBody>
      </p:sp>
      <p:sp>
        <p:nvSpPr>
          <p:cNvPr id="2" name="TextBox 1"/>
          <p:cNvSpPr txBox="1"/>
          <p:nvPr/>
        </p:nvSpPr>
        <p:spPr>
          <a:xfrm>
            <a:off x="13600343" y="13063319"/>
            <a:ext cx="10468403" cy="461665"/>
          </a:xfrm>
          <a:prstGeom prst="rect">
            <a:avLst/>
          </a:prstGeom>
          <a:noFill/>
        </p:spPr>
        <p:txBody>
          <a:bodyPr wrap="square" rtlCol="0">
            <a:spAutoFit/>
          </a:bodyPr>
          <a:lstStyle/>
          <a:p>
            <a:r>
              <a:rPr lang="en-GB" sz="2400" dirty="0">
                <a:solidFill>
                  <a:srgbClr val="FFFFFF"/>
                </a:solidFill>
              </a:rPr>
              <a:t>Thomas Moore </a:t>
            </a:r>
            <a:r>
              <a:rPr lang="en-GB" sz="2400" dirty="0" err="1">
                <a:solidFill>
                  <a:srgbClr val="FFFFFF"/>
                </a:solidFill>
              </a:rPr>
              <a:t>avant</a:t>
            </a:r>
            <a:r>
              <a:rPr lang="en-GB" sz="2400" dirty="0">
                <a:solidFill>
                  <a:srgbClr val="FFFFFF"/>
                </a:solidFill>
              </a:rPr>
              <a:t> et </a:t>
            </a:r>
            <a:r>
              <a:rPr lang="en-GB" sz="2400" dirty="0" err="1">
                <a:solidFill>
                  <a:srgbClr val="FFFFFF"/>
                </a:solidFill>
              </a:rPr>
              <a:t>puis</a:t>
            </a:r>
            <a:r>
              <a:rPr lang="en-GB" sz="2400" dirty="0">
                <a:solidFill>
                  <a:srgbClr val="FFFFFF"/>
                </a:solidFill>
              </a:rPr>
              <a:t>    après son entrée </a:t>
            </a:r>
            <a:r>
              <a:rPr lang="en-GB" sz="2400" dirty="0" err="1">
                <a:solidFill>
                  <a:srgbClr val="FFFFFF"/>
                </a:solidFill>
              </a:rPr>
              <a:t>dans</a:t>
            </a:r>
            <a:r>
              <a:rPr lang="en-GB" sz="2400" dirty="0">
                <a:solidFill>
                  <a:srgbClr val="FFFFFF"/>
                </a:solidFill>
              </a:rPr>
              <a:t> un </a:t>
            </a:r>
            <a:r>
              <a:rPr lang="en-GB" sz="2400" dirty="0" err="1">
                <a:solidFill>
                  <a:srgbClr val="FFFFFF"/>
                </a:solidFill>
              </a:rPr>
              <a:t>pensionnat</a:t>
            </a:r>
            <a:r>
              <a:rPr lang="en-GB" sz="2400" dirty="0">
                <a:solidFill>
                  <a:srgbClr val="FFFFFF"/>
                </a:solidFill>
              </a:rPr>
              <a:t> (1874)</a:t>
            </a:r>
          </a:p>
        </p:txBody>
      </p:sp>
    </p:spTree>
    <p:extLst>
      <p:ext uri="{BB962C8B-B14F-4D97-AF65-F5344CB8AC3E}">
        <p14:creationId xmlns:p14="http://schemas.microsoft.com/office/powerpoint/2010/main" val="32810491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875632" y="6023224"/>
            <a:ext cx="10922854" cy="6437788"/>
          </a:xfrm>
          <a:prstGeom prst="rect">
            <a:avLst/>
          </a:prstGeom>
        </p:spPr>
        <p:txBody>
          <a:bodyPr wrap="square">
            <a:spAutoFit/>
          </a:bodyPr>
          <a:lstStyle/>
          <a:p>
            <a:pPr>
              <a:lnSpc>
                <a:spcPct val="120000"/>
              </a:lnSpc>
            </a:pPr>
            <a:r>
              <a:rPr lang="fr-CA" sz="2800" b="1" dirty="0">
                <a:latin typeface="Arial" panose="020B0604020202020204" pitchFamily="34" charset="0"/>
                <a:cs typeface="Arial" panose="020B0604020202020204" pitchFamily="34" charset="0"/>
              </a:rPr>
              <a:t>C’est important </a:t>
            </a:r>
            <a:r>
              <a:rPr lang="fr-CA" sz="2800" dirty="0">
                <a:latin typeface="Arial" panose="020B0604020202020204" pitchFamily="34" charset="0"/>
                <a:cs typeface="Arial" panose="020B0604020202020204" pitchFamily="34" charset="0"/>
              </a:rPr>
              <a:t>parce que le régime des pensionnats est l’une des principales causes de la pauvreté, de l’itinérance, de la toxicomanie et de la violence chez les autochtones — ces effets destructeurs affligent nos voisins, nos amis, et les membres de nos communautés.</a:t>
            </a:r>
            <a:r>
              <a:rPr lang="fr-CA" sz="2800" baseline="30000" dirty="0">
                <a:latin typeface="Arial" panose="020B0604020202020204" pitchFamily="34" charset="0"/>
                <a:cs typeface="Arial" panose="020B0604020202020204" pitchFamily="34" charset="0"/>
              </a:rPr>
              <a:t> </a:t>
            </a:r>
          </a:p>
          <a:p>
            <a:pPr>
              <a:lnSpc>
                <a:spcPct val="120000"/>
              </a:lnSpc>
            </a:pPr>
            <a:endParaRPr lang="en-US"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Ces répercussions font partie des conséquences actuelles que l’on nomment </a:t>
            </a:r>
            <a:r>
              <a:rPr lang="fr-CA" sz="2800" b="1" dirty="0">
                <a:latin typeface="Arial" panose="020B0604020202020204" pitchFamily="34" charset="0"/>
                <a:cs typeface="Arial" panose="020B0604020202020204" pitchFamily="34" charset="0"/>
              </a:rPr>
              <a:t>traumatismes intergénérationnels</a:t>
            </a:r>
            <a:r>
              <a:rPr lang="fr-CA" sz="2800" dirty="0">
                <a:latin typeface="Arial" panose="020B0604020202020204" pitchFamily="34" charset="0"/>
                <a:cs typeface="Arial" panose="020B0604020202020204" pitchFamily="34" charset="0"/>
              </a:rPr>
              <a:t> et qui affectent les enfants, les petits-enfants, ainsi que les arrières petits-enfants de ceux et celles qui ont été envoyés dans les pensionnats autochtones.</a:t>
            </a:r>
            <a:endParaRPr lang="en-US" sz="2800" baseline="30000" dirty="0">
              <a:latin typeface="Arial" panose="020B0604020202020204" pitchFamily="34" charset="0"/>
              <a:cs typeface="Arial" panose="020B0604020202020204" pitchFamily="34" charset="0"/>
            </a:endParaRPr>
          </a:p>
          <a:p>
            <a:pPr>
              <a:lnSpc>
                <a:spcPct val="120000"/>
              </a:lnSpc>
            </a:pPr>
            <a:endParaRPr lang="en-US" sz="2800" baseline="30000" dirty="0">
              <a:latin typeface="Arial" panose="020B0604020202020204" pitchFamily="34" charset="0"/>
              <a:cs typeface="Arial" panose="020B0604020202020204" pitchFamily="34" charset="0"/>
            </a:endParaRPr>
          </a:p>
          <a:p>
            <a:pPr eaLnBrk="1" hangingPunct="1">
              <a:lnSpc>
                <a:spcPct val="120000"/>
              </a:lnSpc>
            </a:pPr>
            <a:endParaRPr lang="en-US" sz="2800" baseline="30000" dirty="0">
              <a:latin typeface="Arial" panose="020B0604020202020204" pitchFamily="34" charset="0"/>
              <a:cs typeface="Arial" panose="020B0604020202020204" pitchFamily="34" charset="0"/>
            </a:endParaRPr>
          </a:p>
        </p:txBody>
      </p:sp>
      <p:sp>
        <p:nvSpPr>
          <p:cNvPr id="6" name="TextBox 12"/>
          <p:cNvSpPr txBox="1">
            <a:spLocks noChangeArrowheads="1"/>
          </p:cNvSpPr>
          <p:nvPr/>
        </p:nvSpPr>
        <p:spPr bwMode="auto">
          <a:xfrm>
            <a:off x="10193867" y="3666234"/>
            <a:ext cx="1418378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6600" dirty="0">
                <a:solidFill>
                  <a:srgbClr val="92B624"/>
                </a:solidFill>
                <a:latin typeface="Montserrat" charset="0"/>
                <a:cs typeface="Montserrat" charset="0"/>
              </a:rPr>
              <a:t>PORQUOI EST-CE IMPORTANT?</a:t>
            </a:r>
          </a:p>
        </p:txBody>
      </p:sp>
      <p:sp>
        <p:nvSpPr>
          <p:cNvPr id="9" name="TextBox 8"/>
          <p:cNvSpPr txBox="1"/>
          <p:nvPr/>
        </p:nvSpPr>
        <p:spPr>
          <a:xfrm>
            <a:off x="12777646" y="3317014"/>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dirty="0">
                <a:solidFill>
                  <a:schemeClr val="tx2"/>
                </a:solidFill>
                <a:latin typeface="Montserrat" charset="0"/>
                <a:ea typeface="Montserrat" charset="0"/>
                <a:cs typeface="Montserrat" charset="0"/>
              </a:rPr>
              <a:t>Les pensionnats indiens</a:t>
            </a: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 y="2847"/>
            <a:ext cx="10193866" cy="13710305"/>
          </a:xfrm>
        </p:spPr>
      </p:pic>
    </p:spTree>
    <p:extLst>
      <p:ext uri="{BB962C8B-B14F-4D97-AF65-F5344CB8AC3E}">
        <p14:creationId xmlns:p14="http://schemas.microsoft.com/office/powerpoint/2010/main" val="17572152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2"/>
          <p:cNvSpPr txBox="1">
            <a:spLocks noChangeArrowheads="1"/>
          </p:cNvSpPr>
          <p:nvPr/>
        </p:nvSpPr>
        <p:spPr bwMode="auto">
          <a:xfrm>
            <a:off x="1150480" y="3655038"/>
            <a:ext cx="1189212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7200" dirty="0">
                <a:solidFill>
                  <a:srgbClr val="92B624"/>
                </a:solidFill>
                <a:latin typeface="Montserrat" charset="0"/>
                <a:cs typeface="Montserrat" charset="0"/>
              </a:rPr>
              <a:t>TOUS LES CANADIENS?</a:t>
            </a:r>
          </a:p>
        </p:txBody>
      </p:sp>
      <p:sp>
        <p:nvSpPr>
          <p:cNvPr id="8" name="TextBox 7"/>
          <p:cNvSpPr txBox="1"/>
          <p:nvPr/>
        </p:nvSpPr>
        <p:spPr>
          <a:xfrm>
            <a:off x="2205121" y="3316484"/>
            <a:ext cx="9474200" cy="338554"/>
          </a:xfrm>
          <a:prstGeom prst="rect">
            <a:avLst/>
          </a:prstGeom>
          <a:noFill/>
        </p:spPr>
        <p:txBody>
          <a:bodyPr wrap="square">
            <a:spAutoFit/>
          </a:bodyPr>
          <a:lstStyle/>
          <a:p>
            <a:pPr algn="ctr" defTabSz="1828434" eaLnBrk="1" fontAlgn="auto" hangingPunct="1">
              <a:spcBef>
                <a:spcPts val="0"/>
              </a:spcBef>
              <a:spcAft>
                <a:spcPts val="0"/>
              </a:spcAft>
              <a:defRPr/>
            </a:pPr>
            <a:r>
              <a:rPr lang="fr-CA" sz="1600" spc="1200">
                <a:solidFill>
                  <a:schemeClr val="tx2"/>
                </a:solidFill>
                <a:latin typeface="Montserrat" charset="0"/>
                <a:ea typeface="Montserrat" charset="0"/>
                <a:cs typeface="Montserrat" charset="0"/>
              </a:rPr>
              <a:t>Pourquoi est-ce important pour</a:t>
            </a:r>
          </a:p>
        </p:txBody>
      </p:sp>
      <p:sp>
        <p:nvSpPr>
          <p:cNvPr id="9" name="Rectangle 8"/>
          <p:cNvSpPr/>
          <p:nvPr/>
        </p:nvSpPr>
        <p:spPr>
          <a:xfrm>
            <a:off x="1828725" y="6479562"/>
            <a:ext cx="10579578" cy="4736339"/>
          </a:xfrm>
          <a:prstGeom prst="rect">
            <a:avLst/>
          </a:prstGeom>
        </p:spPr>
        <p:txBody>
          <a:bodyPr wrap="square">
            <a:spAutoFit/>
          </a:bodyPr>
          <a:lstStyle/>
          <a:p>
            <a:pPr>
              <a:lnSpc>
                <a:spcPct val="120000"/>
              </a:lnSpc>
            </a:pPr>
            <a:r>
              <a:rPr lang="fr-CA" sz="2800" b="1" dirty="0">
                <a:latin typeface="Arial" panose="020B0604020202020204" pitchFamily="34" charset="0"/>
                <a:cs typeface="Arial" panose="020B0604020202020204" pitchFamily="34" charset="0"/>
              </a:rPr>
              <a:t>C’est important </a:t>
            </a:r>
            <a:r>
              <a:rPr lang="fr-CA" sz="2800" dirty="0">
                <a:latin typeface="Arial" panose="020B0604020202020204" pitchFamily="34" charset="0"/>
                <a:cs typeface="Arial" panose="020B0604020202020204" pitchFamily="34" charset="0"/>
              </a:rPr>
              <a:t>parce que nous partageons le même territoire. </a:t>
            </a:r>
          </a:p>
          <a:p>
            <a:pPr>
              <a:lnSpc>
                <a:spcPct val="120000"/>
              </a:lnSpc>
            </a:pPr>
            <a:endParaRPr lang="fr-CA" sz="2800" dirty="0">
              <a:latin typeface="Arial" panose="020B0604020202020204" pitchFamily="34" charset="0"/>
              <a:cs typeface="Arial" panose="020B0604020202020204" pitchFamily="34" charset="0"/>
            </a:endParaRPr>
          </a:p>
          <a:p>
            <a:pPr>
              <a:lnSpc>
                <a:spcPct val="120000"/>
              </a:lnSpc>
            </a:pPr>
            <a:r>
              <a:rPr lang="fr-CA" sz="2800" dirty="0">
                <a:latin typeface="Arial" panose="020B0604020202020204" pitchFamily="34" charset="0"/>
                <a:cs typeface="Arial" panose="020B0604020202020204" pitchFamily="34" charset="0"/>
              </a:rPr>
              <a:t>Même si nous ne sommes pas directement responsables des évènements du passé, il reste que nous bénéficions tous des droits auxquels les Premières nations, les Métis et les Inuits ont dû renoncer. Quoi qu’il en soit, nous sommes responsables des actions que nous posons aujourd’hui.</a:t>
            </a:r>
          </a:p>
          <a:p>
            <a:pPr>
              <a:lnSpc>
                <a:spcPct val="120000"/>
              </a:lnSpc>
            </a:pPr>
            <a:endParaRPr lang="en-US" sz="2800" baseline="30000" dirty="0">
              <a:latin typeface="Arial" panose="020B0604020202020204" pitchFamily="34" charset="0"/>
              <a:cs typeface="Arial" panose="020B0604020202020204" pitchFamily="34" charset="0"/>
            </a:endParaRPr>
          </a:p>
          <a:p>
            <a:pPr>
              <a:lnSpc>
                <a:spcPct val="120000"/>
              </a:lnSpc>
            </a:pPr>
            <a:endParaRPr lang="en-US" sz="2800" baseline="30000" dirty="0">
              <a:latin typeface="Arial" panose="020B0604020202020204" pitchFamily="34" charset="0"/>
              <a:cs typeface="Arial" panose="020B0604020202020204" pitchFamily="34" charset="0"/>
            </a:endParaRPr>
          </a:p>
          <a:p>
            <a:pPr eaLnBrk="1" hangingPunct="1">
              <a:lnSpc>
                <a:spcPct val="120000"/>
              </a:lnSpc>
            </a:pPr>
            <a:endParaRPr lang="en-US" sz="2800" baseline="30000" dirty="0">
              <a:latin typeface="Arial" panose="020B0604020202020204" pitchFamily="34" charset="0"/>
              <a:cs typeface="Arial" panose="020B0604020202020204" pitchFamily="34"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209184" y="2847"/>
            <a:ext cx="10193866" cy="13710305"/>
          </a:xfrm>
        </p:spPr>
      </p:pic>
    </p:spTree>
    <p:extLst>
      <p:ext uri="{BB962C8B-B14F-4D97-AF65-F5344CB8AC3E}">
        <p14:creationId xmlns:p14="http://schemas.microsoft.com/office/powerpoint/2010/main" val="12833482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123317.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9489"/>
            <a:ext cx="4057779" cy="13823957"/>
          </a:xfrm>
          <a:prstGeom prst="rect">
            <a:avLst/>
          </a:prstGeom>
        </p:spPr>
      </p:pic>
      <p:pic>
        <p:nvPicPr>
          <p:cNvPr id="10" name="Picture 9" descr="9123317.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685838" y="-8467"/>
            <a:ext cx="10691812" cy="13716000"/>
          </a:xfrm>
          <a:prstGeom prst="rect">
            <a:avLst/>
          </a:prstGeom>
        </p:spPr>
      </p:pic>
      <p:sp>
        <p:nvSpPr>
          <p:cNvPr id="18" name="Rectangle 17"/>
          <p:cNvSpPr/>
          <p:nvPr/>
        </p:nvSpPr>
        <p:spPr>
          <a:xfrm>
            <a:off x="13685838" y="0"/>
            <a:ext cx="45719" cy="13716000"/>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latin typeface="Montserrat" charset="0"/>
              <a:ea typeface="ＭＳ Ｐゴシック" charset="0"/>
            </a:endParaRPr>
          </a:p>
        </p:txBody>
      </p:sp>
      <p:sp>
        <p:nvSpPr>
          <p:cNvPr id="17" name="Rectangle 16"/>
          <p:cNvSpPr/>
          <p:nvPr/>
        </p:nvSpPr>
        <p:spPr>
          <a:xfrm>
            <a:off x="13731557" y="-8468"/>
            <a:ext cx="10691812" cy="13724468"/>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latin typeface="Montserrat" charset="0"/>
              <a:ea typeface="ＭＳ Ｐゴシック" charset="0"/>
            </a:endParaRPr>
          </a:p>
        </p:txBody>
      </p:sp>
      <p:sp>
        <p:nvSpPr>
          <p:cNvPr id="39" name="TextBox 38"/>
          <p:cNvSpPr txBox="1"/>
          <p:nvPr/>
        </p:nvSpPr>
        <p:spPr>
          <a:xfrm>
            <a:off x="4960857" y="8175715"/>
            <a:ext cx="8048816" cy="5088573"/>
          </a:xfrm>
          <a:prstGeom prst="rect">
            <a:avLst/>
          </a:prstGeom>
          <a:noFill/>
        </p:spPr>
        <p:txBody>
          <a:bodyPr wrap="square">
            <a:spAutoFit/>
          </a:bodyPr>
          <a:lstStyle/>
          <a:p>
            <a:pPr algn="ctr" defTabSz="1828434" eaLnBrk="1" fontAlgn="auto" hangingPunct="1">
              <a:lnSpc>
                <a:spcPct val="90000"/>
              </a:lnSpc>
              <a:spcBef>
                <a:spcPts val="0"/>
              </a:spcBef>
              <a:spcAft>
                <a:spcPts val="0"/>
              </a:spcAft>
              <a:defRPr/>
            </a:pPr>
            <a:r>
              <a:rPr lang="fr-CA" sz="4000" i="1" dirty="0">
                <a:solidFill>
                  <a:schemeClr val="accent1"/>
                </a:solidFill>
                <a:latin typeface="+mn-lt"/>
                <a:cs typeface="Source Sans Pro"/>
              </a:rPr>
              <a:t>« Je veux me débarrasser du problème indien [...] Notre objectif consiste à continuer jusqu’à ce qu’il ne reste aucun Indien au Canada qui n’ait été assimilé à notre société, et que disparaissent la question indienne et le ministère des Affaires indiennes. »</a:t>
            </a:r>
          </a:p>
          <a:p>
            <a:pPr algn="ctr" defTabSz="1828434" eaLnBrk="1" fontAlgn="auto" hangingPunct="1">
              <a:lnSpc>
                <a:spcPct val="90000"/>
              </a:lnSpc>
              <a:spcBef>
                <a:spcPts val="0"/>
              </a:spcBef>
              <a:spcAft>
                <a:spcPts val="0"/>
              </a:spcAft>
              <a:defRPr/>
            </a:pPr>
            <a:r>
              <a:rPr lang="fr-CA" sz="4000" i="1" dirty="0">
                <a:solidFill>
                  <a:schemeClr val="accent1"/>
                </a:solidFill>
                <a:latin typeface="+mn-lt"/>
                <a:cs typeface="Source Sans Pro"/>
              </a:rPr>
              <a:t> </a:t>
            </a:r>
            <a:endParaRPr lang="fr-CA" sz="4000" i="1" spc="300" dirty="0">
              <a:latin typeface="+mn-lt"/>
              <a:ea typeface="Montserrat Light" charset="0"/>
              <a:cs typeface="Montserrat Light" charset="0"/>
            </a:endParaRPr>
          </a:p>
        </p:txBody>
      </p:sp>
      <p:sp>
        <p:nvSpPr>
          <p:cNvPr id="14346" name="TextBox 39"/>
          <p:cNvSpPr txBox="1">
            <a:spLocks noChangeArrowheads="1"/>
          </p:cNvSpPr>
          <p:nvPr/>
        </p:nvSpPr>
        <p:spPr bwMode="auto">
          <a:xfrm>
            <a:off x="5038303" y="6013450"/>
            <a:ext cx="750445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fr-CA" sz="2800">
                <a:solidFill>
                  <a:srgbClr val="92B624"/>
                </a:solidFill>
                <a:latin typeface="Montserrat" charset="0"/>
                <a:cs typeface="Montserrat" charset="0"/>
              </a:rPr>
              <a:t>DUNCAN CAMPBELL SCOTT</a:t>
            </a:r>
          </a:p>
          <a:p>
            <a:pPr algn="ctr" eaLnBrk="1" hangingPunct="1"/>
            <a:r>
              <a:rPr lang="fr-CA" sz="2800">
                <a:solidFill>
                  <a:schemeClr val="tx2"/>
                </a:solidFill>
                <a:latin typeface="Montserrat" charset="0"/>
                <a:cs typeface="Montserrat" charset="0"/>
              </a:rPr>
              <a:t>Superintendant adjoint des Affaires Indiennes, </a:t>
            </a:r>
          </a:p>
          <a:p>
            <a:pPr algn="ctr" eaLnBrk="1" hangingPunct="1"/>
            <a:r>
              <a:rPr lang="fr-CA" sz="2800">
                <a:solidFill>
                  <a:schemeClr val="tx2"/>
                </a:solidFill>
                <a:latin typeface="Montserrat" charset="0"/>
                <a:cs typeface="Montserrat" charset="0"/>
              </a:rPr>
              <a:t>1913-1932</a:t>
            </a:r>
          </a:p>
        </p:txBody>
      </p:sp>
      <p:sp>
        <p:nvSpPr>
          <p:cNvPr id="27" name="Rectangle 26"/>
          <p:cNvSpPr/>
          <p:nvPr/>
        </p:nvSpPr>
        <p:spPr>
          <a:xfrm>
            <a:off x="0" y="-8468"/>
            <a:ext cx="4057779" cy="13716000"/>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latin typeface="Montserrat" charset="0"/>
              <a:ea typeface="ＭＳ Ｐゴシック" charset="0"/>
            </a:endParaRPr>
          </a:p>
        </p:txBody>
      </p:sp>
      <p:pic>
        <p:nvPicPr>
          <p:cNvPr id="3" name="Picture Placeholder 2" descr="ducanCscott.jpeg"/>
          <p:cNvPicPr>
            <a:picLocks noGrp="1" noChangeAspect="1"/>
          </p:cNvPicPr>
          <p:nvPr>
            <p:ph type="pic" sz="quarter" idx="14"/>
          </p:nvPr>
        </p:nvPicPr>
        <p:blipFill rotWithShape="1">
          <a:blip r:embed="rId5" cstate="print">
            <a:extLst>
              <a:ext uri="{28A0092B-C50C-407E-A947-70E740481C1C}">
                <a14:useLocalDpi xmlns:a14="http://schemas.microsoft.com/office/drawing/2010/main"/>
              </a:ext>
            </a:extLst>
          </a:blip>
          <a:srcRect/>
          <a:stretch/>
        </p:blipFill>
        <p:spPr>
          <a:xfrm>
            <a:off x="7144410" y="2583434"/>
            <a:ext cx="3008376" cy="3008376"/>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068924.jpg"/>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Rectangle 2"/>
          <p:cNvSpPr/>
          <p:nvPr/>
        </p:nvSpPr>
        <p:spPr>
          <a:xfrm>
            <a:off x="0" y="0"/>
            <a:ext cx="2437765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800" dirty="0">
              <a:solidFill>
                <a:srgbClr val="FFFFFF"/>
              </a:solidFill>
              <a:latin typeface="Montserrat Light" charset="0"/>
              <a:ea typeface="ＭＳ Ｐゴシック" charset="0"/>
            </a:endParaRPr>
          </a:p>
        </p:txBody>
      </p:sp>
      <p:grpSp>
        <p:nvGrpSpPr>
          <p:cNvPr id="9219" name="Group 8"/>
          <p:cNvGrpSpPr>
            <a:grpSpLocks/>
          </p:cNvGrpSpPr>
          <p:nvPr/>
        </p:nvGrpSpPr>
        <p:grpSpPr bwMode="auto">
          <a:xfrm>
            <a:off x="12870486" y="5878427"/>
            <a:ext cx="9708726" cy="2308324"/>
            <a:chOff x="2705292" y="4309396"/>
            <a:chExt cx="10025540" cy="2309410"/>
          </a:xfrm>
        </p:grpSpPr>
        <p:sp>
          <p:nvSpPr>
            <p:cNvPr id="9228" name="TextBox 10"/>
            <p:cNvSpPr txBox="1">
              <a:spLocks noChangeArrowheads="1"/>
            </p:cNvSpPr>
            <p:nvPr/>
          </p:nvSpPr>
          <p:spPr bwMode="auto">
            <a:xfrm>
              <a:off x="3530773" y="4309396"/>
              <a:ext cx="9200059" cy="2309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2400" dirty="0">
                  <a:solidFill>
                    <a:srgbClr val="FFFFFF"/>
                  </a:solidFill>
                  <a:latin typeface="Source Sans Pro"/>
                  <a:cs typeface="Source Sans Pro"/>
                </a:rPr>
                <a:t>Le rapport de Nicholas Flood </a:t>
              </a:r>
              <a:r>
                <a:rPr lang="en-US" sz="2400" dirty="0" err="1">
                  <a:solidFill>
                    <a:srgbClr val="FFFFFF"/>
                  </a:solidFill>
                  <a:latin typeface="Source Sans Pro"/>
                  <a:cs typeface="Source Sans Pro"/>
                </a:rPr>
                <a:t>Davin</a:t>
              </a:r>
              <a:r>
                <a:rPr lang="en-US" sz="2400" dirty="0">
                  <a:solidFill>
                    <a:srgbClr val="FFFFFF"/>
                  </a:solidFill>
                  <a:latin typeface="Source Sans Pro"/>
                  <a:cs typeface="Source Sans Pro"/>
                </a:rPr>
                <a:t> (1879) </a:t>
              </a:r>
              <a:r>
                <a:rPr lang="fr-CA" sz="2400" dirty="0">
                  <a:solidFill>
                    <a:srgbClr val="FFFFFF"/>
                  </a:solidFill>
                </a:rPr>
                <a:t>entérinait les idées de l’époque, à savoir que la «culture indienne » était un terme contradictoire, puisque les Indiens n’étaient pas civilisés, et que le but de l’éducation devait être de « tuer l’Indien chez l’enfant. »</a:t>
              </a:r>
            </a:p>
            <a:p>
              <a:pPr eaLnBrk="1" hangingPunct="1"/>
              <a:endParaRPr lang="en-US" sz="4800" dirty="0">
                <a:solidFill>
                  <a:schemeClr val="bg1"/>
                </a:solidFill>
                <a:latin typeface="Montserrat" charset="0"/>
                <a:cs typeface="Montserrat" charset="0"/>
              </a:endParaRPr>
            </a:p>
          </p:txBody>
        </p:sp>
        <p:sp>
          <p:nvSpPr>
            <p:cNvPr id="12" name="Shape 2906"/>
            <p:cNvSpPr/>
            <p:nvPr/>
          </p:nvSpPr>
          <p:spPr>
            <a:xfrm>
              <a:off x="2705292" y="4322103"/>
              <a:ext cx="558820" cy="5590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9220" name="TextBox 13"/>
          <p:cNvSpPr txBox="1">
            <a:spLocks noChangeArrowheads="1"/>
          </p:cNvSpPr>
          <p:nvPr/>
        </p:nvSpPr>
        <p:spPr bwMode="auto">
          <a:xfrm>
            <a:off x="1369069" y="1354110"/>
            <a:ext cx="21421449" cy="4154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en-US" sz="8800" dirty="0">
                <a:solidFill>
                  <a:srgbClr val="92B624"/>
                </a:solidFill>
                <a:latin typeface="Montserrat" charset="0"/>
                <a:cs typeface="Montserrat" charset="0"/>
              </a:rPr>
              <a:t>LA CRÉATION DU </a:t>
            </a:r>
          </a:p>
          <a:p>
            <a:pPr algn="ctr" eaLnBrk="1" hangingPunct="1"/>
            <a:r>
              <a:rPr lang="en-US" sz="8800" dirty="0">
                <a:solidFill>
                  <a:srgbClr val="92B624"/>
                </a:solidFill>
                <a:latin typeface="Montserrat" charset="0"/>
                <a:cs typeface="Montserrat" charset="0"/>
              </a:rPr>
              <a:t>SYSTÈME DES PENSIONNATS INDIENS</a:t>
            </a:r>
          </a:p>
          <a:p>
            <a:pPr algn="ctr" eaLnBrk="1" hangingPunct="1"/>
            <a:endParaRPr lang="en-US" sz="8800" dirty="0">
              <a:solidFill>
                <a:srgbClr val="92B624"/>
              </a:solidFill>
              <a:latin typeface="Montserrat" charset="0"/>
              <a:cs typeface="Montserrat" charset="0"/>
            </a:endParaRPr>
          </a:p>
        </p:txBody>
      </p:sp>
      <p:grpSp>
        <p:nvGrpSpPr>
          <p:cNvPr id="9223" name="Group 8"/>
          <p:cNvGrpSpPr>
            <a:grpSpLocks/>
          </p:cNvGrpSpPr>
          <p:nvPr/>
        </p:nvGrpSpPr>
        <p:grpSpPr bwMode="auto">
          <a:xfrm>
            <a:off x="2054621" y="8810859"/>
            <a:ext cx="9595833" cy="1754326"/>
            <a:chOff x="2705292" y="4309398"/>
            <a:chExt cx="8966528" cy="1755154"/>
          </a:xfrm>
        </p:grpSpPr>
        <p:sp>
          <p:nvSpPr>
            <p:cNvPr id="9224" name="TextBox 10"/>
            <p:cNvSpPr txBox="1">
              <a:spLocks noChangeArrowheads="1"/>
            </p:cNvSpPr>
            <p:nvPr/>
          </p:nvSpPr>
          <p:spPr bwMode="auto">
            <a:xfrm>
              <a:off x="3530773" y="4309398"/>
              <a:ext cx="8141047" cy="1755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fr-CA" sz="2400">
                  <a:solidFill>
                    <a:schemeClr val="bg1"/>
                  </a:solidFill>
                  <a:latin typeface="Montserrat" charset="0"/>
                  <a:cs typeface="Montserrat" charset="0"/>
                </a:rPr>
                <a:t>Dans ce cas précis, la proposition avançait l’idée de pensionnats sur des fermes lointaines, loin de l’influence parentale.  </a:t>
              </a:r>
            </a:p>
            <a:p>
              <a:pPr eaLnBrk="1" hangingPunct="1"/>
              <a:endParaRPr lang="fr-CA">
                <a:solidFill>
                  <a:schemeClr val="bg1"/>
                </a:solidFill>
                <a:latin typeface="Montserrat" charset="0"/>
                <a:cs typeface="Montserrat" charset="0"/>
              </a:endParaRPr>
            </a:p>
          </p:txBody>
        </p:sp>
        <p:sp>
          <p:nvSpPr>
            <p:cNvPr id="22" name="Shape 2906"/>
            <p:cNvSpPr/>
            <p:nvPr/>
          </p:nvSpPr>
          <p:spPr>
            <a:xfrm>
              <a:off x="2705292" y="4322103"/>
              <a:ext cx="558776" cy="5590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fr-CA"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5" name="Rectangle 4"/>
          <p:cNvSpPr/>
          <p:nvPr/>
        </p:nvSpPr>
        <p:spPr>
          <a:xfrm>
            <a:off x="3949462" y="3272911"/>
            <a:ext cx="16766249" cy="615553"/>
          </a:xfrm>
          <a:prstGeom prst="rect">
            <a:avLst/>
          </a:prstGeom>
        </p:spPr>
        <p:txBody>
          <a:bodyPr wrap="square">
            <a:spAutoFit/>
          </a:bodyPr>
          <a:lstStyle/>
          <a:p>
            <a:pPr algn="ctr">
              <a:lnSpc>
                <a:spcPct val="150000"/>
              </a:lnSpc>
            </a:pPr>
            <a:endParaRPr lang="en-US" sz="2400" dirty="0">
              <a:solidFill>
                <a:schemeClr val="bg1"/>
              </a:solidFill>
            </a:endParaRPr>
          </a:p>
        </p:txBody>
      </p:sp>
      <p:grpSp>
        <p:nvGrpSpPr>
          <p:cNvPr id="19" name="Group 8"/>
          <p:cNvGrpSpPr>
            <a:grpSpLocks/>
          </p:cNvGrpSpPr>
          <p:nvPr/>
        </p:nvGrpSpPr>
        <p:grpSpPr bwMode="auto">
          <a:xfrm>
            <a:off x="12870486" y="8780085"/>
            <a:ext cx="10025173" cy="2308324"/>
            <a:chOff x="2705292" y="4309396"/>
            <a:chExt cx="10025540" cy="2309411"/>
          </a:xfrm>
        </p:grpSpPr>
        <p:sp>
          <p:nvSpPr>
            <p:cNvPr id="20" name="TextBox 10"/>
            <p:cNvSpPr txBox="1">
              <a:spLocks noChangeArrowheads="1"/>
            </p:cNvSpPr>
            <p:nvPr/>
          </p:nvSpPr>
          <p:spPr bwMode="auto">
            <a:xfrm>
              <a:off x="3530773" y="4309396"/>
              <a:ext cx="9200059" cy="2309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fr-CA" sz="2400" dirty="0">
                  <a:solidFill>
                    <a:srgbClr val="FFFFFF"/>
                  </a:solidFill>
                </a:rPr>
                <a:t>En 1883, Ministre Hector-Louis Langevin </a:t>
              </a:r>
              <a:r>
                <a:rPr lang="en-US" sz="2400" dirty="0" err="1">
                  <a:solidFill>
                    <a:srgbClr val="FFFFFF"/>
                  </a:solidFill>
                </a:rPr>
                <a:t>présente</a:t>
              </a:r>
              <a:r>
                <a:rPr lang="en-US" sz="2400" dirty="0">
                  <a:solidFill>
                    <a:srgbClr val="FFFFFF"/>
                  </a:solidFill>
                </a:rPr>
                <a:t> </a:t>
              </a:r>
              <a:r>
                <a:rPr lang="en-US" sz="2400" dirty="0" err="1">
                  <a:solidFill>
                    <a:srgbClr val="FFFFFF"/>
                  </a:solidFill>
                </a:rPr>
                <a:t>à</a:t>
              </a:r>
              <a:r>
                <a:rPr lang="en-US" sz="2400" dirty="0">
                  <a:solidFill>
                    <a:srgbClr val="FFFFFF"/>
                  </a:solidFill>
                </a:rPr>
                <a:t> la </a:t>
              </a:r>
              <a:r>
                <a:rPr lang="en-US" sz="2400" dirty="0" err="1">
                  <a:solidFill>
                    <a:srgbClr val="FFFFFF"/>
                  </a:solidFill>
                </a:rPr>
                <a:t>Chambre</a:t>
              </a:r>
              <a:r>
                <a:rPr lang="en-US" sz="2400" dirty="0">
                  <a:solidFill>
                    <a:srgbClr val="FFFFFF"/>
                  </a:solidFill>
                </a:rPr>
                <a:t> des communes un </a:t>
              </a:r>
              <a:r>
                <a:rPr lang="en-US" sz="2400" dirty="0" err="1">
                  <a:solidFill>
                    <a:srgbClr val="FFFFFF"/>
                  </a:solidFill>
                </a:rPr>
                <a:t>programme</a:t>
              </a:r>
              <a:r>
                <a:rPr lang="en-US" sz="2400" dirty="0">
                  <a:solidFill>
                    <a:srgbClr val="FFFFFF"/>
                  </a:solidFill>
                </a:rPr>
                <a:t> </a:t>
              </a:r>
              <a:r>
                <a:rPr lang="en-US" sz="2400" dirty="0" err="1">
                  <a:solidFill>
                    <a:srgbClr val="FFFFFF"/>
                  </a:solidFill>
                </a:rPr>
                <a:t>pilote</a:t>
              </a:r>
              <a:r>
                <a:rPr lang="en-US" sz="2400" dirty="0">
                  <a:solidFill>
                    <a:srgbClr val="FFFFFF"/>
                  </a:solidFill>
                </a:rPr>
                <a:t> de </a:t>
              </a:r>
              <a:r>
                <a:rPr lang="en-US" sz="2400" dirty="0" err="1">
                  <a:solidFill>
                    <a:srgbClr val="FFFFFF"/>
                  </a:solidFill>
                </a:rPr>
                <a:t>trois</a:t>
              </a:r>
              <a:r>
                <a:rPr lang="en-US" sz="2400" dirty="0">
                  <a:solidFill>
                    <a:srgbClr val="FFFFFF"/>
                  </a:solidFill>
                </a:rPr>
                <a:t> « </a:t>
              </a:r>
              <a:r>
                <a:rPr lang="en-US" sz="2400" dirty="0" err="1">
                  <a:solidFill>
                    <a:srgbClr val="FFFFFF"/>
                  </a:solidFill>
                </a:rPr>
                <a:t>écoles</a:t>
              </a:r>
              <a:r>
                <a:rPr lang="en-US" sz="2400" dirty="0">
                  <a:solidFill>
                    <a:srgbClr val="FFFFFF"/>
                  </a:solidFill>
                </a:rPr>
                <a:t> </a:t>
              </a:r>
              <a:r>
                <a:rPr lang="en-US" sz="2400" dirty="0" err="1">
                  <a:solidFill>
                    <a:srgbClr val="FFFFFF"/>
                  </a:solidFill>
                </a:rPr>
                <a:t>industrielles</a:t>
              </a:r>
              <a:r>
                <a:rPr lang="en-US" sz="2400" dirty="0">
                  <a:solidFill>
                    <a:srgbClr val="FFFFFF"/>
                  </a:solidFill>
                </a:rPr>
                <a:t> </a:t>
              </a:r>
              <a:r>
                <a:rPr lang="en-US" sz="2400" dirty="0" err="1">
                  <a:solidFill>
                    <a:srgbClr val="FFFFFF"/>
                  </a:solidFill>
                </a:rPr>
                <a:t>indiennes</a:t>
              </a:r>
              <a:r>
                <a:rPr lang="en-US" sz="2400" dirty="0">
                  <a:solidFill>
                    <a:srgbClr val="FFFFFF"/>
                  </a:solidFill>
                </a:rPr>
                <a:t> » </a:t>
              </a:r>
              <a:r>
                <a:rPr lang="en-US" sz="2400" dirty="0" err="1">
                  <a:solidFill>
                    <a:srgbClr val="FFFFFF"/>
                  </a:solidFill>
                </a:rPr>
                <a:t>soulignant</a:t>
              </a:r>
              <a:r>
                <a:rPr lang="en-US" sz="2400" dirty="0">
                  <a:solidFill>
                    <a:srgbClr val="FFFFFF"/>
                  </a:solidFill>
                </a:rPr>
                <a:t> le </a:t>
              </a:r>
              <a:r>
                <a:rPr lang="en-US" sz="2400" dirty="0" err="1">
                  <a:solidFill>
                    <a:srgbClr val="FFFFFF"/>
                  </a:solidFill>
                </a:rPr>
                <a:t>succès</a:t>
              </a:r>
              <a:r>
                <a:rPr lang="en-US" sz="2400" dirty="0">
                  <a:solidFill>
                    <a:srgbClr val="FFFFFF"/>
                  </a:solidFill>
                </a:rPr>
                <a:t> de </a:t>
              </a:r>
              <a:r>
                <a:rPr lang="en-US" sz="2400" dirty="0" err="1">
                  <a:solidFill>
                    <a:srgbClr val="FFFFFF"/>
                  </a:solidFill>
                </a:rPr>
                <a:t>telles</a:t>
              </a:r>
              <a:r>
                <a:rPr lang="en-US" sz="2400" dirty="0">
                  <a:solidFill>
                    <a:srgbClr val="FFFFFF"/>
                  </a:solidFill>
                </a:rPr>
                <a:t> </a:t>
              </a:r>
              <a:r>
                <a:rPr lang="en-US" sz="2400" dirty="0" err="1">
                  <a:solidFill>
                    <a:srgbClr val="FFFFFF"/>
                  </a:solidFill>
                </a:rPr>
                <a:t>écoles</a:t>
              </a:r>
              <a:r>
                <a:rPr lang="en-US" sz="2400" dirty="0">
                  <a:solidFill>
                    <a:srgbClr val="FFFFFF"/>
                  </a:solidFill>
                </a:rPr>
                <a:t> aux </a:t>
              </a:r>
              <a:r>
                <a:rPr lang="en-US" sz="2400" dirty="0" err="1">
                  <a:solidFill>
                    <a:srgbClr val="FFFFFF"/>
                  </a:solidFill>
                </a:rPr>
                <a:t>États-Unis</a:t>
              </a:r>
              <a:r>
                <a:rPr lang="en-US" sz="2400" dirty="0">
                  <a:solidFill>
                    <a:srgbClr val="FFFFFF"/>
                  </a:solidFill>
                </a:rPr>
                <a:t>.</a:t>
              </a:r>
              <a:endParaRPr lang="en-CA" sz="2400" dirty="0">
                <a:solidFill>
                  <a:srgbClr val="FFFFFF"/>
                </a:solidFill>
              </a:endParaRPr>
            </a:p>
            <a:p>
              <a:pPr eaLnBrk="1" hangingPunct="1"/>
              <a:endParaRPr lang="en-CA" sz="2400" dirty="0">
                <a:solidFill>
                  <a:srgbClr val="FFFFFF"/>
                </a:solidFill>
                <a:latin typeface="+mn-lt"/>
              </a:endParaRPr>
            </a:p>
            <a:p>
              <a:pPr eaLnBrk="1" hangingPunct="1"/>
              <a:endParaRPr lang="en-US" sz="4800" dirty="0">
                <a:solidFill>
                  <a:schemeClr val="bg1"/>
                </a:solidFill>
                <a:latin typeface="Montserrat" charset="0"/>
                <a:cs typeface="Montserrat" charset="0"/>
              </a:endParaRPr>
            </a:p>
          </p:txBody>
        </p:sp>
        <p:sp>
          <p:nvSpPr>
            <p:cNvPr id="21" name="Shape 2906"/>
            <p:cNvSpPr/>
            <p:nvPr/>
          </p:nvSpPr>
          <p:spPr>
            <a:xfrm>
              <a:off x="2705292" y="4322103"/>
              <a:ext cx="558820" cy="5590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5" name="Group 8"/>
          <p:cNvGrpSpPr>
            <a:grpSpLocks/>
          </p:cNvGrpSpPr>
          <p:nvPr/>
        </p:nvGrpSpPr>
        <p:grpSpPr bwMode="auto">
          <a:xfrm>
            <a:off x="2054621" y="5878425"/>
            <a:ext cx="10025173" cy="2308324"/>
            <a:chOff x="2705292" y="4309396"/>
            <a:chExt cx="10025540" cy="2309410"/>
          </a:xfrm>
        </p:grpSpPr>
        <p:sp>
          <p:nvSpPr>
            <p:cNvPr id="16" name="TextBox 10"/>
            <p:cNvSpPr txBox="1">
              <a:spLocks noChangeArrowheads="1"/>
            </p:cNvSpPr>
            <p:nvPr/>
          </p:nvSpPr>
          <p:spPr bwMode="auto">
            <a:xfrm>
              <a:off x="3530773" y="4309396"/>
              <a:ext cx="9200059" cy="2309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fr-CA" sz="2400" dirty="0">
                  <a:solidFill>
                    <a:schemeClr val="bg1"/>
                  </a:solidFill>
                </a:rPr>
                <a:t>En 1844, la commission Bagot a produit l’un des premiers documents officiels recommandant </a:t>
              </a:r>
              <a:r>
                <a:rPr lang="fr-CA" sz="2400" b="1" dirty="0">
                  <a:solidFill>
                    <a:schemeClr val="bg1"/>
                  </a:solidFill>
                </a:rPr>
                <a:t>l’éducation comme moyen d’éliminer les Indiens</a:t>
              </a:r>
              <a:r>
                <a:rPr lang="fr-CA" sz="2400" dirty="0">
                  <a:solidFill>
                    <a:schemeClr val="bg1"/>
                  </a:solidFill>
                </a:rPr>
                <a:t> du Dominion</a:t>
              </a:r>
              <a:endParaRPr lang="en-US" sz="2400" dirty="0">
                <a:solidFill>
                  <a:schemeClr val="bg1"/>
                </a:solidFill>
              </a:endParaRPr>
            </a:p>
            <a:p>
              <a:pPr eaLnBrk="1" hangingPunct="1"/>
              <a:r>
                <a:rPr lang="en-US" sz="2400" dirty="0">
                  <a:solidFill>
                    <a:srgbClr val="FFFFFF"/>
                  </a:solidFill>
                  <a:latin typeface="+mn-lt"/>
                </a:rPr>
                <a:t> </a:t>
              </a:r>
              <a:endParaRPr lang="en-CA" sz="2400" dirty="0">
                <a:solidFill>
                  <a:srgbClr val="FFFFFF"/>
                </a:solidFill>
                <a:latin typeface="+mn-lt"/>
              </a:endParaRPr>
            </a:p>
            <a:p>
              <a:pPr eaLnBrk="1" hangingPunct="1"/>
              <a:endParaRPr lang="en-US" sz="4800" dirty="0">
                <a:solidFill>
                  <a:schemeClr val="bg1"/>
                </a:solidFill>
                <a:latin typeface="Montserrat" charset="0"/>
                <a:cs typeface="Montserrat" charset="0"/>
              </a:endParaRPr>
            </a:p>
          </p:txBody>
        </p:sp>
        <p:sp>
          <p:nvSpPr>
            <p:cNvPr id="17" name="Shape 2906"/>
            <p:cNvSpPr/>
            <p:nvPr/>
          </p:nvSpPr>
          <p:spPr>
            <a:xfrm>
              <a:off x="2705292" y="4322103"/>
              <a:ext cx="558820" cy="5590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ffectLst>
                  <a:outerShdw blurRad="38100" dist="12700" dir="5400000" rotWithShape="0">
                    <a:srgbClr val="000000">
                      <a:alpha val="50000"/>
                    </a:srgbClr>
                  </a:outerShdw>
                </a:effectLst>
                <a:latin typeface="Gill Sans"/>
                <a:ea typeface="Gill Sans"/>
                <a:cs typeface="Gill Sans"/>
                <a:sym typeface="Gill Sans"/>
              </a:endParaRPr>
            </a:p>
          </p:txBody>
        </p:sp>
      </p:grpSp>
    </p:spTree>
  </p:cSld>
  <p:clrMapOvr>
    <a:masterClrMapping/>
  </p:clrMapOvr>
  <p:transition/>
</p:sld>
</file>

<file path=ppt/theme/theme1.xml><?xml version="1.0" encoding="utf-8"?>
<a:theme xmlns:a="http://schemas.openxmlformats.org/drawingml/2006/main" name="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33771</TotalTime>
  <Words>4239</Words>
  <Application>Microsoft Macintosh PowerPoint</Application>
  <PresentationFormat>Custom</PresentationFormat>
  <Paragraphs>330</Paragraphs>
  <Slides>35</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ＭＳ Ｐゴシック</vt:lpstr>
      <vt:lpstr>Arial</vt:lpstr>
      <vt:lpstr>Calibri</vt:lpstr>
      <vt:lpstr>Calibri Light</vt:lpstr>
      <vt:lpstr>Georgia</vt:lpstr>
      <vt:lpstr>Gill Sans</vt:lpstr>
      <vt:lpstr>Lato Light</vt:lpstr>
      <vt:lpstr>Montserrat</vt:lpstr>
      <vt:lpstr>Montserrat Hairline</vt:lpstr>
      <vt:lpstr>Montserrat Light</vt:lpstr>
      <vt:lpstr>Montserrat Semi</vt:lpstr>
      <vt:lpstr>Source Sans Pro</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 Co.</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 PowerPoint Template</dc:title>
  <dc:subject/>
  <dc:creator>Slidepro Design</dc:creator>
  <cp:keywords/>
  <dc:description/>
  <cp:lastModifiedBy>Erin Brewster</cp:lastModifiedBy>
  <cp:revision>6465</cp:revision>
  <dcterms:created xsi:type="dcterms:W3CDTF">2014-11-12T21:47:38Z</dcterms:created>
  <dcterms:modified xsi:type="dcterms:W3CDTF">2018-05-02T13:28:35Z</dcterms:modified>
  <cp:category/>
</cp:coreProperties>
</file>