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75" r:id="rId2"/>
    <p:sldId id="2602" r:id="rId3"/>
    <p:sldId id="2603" r:id="rId4"/>
    <p:sldId id="2604" r:id="rId5"/>
    <p:sldId id="2605" r:id="rId6"/>
    <p:sldId id="2606" r:id="rId7"/>
    <p:sldId id="2607" r:id="rId8"/>
    <p:sldId id="2601" r:id="rId9"/>
    <p:sldId id="2426" r:id="rId10"/>
    <p:sldId id="2609" r:id="rId11"/>
    <p:sldId id="2588" r:id="rId12"/>
    <p:sldId id="2608" r:id="rId13"/>
    <p:sldId id="2319" r:id="rId14"/>
    <p:sldId id="2423" r:id="rId15"/>
    <p:sldId id="2428" r:id="rId16"/>
    <p:sldId id="2589" r:id="rId17"/>
    <p:sldId id="2587" r:id="rId18"/>
    <p:sldId id="2590" r:id="rId19"/>
    <p:sldId id="2600" r:id="rId20"/>
    <p:sldId id="2456" r:id="rId21"/>
    <p:sldId id="2591" r:id="rId22"/>
    <p:sldId id="2583" r:id="rId23"/>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92B624"/>
    <a:srgbClr val="27AB58"/>
    <a:srgbClr val="4FC257"/>
    <a:srgbClr val="3D9442"/>
    <a:srgbClr val="DB9E23"/>
    <a:srgbClr val="000000"/>
    <a:srgbClr val="EFF0F4"/>
    <a:srgbClr val="B8BBC1"/>
    <a:srgbClr val="AA8A78"/>
    <a:srgbClr val="5567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p:restoredTop sz="91678" autoAdjust="0"/>
  </p:normalViewPr>
  <p:slideViewPr>
    <p:cSldViewPr snapToGrid="0" snapToObjects="1">
      <p:cViewPr varScale="1">
        <p:scale>
          <a:sx n="60" d="100"/>
          <a:sy n="60" d="100"/>
        </p:scale>
        <p:origin x="896" y="176"/>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4/9/18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4/9/18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aaronjhuey/"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facebook.com/Ernesto-Yerena-163940828915/" TargetMode="External"/><Relationship Id="rId4" Type="http://schemas.openxmlformats.org/officeDocument/2006/relationships/hyperlink" Target="https://www.facebook.com/shepardfairey/"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 open source</a:t>
            </a: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10</a:t>
            </a:fld>
            <a:endParaRPr lang="en-US"/>
          </a:p>
        </p:txBody>
      </p:sp>
    </p:spTree>
    <p:extLst>
      <p:ext uri="{BB962C8B-B14F-4D97-AF65-F5344CB8AC3E}">
        <p14:creationId xmlns:p14="http://schemas.microsoft.com/office/powerpoint/2010/main" val="112426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Photos: </a:t>
            </a:r>
            <a:r>
              <a:rPr lang="en-CA" sz="2400" kern="1200" dirty="0">
                <a:solidFill>
                  <a:schemeClr val="tx1"/>
                </a:solidFill>
                <a:effectLst/>
                <a:latin typeface="Calibri Light"/>
                <a:ea typeface="ＭＳ Ｐゴシック" charset="0"/>
                <a:cs typeface="ＭＳ Ｐゴシック" charset="0"/>
              </a:rPr>
              <a:t>Printed Proclamation of the 1752 Treaty (Peace and Friendship Treaties Nova Scotia Archives RG 1, Vol. 430, No. 2)</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2400" kern="1200" baseline="0" dirty="0">
              <a:solidFill>
                <a:schemeClr val="tx1"/>
              </a:solidFill>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11</a:t>
            </a:fld>
            <a:endParaRPr lang="en-US"/>
          </a:p>
        </p:txBody>
      </p:sp>
    </p:spTree>
    <p:extLst>
      <p:ext uri="{BB962C8B-B14F-4D97-AF65-F5344CB8AC3E}">
        <p14:creationId xmlns:p14="http://schemas.microsoft.com/office/powerpoint/2010/main" val="1486876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Indian Chiefs Medal, Presented to commemorate Treaty Numbers 3, 4, 5, 6, 7, 8 (Queen Victoria). Image courtesy of Library and Archives Canada Library and Archives Canada, Acc. No. 1964-1-1M.</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12</a:t>
            </a:fld>
            <a:endParaRPr lang="en-US"/>
          </a:p>
        </p:txBody>
      </p:sp>
    </p:spTree>
    <p:extLst>
      <p:ext uri="{BB962C8B-B14F-4D97-AF65-F5344CB8AC3E}">
        <p14:creationId xmlns:p14="http://schemas.microsoft.com/office/powerpoint/2010/main" val="6314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bottom right</a:t>
            </a:r>
            <a:r>
              <a:rPr lang="en-US" b="0" baseline="0" dirty="0"/>
              <a:t>: </a:t>
            </a:r>
            <a:r>
              <a:rPr lang="en-CA" sz="2400" b="0" kern="1200" dirty="0">
                <a:solidFill>
                  <a:schemeClr val="tx1"/>
                </a:solidFill>
                <a:effectLst/>
                <a:latin typeface="Calibri Light"/>
                <a:ea typeface="ＭＳ Ｐゴシック" charset="0"/>
                <a:cs typeface="ＭＳ Ｐゴシック" charset="0"/>
              </a:rPr>
              <a:t>"The Oneidas at the Battle of </a:t>
            </a:r>
            <a:r>
              <a:rPr lang="en-CA" sz="2400" b="0" kern="1200" dirty="0" err="1">
                <a:solidFill>
                  <a:schemeClr val="tx1"/>
                </a:solidFill>
                <a:effectLst/>
                <a:latin typeface="Calibri Light"/>
                <a:ea typeface="ＭＳ Ｐゴシック" charset="0"/>
                <a:cs typeface="ＭＳ Ｐゴシック" charset="0"/>
              </a:rPr>
              <a:t>Oriskany</a:t>
            </a:r>
            <a:r>
              <a:rPr lang="en-CA" sz="2400" b="0" kern="1200" dirty="0">
                <a:solidFill>
                  <a:schemeClr val="tx1"/>
                </a:solidFill>
                <a:effectLst/>
                <a:latin typeface="Calibri Light"/>
                <a:ea typeface="ＭＳ Ｐゴシック" charset="0"/>
                <a:cs typeface="ＭＳ Ｐゴシック" charset="0"/>
              </a:rPr>
              <a:t>," by noted historical artist Don </a:t>
            </a:r>
            <a:r>
              <a:rPr lang="en-CA" sz="2400" b="0" kern="1200" dirty="0" err="1">
                <a:solidFill>
                  <a:schemeClr val="tx1"/>
                </a:solidFill>
                <a:effectLst/>
                <a:latin typeface="Calibri Light"/>
                <a:ea typeface="ＭＳ Ｐゴシック" charset="0"/>
                <a:cs typeface="ＭＳ Ｐゴシック" charset="0"/>
              </a:rPr>
              <a:t>Troiani</a:t>
            </a:r>
            <a:r>
              <a:rPr lang="en-CA" sz="2400" b="0" kern="1200" dirty="0">
                <a:solidFill>
                  <a:schemeClr val="tx1"/>
                </a:solidFill>
                <a:effectLst/>
                <a:latin typeface="Calibri Light"/>
                <a:ea typeface="ＭＳ Ｐゴシック" charset="0"/>
                <a:cs typeface="ＭＳ Ｐゴシック" charset="0"/>
              </a:rPr>
              <a:t>. </a:t>
            </a:r>
            <a:r>
              <a:rPr lang="en-CA" sz="2400" kern="1200" dirty="0">
                <a:solidFill>
                  <a:schemeClr val="tx1"/>
                </a:solidFill>
                <a:effectLst/>
                <a:latin typeface="Calibri Light"/>
                <a:ea typeface="ＭＳ Ｐゴシック" charset="0"/>
                <a:cs typeface="ＭＳ Ｐゴシック" charset="0"/>
              </a:rPr>
              <a:t>The painting depicts one of the bloodiest battles of the Revolutionary War, with an emphasis on the Oneidas who fought alongside the colonists as the United States' first allies against the British.</a:t>
            </a:r>
            <a:endParaRPr lang="en-US" b="0" baseline="0"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top left: </a:t>
            </a:r>
            <a:r>
              <a:rPr lang="en-CA" sz="2400" kern="1200" dirty="0">
                <a:solidFill>
                  <a:schemeClr val="tx1"/>
                </a:solidFill>
                <a:effectLst/>
                <a:latin typeface="Calibri Light"/>
                <a:ea typeface="ＭＳ Ｐゴシック" charset="0"/>
                <a:cs typeface="ＭＳ Ｐゴシック" charset="0"/>
              </a:rPr>
              <a:t>"Battle of Tippecanoe" by </a:t>
            </a:r>
            <a:r>
              <a:rPr lang="en-CA" sz="2400" kern="1200" dirty="0" err="1">
                <a:solidFill>
                  <a:schemeClr val="tx1"/>
                </a:solidFill>
                <a:effectLst/>
                <a:latin typeface="Calibri Light"/>
                <a:ea typeface="ＭＳ Ｐゴシック" charset="0"/>
                <a:cs typeface="ＭＳ Ｐゴシック" charset="0"/>
              </a:rPr>
              <a:t>Kurz</a:t>
            </a:r>
            <a:r>
              <a:rPr lang="en-CA" sz="2400" kern="1200" dirty="0">
                <a:solidFill>
                  <a:schemeClr val="tx1"/>
                </a:solidFill>
                <a:effectLst/>
                <a:latin typeface="Calibri Light"/>
                <a:ea typeface="ＭＳ Ｐゴシック" charset="0"/>
                <a:cs typeface="ＭＳ Ｐゴシック" charset="0"/>
              </a:rPr>
              <a:t> &amp; Allison (detail)</a:t>
            </a:r>
            <a:r>
              <a:rPr lang="en-CA" sz="2400" kern="1200" baseline="0" dirty="0">
                <a:solidFill>
                  <a:schemeClr val="tx1"/>
                </a:solidFill>
                <a:effectLst/>
                <a:latin typeface="Calibri Light"/>
                <a:ea typeface="ＭＳ Ｐゴシック" charset="0"/>
                <a:cs typeface="ＭＳ Ｐゴシック" charset="0"/>
              </a:rPr>
              <a:t> </a:t>
            </a:r>
            <a:r>
              <a:rPr lang="en-CA" sz="2400" kern="1200" dirty="0">
                <a:solidFill>
                  <a:schemeClr val="tx1"/>
                </a:solidFill>
                <a:effectLst/>
                <a:latin typeface="Calibri Light"/>
                <a:ea typeface="ＭＳ Ｐゴシック" charset="0"/>
                <a:cs typeface="ＭＳ Ｐゴシック" charset="0"/>
              </a:rPr>
              <a:t>American troops under the leadership of General William Henry Harrison fighting the Indian forces of The Prophet, </a:t>
            </a:r>
            <a:r>
              <a:rPr lang="en-CA" sz="2400" kern="1200" dirty="0" err="1">
                <a:solidFill>
                  <a:schemeClr val="tx1"/>
                </a:solidFill>
                <a:effectLst/>
                <a:latin typeface="Calibri Light"/>
                <a:ea typeface="ＭＳ Ｐゴシック" charset="0"/>
                <a:cs typeface="ＭＳ Ｐゴシック" charset="0"/>
              </a:rPr>
              <a:t>Tenskwatawa</a:t>
            </a:r>
            <a:r>
              <a:rPr lang="en-CA" sz="2400" kern="1200" dirty="0">
                <a:solidFill>
                  <a:schemeClr val="tx1"/>
                </a:solidFill>
                <a:effectLst/>
                <a:latin typeface="Calibri Light"/>
                <a:ea typeface="ＭＳ Ｐゴシック" charset="0"/>
                <a:cs typeface="ＭＳ Ｐゴシック" charset="0"/>
              </a:rPr>
              <a:t> (the brother of Tecumseh) in a forest. Source: </a:t>
            </a:r>
            <a:r>
              <a:rPr lang="en-CA" sz="2400" kern="1200" dirty="0" err="1">
                <a:solidFill>
                  <a:schemeClr val="tx1"/>
                </a:solidFill>
                <a:effectLst/>
                <a:latin typeface="Calibri Light"/>
                <a:ea typeface="ＭＳ Ｐゴシック" charset="0"/>
                <a:cs typeface="ＭＳ Ｐゴシック" charset="0"/>
              </a:rPr>
              <a:t>Libary</a:t>
            </a:r>
            <a:r>
              <a:rPr lang="en-CA" sz="2400" kern="1200" dirty="0">
                <a:solidFill>
                  <a:schemeClr val="tx1"/>
                </a:solidFill>
                <a:effectLst/>
                <a:latin typeface="Calibri Light"/>
                <a:ea typeface="ＭＳ Ｐゴシック" charset="0"/>
                <a:cs typeface="ＭＳ Ｐゴシック" charset="0"/>
              </a:rPr>
              <a:t> of Congress</a:t>
            </a:r>
          </a:p>
          <a:p>
            <a:endParaRPr lang="en-CA" sz="2400" kern="1200" dirty="0">
              <a:solidFill>
                <a:schemeClr val="tx1"/>
              </a:solidFill>
              <a:effectLst/>
              <a:latin typeface="Calibri Light"/>
              <a:ea typeface="ＭＳ Ｐゴシック" charset="0"/>
              <a:cs typeface="ＭＳ Ｐゴシック"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13</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Background</a:t>
            </a:r>
            <a:r>
              <a:rPr lang="en-US" sz="2000" baseline="0" dirty="0"/>
              <a:t> photo: the Great Peace Treaty of Montreal with the signatures of over 40 Indigenous Nations. (Archives </a:t>
            </a:r>
            <a:r>
              <a:rPr lang="en-US" sz="2000" baseline="0" dirty="0" err="1"/>
              <a:t>Nationales</a:t>
            </a:r>
            <a:r>
              <a:rPr lang="en-US" sz="2000" baseline="0" dirty="0"/>
              <a:t> de France, </a:t>
            </a:r>
            <a:r>
              <a:rPr lang="en-US" sz="2000" baseline="0" dirty="0" err="1"/>
              <a:t>Fonds</a:t>
            </a:r>
            <a:r>
              <a:rPr lang="en-US" sz="2000" baseline="0" dirty="0"/>
              <a:t> des Colonies, </a:t>
            </a:r>
            <a:r>
              <a:rPr lang="en-US" sz="2000" baseline="0" dirty="0" err="1"/>
              <a:t>correspondance</a:t>
            </a:r>
            <a:r>
              <a:rPr lang="en-US" sz="2000" baseline="0" dirty="0"/>
              <a:t> </a:t>
            </a:r>
            <a:r>
              <a:rPr lang="en-US" sz="2000" baseline="0" dirty="0" err="1"/>
              <a:t>générale</a:t>
            </a:r>
            <a:r>
              <a:rPr lang="en-US" sz="2000" baseline="0" dirty="0"/>
              <a:t>, </a:t>
            </a:r>
            <a:r>
              <a:rPr lang="en-US" sz="2000" baseline="0" dirty="0" err="1"/>
              <a:t>séries</a:t>
            </a:r>
            <a:r>
              <a:rPr lang="en-US" sz="2000" baseline="0" dirty="0"/>
              <a:t> C11A, </a:t>
            </a:r>
            <a:r>
              <a:rPr lang="en-US" sz="2000" baseline="0" dirty="0" err="1"/>
              <a:t>vol</a:t>
            </a:r>
            <a:r>
              <a:rPr lang="en-US" sz="2000" baseline="0" dirty="0"/>
              <a:t> 19 (</a:t>
            </a:r>
            <a:r>
              <a:rPr lang="en-US" sz="2000" baseline="0" dirty="0" err="1"/>
              <a:t>fo</a:t>
            </a:r>
            <a:r>
              <a:rPr lang="en-US" sz="2000" baseline="0" dirty="0"/>
              <a:t> 41-44)).</a:t>
            </a:r>
          </a:p>
          <a:p>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14</a:t>
            </a:fld>
            <a:endParaRPr lang="en-US"/>
          </a:p>
        </p:txBody>
      </p:sp>
    </p:spTree>
    <p:extLst>
      <p:ext uri="{BB962C8B-B14F-4D97-AF65-F5344CB8AC3E}">
        <p14:creationId xmlns:p14="http://schemas.microsoft.com/office/powerpoint/2010/main" val="2487235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000" dirty="0"/>
              <a:t>Photo</a:t>
            </a:r>
            <a:r>
              <a:rPr lang="en-US" sz="2000" baseline="0" dirty="0"/>
              <a:t>: </a:t>
            </a:r>
            <a:r>
              <a:rPr lang="en-US" sz="2000" kern="1200" dirty="0">
                <a:solidFill>
                  <a:schemeClr val="tx1"/>
                </a:solidFill>
                <a:effectLst/>
                <a:latin typeface="Calibri Light"/>
                <a:ea typeface="ＭＳ Ｐゴシック" charset="0"/>
                <a:cs typeface="ＭＳ Ｐゴシック" charset="0"/>
              </a:rPr>
              <a:t>Depiction of the assembly of the 4</a:t>
            </a:r>
            <a:r>
              <a:rPr lang="en-US" sz="2000" kern="1200" baseline="30000" dirty="0">
                <a:solidFill>
                  <a:schemeClr val="tx1"/>
                </a:solidFill>
                <a:effectLst/>
                <a:latin typeface="Calibri Light"/>
                <a:ea typeface="ＭＳ Ｐゴシック" charset="0"/>
                <a:cs typeface="ＭＳ Ｐゴシック" charset="0"/>
              </a:rPr>
              <a:t>th</a:t>
            </a:r>
            <a:r>
              <a:rPr lang="en-US" sz="2000" kern="1200" dirty="0">
                <a:solidFill>
                  <a:schemeClr val="tx1"/>
                </a:solidFill>
                <a:effectLst/>
                <a:latin typeface="Calibri Light"/>
                <a:ea typeface="ＭＳ Ｐゴシック" charset="0"/>
                <a:cs typeface="ＭＳ Ｐゴシック" charset="0"/>
              </a:rPr>
              <a:t> of August 1701, before the signature of the ‘Grande </a:t>
            </a:r>
            <a:r>
              <a:rPr lang="en-US" sz="2000" kern="1200" dirty="0" err="1">
                <a:solidFill>
                  <a:schemeClr val="tx1"/>
                </a:solidFill>
                <a:effectLst/>
                <a:latin typeface="Calibri Light"/>
                <a:ea typeface="ＭＳ Ｐゴシック" charset="0"/>
                <a:cs typeface="ＭＳ Ｐゴシック" charset="0"/>
              </a:rPr>
              <a:t>Paix</a:t>
            </a:r>
            <a:r>
              <a:rPr lang="en-US" sz="2000" kern="1200" dirty="0">
                <a:solidFill>
                  <a:schemeClr val="tx1"/>
                </a:solidFill>
                <a:effectLst/>
                <a:latin typeface="Calibri Light"/>
                <a:ea typeface="ＭＳ Ｐゴシック" charset="0"/>
                <a:cs typeface="ＭＳ Ｐゴシック" charset="0"/>
              </a:rPr>
              <a:t> de </a:t>
            </a:r>
            <a:r>
              <a:rPr lang="en-US" sz="2000" kern="1200" dirty="0" err="1">
                <a:solidFill>
                  <a:schemeClr val="tx1"/>
                </a:solidFill>
                <a:effectLst/>
                <a:latin typeface="Calibri Light"/>
                <a:ea typeface="ＭＳ Ｐゴシック" charset="0"/>
                <a:cs typeface="ＭＳ Ｐゴシック" charset="0"/>
              </a:rPr>
              <a:t>Montr</a:t>
            </a:r>
            <a:r>
              <a:rPr lang="fr-FR" sz="2000" kern="1200" dirty="0" err="1">
                <a:solidFill>
                  <a:schemeClr val="tx1"/>
                </a:solidFill>
                <a:effectLst/>
                <a:latin typeface="Calibri Light"/>
                <a:ea typeface="ＭＳ Ｐゴシック" charset="0"/>
                <a:cs typeface="ＭＳ Ｐゴシック" charset="0"/>
              </a:rPr>
              <a:t>éal</a:t>
            </a:r>
            <a:r>
              <a:rPr lang="fr-FR" sz="2000" kern="1200" dirty="0">
                <a:solidFill>
                  <a:schemeClr val="tx1"/>
                </a:solidFill>
                <a:effectLst/>
                <a:latin typeface="Calibri Light"/>
                <a:ea typeface="ＭＳ Ｐゴシック" charset="0"/>
                <a:cs typeface="ＭＳ Ｐゴシック" charset="0"/>
              </a:rPr>
              <a:t>’ or the Great </a:t>
            </a:r>
            <a:r>
              <a:rPr lang="fr-FR" sz="2000" kern="1200" dirty="0" err="1">
                <a:solidFill>
                  <a:schemeClr val="tx1"/>
                </a:solidFill>
                <a:effectLst/>
                <a:latin typeface="Calibri Light"/>
                <a:ea typeface="ＭＳ Ｐゴシック" charset="0"/>
                <a:cs typeface="ＭＳ Ｐゴシック" charset="0"/>
              </a:rPr>
              <a:t>Peace</a:t>
            </a:r>
            <a:r>
              <a:rPr lang="fr-FR" sz="2000" kern="1200" dirty="0">
                <a:solidFill>
                  <a:schemeClr val="tx1"/>
                </a:solidFill>
                <a:effectLst/>
                <a:latin typeface="Calibri Light"/>
                <a:ea typeface="ＭＳ Ｐゴシック" charset="0"/>
                <a:cs typeface="ＭＳ Ｐゴシック" charset="0"/>
              </a:rPr>
              <a:t> </a:t>
            </a:r>
            <a:r>
              <a:rPr lang="fr-FR" sz="2000" kern="1200" dirty="0" err="1">
                <a:solidFill>
                  <a:schemeClr val="tx1"/>
                </a:solidFill>
                <a:effectLst/>
                <a:latin typeface="Calibri Light"/>
                <a:ea typeface="ＭＳ Ｐゴシック" charset="0"/>
                <a:cs typeface="ＭＳ Ｐゴシック" charset="0"/>
              </a:rPr>
              <a:t>Treaty</a:t>
            </a:r>
            <a:r>
              <a:rPr lang="fr-FR" sz="2000" kern="1200" dirty="0">
                <a:solidFill>
                  <a:schemeClr val="tx1"/>
                </a:solidFill>
                <a:effectLst/>
                <a:latin typeface="Calibri Light"/>
                <a:ea typeface="ＭＳ Ｐゴシック" charset="0"/>
                <a:cs typeface="ＭＳ Ｐゴシック" charset="0"/>
              </a:rPr>
              <a:t> of </a:t>
            </a:r>
            <a:r>
              <a:rPr lang="fr-FR" sz="2000" kern="1200" dirty="0" err="1">
                <a:solidFill>
                  <a:schemeClr val="tx1"/>
                </a:solidFill>
                <a:effectLst/>
                <a:latin typeface="Calibri Light"/>
                <a:ea typeface="ＭＳ Ｐゴシック" charset="0"/>
                <a:cs typeface="ＭＳ Ｐゴシック" charset="0"/>
              </a:rPr>
              <a:t>Montreal</a:t>
            </a:r>
            <a:r>
              <a:rPr lang="fr-FR" sz="2000" kern="1200" dirty="0">
                <a:solidFill>
                  <a:schemeClr val="tx1"/>
                </a:solidFill>
                <a:effectLst/>
                <a:latin typeface="Calibri Light"/>
                <a:ea typeface="ＭＳ Ｐゴシック" charset="0"/>
                <a:cs typeface="ＭＳ Ｐゴシック" charset="0"/>
              </a:rPr>
              <a:t> by </a:t>
            </a:r>
            <a:r>
              <a:rPr lang="fr-FR" sz="2000" kern="1200" dirty="0" err="1">
                <a:solidFill>
                  <a:schemeClr val="tx1"/>
                </a:solidFill>
                <a:effectLst/>
                <a:latin typeface="Calibri Light"/>
                <a:ea typeface="ＭＳ Ｐゴシック" charset="0"/>
                <a:cs typeface="ＭＳ Ｐゴシック" charset="0"/>
              </a:rPr>
              <a:t>artist</a:t>
            </a:r>
            <a:r>
              <a:rPr lang="fr-FR" sz="2000" kern="1200" dirty="0">
                <a:solidFill>
                  <a:schemeClr val="tx1"/>
                </a:solidFill>
                <a:effectLst/>
                <a:latin typeface="Calibri Light"/>
                <a:ea typeface="ＭＳ Ｐゴシック" charset="0"/>
                <a:cs typeface="ＭＳ Ｐゴシック" charset="0"/>
              </a:rPr>
              <a:t> Francis Back. </a:t>
            </a:r>
            <a:r>
              <a:rPr lang="fr-FR" sz="2000" kern="1200" dirty="0" err="1">
                <a:solidFill>
                  <a:schemeClr val="tx1"/>
                </a:solidFill>
                <a:effectLst/>
                <a:latin typeface="Calibri Light"/>
                <a:ea typeface="ＭＳ Ｐゴシック" charset="0"/>
                <a:cs typeface="ＭＳ Ｐゴシック" charset="0"/>
              </a:rPr>
              <a:t>Seen</a:t>
            </a:r>
            <a:r>
              <a:rPr lang="fr-FR" sz="2000" kern="1200" dirty="0">
                <a:solidFill>
                  <a:schemeClr val="tx1"/>
                </a:solidFill>
                <a:effectLst/>
                <a:latin typeface="Calibri Light"/>
                <a:ea typeface="ＭＳ Ｐゴシック" charset="0"/>
                <a:cs typeface="ＭＳ Ｐゴシック" charset="0"/>
              </a:rPr>
              <a:t> center, Grand </a:t>
            </a:r>
            <a:r>
              <a:rPr lang="fr-FR" sz="2000" kern="1200" dirty="0" err="1">
                <a:solidFill>
                  <a:schemeClr val="tx1"/>
                </a:solidFill>
                <a:effectLst/>
                <a:latin typeface="Calibri Light"/>
                <a:ea typeface="ＭＳ Ｐゴシック" charset="0"/>
                <a:cs typeface="ＭＳ Ｐゴシック" charset="0"/>
              </a:rPr>
              <a:t>Chief</a:t>
            </a:r>
            <a:r>
              <a:rPr lang="fr-FR" sz="2000" kern="1200" baseline="0" dirty="0">
                <a:solidFill>
                  <a:schemeClr val="tx1"/>
                </a:solidFill>
                <a:effectLst/>
                <a:latin typeface="Calibri Light"/>
                <a:ea typeface="ＭＳ Ｐゴシック" charset="0"/>
                <a:cs typeface="ＭＳ Ｐゴシック" charset="0"/>
              </a:rPr>
              <a:t> </a:t>
            </a:r>
            <a:r>
              <a:rPr lang="fr-FR" sz="2000" kern="1200" baseline="0" dirty="0" err="1">
                <a:solidFill>
                  <a:schemeClr val="tx1"/>
                </a:solidFill>
                <a:effectLst/>
                <a:latin typeface="Calibri Light"/>
                <a:ea typeface="ＭＳ Ｐゴシック" charset="0"/>
                <a:cs typeface="ＭＳ Ｐゴシック" charset="0"/>
              </a:rPr>
              <a:t>Kondiaronk</a:t>
            </a:r>
            <a:r>
              <a:rPr lang="fr-FR" sz="2000" kern="1200" baseline="0" dirty="0">
                <a:solidFill>
                  <a:schemeClr val="tx1"/>
                </a:solidFill>
                <a:effectLst/>
                <a:latin typeface="Calibri Light"/>
                <a:ea typeface="ＭＳ Ｐゴシック" charset="0"/>
                <a:cs typeface="ＭＳ Ｐゴシック" charset="0"/>
              </a:rPr>
              <a:t> or the Huron-</a:t>
            </a:r>
            <a:r>
              <a:rPr lang="fr-FR" sz="2000" kern="1200" baseline="0" dirty="0" err="1">
                <a:solidFill>
                  <a:schemeClr val="tx1"/>
                </a:solidFill>
                <a:effectLst/>
                <a:latin typeface="Calibri Light"/>
                <a:ea typeface="ＭＳ Ｐゴシック" charset="0"/>
                <a:cs typeface="ＭＳ Ｐゴシック" charset="0"/>
              </a:rPr>
              <a:t>Wendats</a:t>
            </a:r>
            <a:endParaRPr lang="en-CA" sz="2000" kern="1200" dirty="0">
              <a:solidFill>
                <a:schemeClr val="tx1"/>
              </a:solidFill>
              <a:effectLst/>
              <a:latin typeface="Calibri Light"/>
              <a:ea typeface="ＭＳ Ｐゴシック" charset="0"/>
              <a:cs typeface="ＭＳ Ｐゴシック" charset="0"/>
            </a:endParaRPr>
          </a:p>
          <a:p>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15</a:t>
            </a:fld>
            <a:endParaRPr lang="en-US"/>
          </a:p>
        </p:txBody>
      </p:sp>
    </p:spTree>
    <p:extLst>
      <p:ext uri="{BB962C8B-B14F-4D97-AF65-F5344CB8AC3E}">
        <p14:creationId xmlns:p14="http://schemas.microsoft.com/office/powerpoint/2010/main" val="216960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top: Treaty</a:t>
            </a:r>
            <a:r>
              <a:rPr lang="en-US" baseline="0" dirty="0"/>
              <a:t> No. 2 (Library and Archives Canada)</a:t>
            </a:r>
            <a:endParaRPr lang="en-US" dirty="0"/>
          </a:p>
          <a:p>
            <a:r>
              <a:rPr lang="en-US" dirty="0"/>
              <a:t>Photo</a:t>
            </a:r>
            <a:r>
              <a:rPr lang="en-US" baseline="0" dirty="0"/>
              <a:t> bottom: </a:t>
            </a:r>
            <a:r>
              <a:rPr lang="en-CA" sz="2400" kern="1200" dirty="0">
                <a:solidFill>
                  <a:schemeClr val="tx1"/>
                </a:solidFill>
                <a:effectLst/>
                <a:latin typeface="Calibri Light"/>
                <a:ea typeface="ＭＳ Ｐゴシック" charset="0"/>
                <a:cs typeface="ＭＳ Ｐゴシック" charset="0"/>
              </a:rPr>
              <a:t>Chiefs of the Six Nations at Brantford, Canada, explaining their wampum belts to Horatio Hale September 14, 1871</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16</a:t>
            </a:fld>
            <a:endParaRPr lang="en-US"/>
          </a:p>
        </p:txBody>
      </p:sp>
    </p:spTree>
    <p:extLst>
      <p:ext uri="{BB962C8B-B14F-4D97-AF65-F5344CB8AC3E}">
        <p14:creationId xmlns:p14="http://schemas.microsoft.com/office/powerpoint/2010/main" val="285458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cover of the </a:t>
            </a:r>
            <a:r>
              <a:rPr lang="en-US" baseline="0" dirty="0" err="1"/>
              <a:t>Agrement</a:t>
            </a:r>
            <a:r>
              <a:rPr lang="en-US" baseline="0" dirty="0"/>
              <a:t> Between the Inuit of the Nunavut Settlement Area and Her Majesty the Queen in right of Canada. 1993.</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17</a:t>
            </a:fld>
            <a:endParaRPr lang="en-US"/>
          </a:p>
        </p:txBody>
      </p:sp>
    </p:spTree>
    <p:extLst>
      <p:ext uri="{BB962C8B-B14F-4D97-AF65-F5344CB8AC3E}">
        <p14:creationId xmlns:p14="http://schemas.microsoft.com/office/powerpoint/2010/main" val="4004102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a:t>
            </a:r>
            <a:r>
              <a:rPr lang="en-CA" sz="2400" kern="1200" dirty="0" err="1">
                <a:solidFill>
                  <a:schemeClr val="tx1"/>
                </a:solidFill>
                <a:effectLst/>
                <a:latin typeface="Calibri Light"/>
                <a:ea typeface="ＭＳ Ｐゴシック" charset="0"/>
                <a:cs typeface="ＭＳ Ｐゴシック" charset="0"/>
              </a:rPr>
              <a:t>Honor</a:t>
            </a:r>
            <a:r>
              <a:rPr lang="en-CA" sz="2400" kern="1200" dirty="0">
                <a:solidFill>
                  <a:schemeClr val="tx1"/>
                </a:solidFill>
                <a:effectLst/>
                <a:latin typeface="Calibri Light"/>
                <a:ea typeface="ＭＳ Ｐゴシック" charset="0"/>
                <a:cs typeface="ＭＳ Ｐゴシック" charset="0"/>
              </a:rPr>
              <a:t> The Treaties’  post by Ernesto </a:t>
            </a:r>
            <a:r>
              <a:rPr lang="en-CA" sz="2400" kern="1200" dirty="0" err="1">
                <a:solidFill>
                  <a:schemeClr val="tx1"/>
                </a:solidFill>
                <a:effectLst/>
                <a:latin typeface="Calibri Light"/>
                <a:ea typeface="ＭＳ Ｐゴシック" charset="0"/>
                <a:cs typeface="ＭＳ Ｐゴシック" charset="0"/>
              </a:rPr>
              <a:t>Yerena</a:t>
            </a:r>
            <a:r>
              <a:rPr lang="en-CA" sz="2400" kern="1200" dirty="0">
                <a:solidFill>
                  <a:schemeClr val="tx1"/>
                </a:solidFill>
                <a:effectLst/>
                <a:latin typeface="Calibri Light"/>
                <a:ea typeface="ＭＳ Ｐゴシック" charset="0"/>
                <a:cs typeface="ＭＳ Ｐゴシック" charset="0"/>
              </a:rPr>
              <a:t>. </a:t>
            </a:r>
            <a:r>
              <a:rPr lang="en-CA" sz="2400" kern="1200" dirty="0" err="1">
                <a:solidFill>
                  <a:schemeClr val="tx1"/>
                </a:solidFill>
                <a:effectLst/>
                <a:latin typeface="Calibri Light"/>
                <a:ea typeface="ＭＳ Ｐゴシック" charset="0"/>
                <a:cs typeface="ＭＳ Ｐゴシック" charset="0"/>
              </a:rPr>
              <a:t>Honor</a:t>
            </a:r>
            <a:r>
              <a:rPr lang="en-CA" sz="2400" kern="1200" dirty="0">
                <a:solidFill>
                  <a:schemeClr val="tx1"/>
                </a:solidFill>
                <a:effectLst/>
                <a:latin typeface="Calibri Light"/>
                <a:ea typeface="ＭＳ Ｐゴシック" charset="0"/>
                <a:cs typeface="ＭＳ Ｐゴシック" charset="0"/>
              </a:rPr>
              <a:t> the Treaties was created in 2010 (as the result of a TED talk by </a:t>
            </a:r>
            <a:r>
              <a:rPr lang="en-CA" sz="2400" u="sng" kern="1200" dirty="0">
                <a:solidFill>
                  <a:schemeClr val="tx1"/>
                </a:solidFill>
                <a:effectLst/>
                <a:latin typeface="Calibri Light"/>
                <a:ea typeface="ＭＳ Ｐゴシック" charset="0"/>
                <a:cs typeface="ＭＳ Ｐゴシック" charset="0"/>
                <a:hlinkClick r:id="rId3"/>
              </a:rPr>
              <a:t>Aaron Huey</a:t>
            </a:r>
            <a:r>
              <a:rPr lang="en-CA" sz="2400" kern="1200" dirty="0">
                <a:solidFill>
                  <a:schemeClr val="tx1"/>
                </a:solidFill>
                <a:effectLst/>
                <a:latin typeface="Calibri Light"/>
                <a:ea typeface="ＭＳ Ｐゴシック" charset="0"/>
                <a:cs typeface="ＭＳ Ｐゴシック" charset="0"/>
              </a:rPr>
              <a:t>, and collaborations with </a:t>
            </a:r>
            <a:r>
              <a:rPr lang="en-CA" sz="2400" u="sng" kern="1200" dirty="0">
                <a:solidFill>
                  <a:schemeClr val="tx1"/>
                </a:solidFill>
                <a:effectLst/>
                <a:latin typeface="Calibri Light"/>
                <a:ea typeface="ＭＳ Ｐゴシック" charset="0"/>
                <a:cs typeface="ＭＳ Ｐゴシック" charset="0"/>
                <a:hlinkClick r:id="rId4"/>
              </a:rPr>
              <a:t>Shepard Fairey</a:t>
            </a:r>
            <a:r>
              <a:rPr lang="en-CA" sz="2400" kern="1200" dirty="0">
                <a:solidFill>
                  <a:schemeClr val="tx1"/>
                </a:solidFill>
                <a:effectLst/>
                <a:latin typeface="Calibri Light"/>
                <a:ea typeface="ＭＳ Ｐゴシック" charset="0"/>
                <a:cs typeface="ＭＳ Ｐゴシック" charset="0"/>
              </a:rPr>
              <a:t> and </a:t>
            </a:r>
            <a:r>
              <a:rPr lang="en-CA" sz="2400" u="sng" kern="1200" dirty="0">
                <a:solidFill>
                  <a:schemeClr val="tx1"/>
                </a:solidFill>
                <a:effectLst/>
                <a:latin typeface="Calibri Light"/>
                <a:ea typeface="ＭＳ Ｐゴシック" charset="0"/>
                <a:cs typeface="ＭＳ Ｐゴシック" charset="0"/>
                <a:hlinkClick r:id="rId5"/>
              </a:rPr>
              <a:t>Ernesto Yerena</a:t>
            </a:r>
            <a:r>
              <a:rPr lang="en-CA" sz="2400" kern="1200" dirty="0">
                <a:solidFill>
                  <a:schemeClr val="tx1"/>
                </a:solidFill>
                <a:effectLst/>
                <a:latin typeface="Calibri Light"/>
                <a:ea typeface="ＭＳ Ｐゴシック" charset="0"/>
                <a:cs typeface="ＭＳ Ｐゴシック" charset="0"/>
              </a:rPr>
              <a:t>) as an art experiment to educate the public about Native American Treaty Issues.</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18</a:t>
            </a:fld>
            <a:endParaRPr lang="en-US"/>
          </a:p>
        </p:txBody>
      </p:sp>
    </p:spTree>
    <p:extLst>
      <p:ext uri="{BB962C8B-B14F-4D97-AF65-F5344CB8AC3E}">
        <p14:creationId xmlns:p14="http://schemas.microsoft.com/office/powerpoint/2010/main" val="98931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400" kern="1200" dirty="0">
                <a:solidFill>
                  <a:schemeClr val="tx1"/>
                </a:solidFill>
                <a:effectLst/>
                <a:latin typeface="Calibri Light"/>
                <a:ea typeface="ＭＳ Ｐゴシック" charset="0"/>
                <a:cs typeface="ＭＳ Ｐゴシック" charset="0"/>
              </a:rPr>
              <a:t>Photo: Indigenous Peoples receiving treaty money, 1930. (Courtesy Library and Archives Canada/MIKAN 3348407)</a:t>
            </a:r>
            <a:endParaRPr lang="en-CA" sz="2400" kern="1200" dirty="0">
              <a:solidFill>
                <a:schemeClr val="tx1"/>
              </a:solidFill>
              <a:effectLst/>
              <a:latin typeface="Calibri Light"/>
              <a:ea typeface="ＭＳ Ｐゴシック" charset="0"/>
              <a:cs typeface="ＭＳ Ｐゴシック" charset="0"/>
            </a:endParaRPr>
          </a:p>
          <a:p>
            <a:endParaRPr lang="en-US" dirty="0"/>
          </a:p>
          <a:p>
            <a:endParaRPr lang="en-US" dirty="0"/>
          </a:p>
          <a:p>
            <a:endParaRPr lang="en-US" sz="2400" kern="1200" dirty="0">
              <a:solidFill>
                <a:schemeClr val="tx1"/>
              </a:solidFill>
              <a:latin typeface="Calibri Light"/>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19</a:t>
            </a:fld>
            <a:endParaRPr lang="en-US"/>
          </a:p>
        </p:txBody>
      </p:sp>
    </p:spTree>
    <p:extLst>
      <p:ext uri="{BB962C8B-B14F-4D97-AF65-F5344CB8AC3E}">
        <p14:creationId xmlns:p14="http://schemas.microsoft.com/office/powerpoint/2010/main" val="239208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6 Thinking Hats of Historical Thinking</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a:t>
            </a:fld>
            <a:endParaRPr lang="en-US"/>
          </a:p>
        </p:txBody>
      </p:sp>
    </p:spTree>
    <p:extLst>
      <p:ext uri="{BB962C8B-B14F-4D97-AF65-F5344CB8AC3E}">
        <p14:creationId xmlns:p14="http://schemas.microsoft.com/office/powerpoint/2010/main" val="253785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Arial"/>
                <a:cs typeface="Arial"/>
              </a:rPr>
              <a:t>Photo:</a:t>
            </a:r>
            <a:r>
              <a:rPr lang="en-US" sz="2000" baseline="0" dirty="0">
                <a:latin typeface="Arial"/>
                <a:cs typeface="Arial"/>
              </a:rPr>
              <a:t> </a:t>
            </a:r>
            <a:r>
              <a:rPr lang="fr-CA" sz="2400" b="0" i="0" u="none" strike="noStrike" kern="1200" baseline="0" dirty="0" err="1">
                <a:solidFill>
                  <a:schemeClr val="tx1"/>
                </a:solidFill>
                <a:latin typeface="Calibri Light"/>
                <a:ea typeface="ＭＳ Ｐゴシック" charset="0"/>
                <a:cs typeface="ＭＳ Ｐゴシック" charset="0"/>
              </a:rPr>
              <a:t>Members</a:t>
            </a:r>
            <a:r>
              <a:rPr lang="fr-CA" sz="2400" b="0" i="0" u="none" strike="noStrike" kern="1200" baseline="0" dirty="0">
                <a:solidFill>
                  <a:schemeClr val="tx1"/>
                </a:solidFill>
                <a:latin typeface="Calibri Light"/>
                <a:ea typeface="ＭＳ Ｐゴシック" charset="0"/>
                <a:cs typeface="ＭＳ Ｐゴシック" charset="0"/>
              </a:rPr>
              <a:t> of the </a:t>
            </a:r>
            <a:r>
              <a:rPr lang="fr-CA" sz="2400" b="0" i="0" u="none" strike="noStrike" kern="1200" baseline="0" dirty="0" err="1">
                <a:solidFill>
                  <a:schemeClr val="tx1"/>
                </a:solidFill>
                <a:latin typeface="Calibri Light"/>
                <a:ea typeface="ＭＳ Ｐゴシック" charset="0"/>
                <a:cs typeface="ＭＳ Ｐゴシック" charset="0"/>
              </a:rPr>
              <a:t>Musqueam</a:t>
            </a:r>
            <a:r>
              <a:rPr lang="fr-CA" sz="2400" b="0" i="0" u="none" strike="noStrike" kern="1200" baseline="0" dirty="0">
                <a:solidFill>
                  <a:schemeClr val="tx1"/>
                </a:solidFill>
                <a:latin typeface="Calibri Light"/>
                <a:ea typeface="ＭＳ Ｐゴシック" charset="0"/>
                <a:cs typeface="ＭＳ Ｐゴシック" charset="0"/>
              </a:rPr>
              <a:t> First Nation </a:t>
            </a:r>
            <a:r>
              <a:rPr lang="fr-CA" sz="2400" b="0" i="0" u="none" strike="noStrike" kern="1200" baseline="0" dirty="0" err="1">
                <a:solidFill>
                  <a:schemeClr val="tx1"/>
                </a:solidFill>
                <a:latin typeface="Calibri Light"/>
                <a:ea typeface="ＭＳ Ｐゴシック" charset="0"/>
                <a:cs typeface="ＭＳ Ｐゴシック" charset="0"/>
              </a:rPr>
              <a:t>paddle</a:t>
            </a:r>
            <a:r>
              <a:rPr lang="fr-CA" sz="2400" b="0" i="0" u="none" strike="noStrike" kern="1200" baseline="0" dirty="0">
                <a:solidFill>
                  <a:schemeClr val="tx1"/>
                </a:solidFill>
                <a:latin typeface="Calibri Light"/>
                <a:ea typeface="ＭＳ Ｐゴシック" charset="0"/>
                <a:cs typeface="ＭＳ Ｐゴシック" charset="0"/>
              </a:rPr>
              <a:t> a </a:t>
            </a:r>
            <a:r>
              <a:rPr lang="fr-CA" sz="2400" b="0" i="0" u="none" strike="noStrike" kern="1200" baseline="0" dirty="0" err="1">
                <a:solidFill>
                  <a:schemeClr val="tx1"/>
                </a:solidFill>
                <a:latin typeface="Calibri Light"/>
                <a:ea typeface="ＭＳ Ｐゴシック" charset="0"/>
                <a:cs typeface="ＭＳ Ｐゴシック" charset="0"/>
              </a:rPr>
              <a:t>traditional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canoe</a:t>
            </a:r>
            <a:r>
              <a:rPr lang="fr-CA" sz="2400" b="0" i="0" u="none" strike="noStrike" kern="1200" baseline="0" dirty="0">
                <a:solidFill>
                  <a:schemeClr val="tx1"/>
                </a:solidFill>
                <a:latin typeface="Calibri Light"/>
                <a:ea typeface="ＭＳ Ｐゴシック" charset="0"/>
                <a:cs typeface="ＭＳ Ｐゴシック" charset="0"/>
              </a:rPr>
              <a:t> on False Creek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an all nations </a:t>
            </a:r>
            <a:r>
              <a:rPr lang="fr-CA" sz="2400" b="0" i="0" u="none" strike="noStrike" kern="1200" baseline="0" dirty="0" err="1">
                <a:solidFill>
                  <a:schemeClr val="tx1"/>
                </a:solidFill>
                <a:latin typeface="Calibri Light"/>
                <a:ea typeface="ＭＳ Ｐゴシック" charset="0"/>
                <a:cs typeface="ＭＳ Ｐゴシック" charset="0"/>
              </a:rPr>
              <a:t>canoe</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gathering</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held</a:t>
            </a:r>
            <a:r>
              <a:rPr lang="fr-CA" sz="2400" b="0" i="0" u="none" strike="noStrike" kern="1200" baseline="0" dirty="0">
                <a:solidFill>
                  <a:schemeClr val="tx1"/>
                </a:solidFill>
                <a:latin typeface="Calibri Light"/>
                <a:ea typeface="ＭＳ Ｐゴシック" charset="0"/>
                <a:cs typeface="ＭＳ Ｐゴシック" charset="0"/>
              </a:rPr>
              <a:t> as part of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Week</a:t>
            </a:r>
            <a:r>
              <a:rPr lang="fr-CA" sz="2400" b="0" i="0" u="none" strike="noStrike" kern="1200" baseline="0" dirty="0">
                <a:solidFill>
                  <a:schemeClr val="tx1"/>
                </a:solidFill>
                <a:latin typeface="Calibri Light"/>
                <a:ea typeface="ＭＳ Ｐゴシック" charset="0"/>
                <a:cs typeface="ＭＳ Ｐゴシック" charset="0"/>
              </a:rPr>
              <a:t> in Vancouver, B.C., on Tuesday </a:t>
            </a:r>
            <a:r>
              <a:rPr lang="fr-CA" sz="2400" b="0" i="0" u="none" strike="noStrike" kern="1200" baseline="0" dirty="0" err="1">
                <a:solidFill>
                  <a:schemeClr val="tx1"/>
                </a:solidFill>
                <a:latin typeface="Calibri Light"/>
                <a:ea typeface="ＭＳ Ｐゴシック" charset="0"/>
                <a:cs typeface="ＭＳ Ｐゴシック" charset="0"/>
              </a:rPr>
              <a:t>September</a:t>
            </a:r>
            <a:r>
              <a:rPr lang="fr-CA" sz="2400" b="0" i="0" u="none" strike="noStrike" kern="1200" baseline="0" dirty="0">
                <a:solidFill>
                  <a:schemeClr val="tx1"/>
                </a:solidFill>
                <a:latin typeface="Calibri Light"/>
                <a:ea typeface="ＭＳ Ｐゴシック" charset="0"/>
                <a:cs typeface="ＭＳ Ｐゴシック" charset="0"/>
              </a:rPr>
              <a:t> 17, 2013. THE CANADIAN PRESS/Darryl Dyck</a:t>
            </a:r>
            <a:endParaRPr lang="en-US" sz="2000" dirty="0">
              <a:latin typeface="Arial"/>
              <a:cs typeface="Arial"/>
            </a:endParaRP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20</a:t>
            </a:fld>
            <a:endParaRPr lang="en-US"/>
          </a:p>
        </p:txBody>
      </p:sp>
    </p:spTree>
    <p:extLst>
      <p:ext uri="{BB962C8B-B14F-4D97-AF65-F5344CB8AC3E}">
        <p14:creationId xmlns:p14="http://schemas.microsoft.com/office/powerpoint/2010/main" val="298151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Photos top: British Union Jack and French National Flag</a:t>
            </a: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bottom: </a:t>
            </a:r>
            <a:r>
              <a:rPr lang="en-CA" sz="2400" kern="1200" dirty="0">
                <a:solidFill>
                  <a:schemeClr val="tx1"/>
                </a:solidFill>
                <a:effectLst/>
                <a:latin typeface="Calibri Light"/>
                <a:ea typeface="ＭＳ Ｐゴシック" charset="0"/>
                <a:cs typeface="ＭＳ Ｐゴシック" charset="0"/>
              </a:rPr>
              <a:t>This flag was designed by an </a:t>
            </a:r>
            <a:r>
              <a:rPr lang="en-CA" sz="2400" kern="1200" dirty="0" err="1">
                <a:solidFill>
                  <a:schemeClr val="tx1"/>
                </a:solidFill>
                <a:effectLst/>
                <a:latin typeface="Calibri Light"/>
                <a:ea typeface="ＭＳ Ｐゴシック" charset="0"/>
                <a:cs typeface="ＭＳ Ｐゴシック" charset="0"/>
              </a:rPr>
              <a:t>Kwakwaka'wakw</a:t>
            </a:r>
            <a:r>
              <a:rPr lang="en-CA" sz="2400" kern="1200" dirty="0">
                <a:solidFill>
                  <a:schemeClr val="tx1"/>
                </a:solidFill>
                <a:effectLst/>
                <a:latin typeface="Calibri Light"/>
                <a:ea typeface="ＭＳ Ｐゴシック" charset="0"/>
                <a:cs typeface="ＭＳ Ｐゴシック" charset="0"/>
              </a:rPr>
              <a:t> artist named Curtis Wilson on Vancouver Island. The design is said to represent all the First Nations of Canada.</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21</a:t>
            </a:fld>
            <a:endParaRPr lang="en-US"/>
          </a:p>
        </p:txBody>
      </p:sp>
    </p:spTree>
    <p:extLst>
      <p:ext uri="{BB962C8B-B14F-4D97-AF65-F5344CB8AC3E}">
        <p14:creationId xmlns:p14="http://schemas.microsoft.com/office/powerpoint/2010/main" val="3988033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Photo: Treaty</a:t>
            </a:r>
            <a:r>
              <a:rPr lang="en-US" sz="2000" baseline="0" dirty="0">
                <a:latin typeface="Calibri Light" charset="0"/>
              </a:rPr>
              <a:t> Belt (C</a:t>
            </a:r>
            <a:r>
              <a:rPr lang="en-US" sz="2000" dirty="0">
                <a:latin typeface="Calibri Light" charset="0"/>
              </a:rPr>
              <a:t>ourtesy of Production Cazabon)</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9C1B36BE-7E83-1544-BD1E-CC5521900E42}" type="slidenum">
              <a:rPr lang="en-US" sz="1200">
                <a:latin typeface="Calibri Light" charset="0"/>
              </a:rPr>
              <a:pPr/>
              <a:t>22</a:t>
            </a:fld>
            <a:endParaRPr lang="en-US" sz="1200">
              <a:latin typeface="Calibri Light"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a:t>
            </a:fld>
            <a:endParaRPr lang="en-US"/>
          </a:p>
        </p:txBody>
      </p:sp>
    </p:spTree>
    <p:extLst>
      <p:ext uri="{BB962C8B-B14F-4D97-AF65-F5344CB8AC3E}">
        <p14:creationId xmlns:p14="http://schemas.microsoft.com/office/powerpoint/2010/main" val="139832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sz="2000" dirty="0">
                <a:latin typeface="Calibri Light" charset="0"/>
              </a:rPr>
              <a:t>Photo: Treaty No.9 Commission, Commissioners land and Long Lake, ON. 1906. (From the Archives of </a:t>
            </a:r>
            <a:r>
              <a:rPr lang="en-US" sz="2000" dirty="0" err="1">
                <a:latin typeface="Calibri Light" charset="0"/>
              </a:rPr>
              <a:t>Matawa</a:t>
            </a:r>
            <a:r>
              <a:rPr lang="en-US" sz="2000" dirty="0">
                <a:latin typeface="Calibri Light" charset="0"/>
              </a:rPr>
              <a:t> First Nations) </a:t>
            </a:r>
          </a:p>
          <a:p>
            <a:pPr eaLnBrk="1" hangingPunct="1">
              <a:spcBef>
                <a:spcPct val="0"/>
              </a:spcBef>
            </a:pPr>
            <a:endParaRPr lang="en-US" sz="2000" dirty="0">
              <a:latin typeface="Calibri Light" charset="0"/>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A8D7ACF8-C26B-634B-B8C7-74E43DC4A4AE}" type="slidenum">
              <a:rPr lang="en-US" sz="1200">
                <a:latin typeface="Calibri Light" charset="0"/>
              </a:rPr>
              <a:pPr/>
              <a:t>4</a:t>
            </a:fld>
            <a:endParaRPr lang="en-US" sz="1200">
              <a:latin typeface="Calibri Light"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nSpc>
                <a:spcPct val="90000"/>
              </a:lnSpc>
            </a:pPr>
            <a:r>
              <a:rPr lang="en-US" sz="2000" dirty="0">
                <a:latin typeface="Georgia" charset="0"/>
              </a:rPr>
              <a:t>Watch</a:t>
            </a:r>
            <a:r>
              <a:rPr lang="en-US" sz="2000" baseline="0" dirty="0">
                <a:latin typeface="Georgia" charset="0"/>
              </a:rPr>
              <a:t> the </a:t>
            </a:r>
            <a:r>
              <a:rPr lang="en-US" sz="2000" baseline="0" dirty="0" err="1">
                <a:latin typeface="Georgia" charset="0"/>
              </a:rPr>
              <a:t>Youtube</a:t>
            </a:r>
            <a:r>
              <a:rPr lang="en-US" sz="2000" baseline="0" dirty="0">
                <a:latin typeface="Georgia" charset="0"/>
              </a:rPr>
              <a:t> video ‘Trick or Treaty?’ here: </a:t>
            </a:r>
            <a:r>
              <a:rPr lang="en-US" sz="2000" b="1" baseline="0" dirty="0">
                <a:latin typeface="Georgia" charset="0"/>
              </a:rPr>
              <a:t>https://</a:t>
            </a:r>
            <a:r>
              <a:rPr lang="en-US" sz="2000" b="1" baseline="0" dirty="0" err="1">
                <a:latin typeface="Georgia" charset="0"/>
              </a:rPr>
              <a:t>www.youtube.com</a:t>
            </a:r>
            <a:r>
              <a:rPr lang="en-US" sz="2000" b="1" baseline="0" dirty="0">
                <a:latin typeface="Georgia" charset="0"/>
              </a:rPr>
              <a:t>/</a:t>
            </a:r>
            <a:r>
              <a:rPr lang="en-US" sz="2000" b="1" baseline="0" dirty="0" err="1">
                <a:latin typeface="Georgia" charset="0"/>
              </a:rPr>
              <a:t>watch?v</a:t>
            </a:r>
            <a:r>
              <a:rPr lang="en-US" sz="2000" b="1" baseline="0" dirty="0">
                <a:latin typeface="Georgia" charset="0"/>
              </a:rPr>
              <a:t>=g34Ty0nH8O8</a:t>
            </a:r>
          </a:p>
          <a:p>
            <a:pPr>
              <a:lnSpc>
                <a:spcPct val="90000"/>
              </a:lnSpc>
            </a:pPr>
            <a:endParaRPr lang="en-US" sz="2000" u="none" baseline="0" dirty="0">
              <a:solidFill>
                <a:schemeClr val="accent1"/>
              </a:solidFill>
              <a:latin typeface="Georgia" charset="0"/>
            </a:endParaRPr>
          </a:p>
          <a:p>
            <a:pPr marL="0" marR="0" indent="0" algn="l" defTabSz="912813" rtl="0" eaLnBrk="0" fontAlgn="base" latinLnBrk="0" hangingPunct="0">
              <a:lnSpc>
                <a:spcPct val="90000"/>
              </a:lnSpc>
              <a:spcBef>
                <a:spcPct val="30000"/>
              </a:spcBef>
              <a:spcAft>
                <a:spcPct val="0"/>
              </a:spcAft>
              <a:buClrTx/>
              <a:buSzTx/>
              <a:buFontTx/>
              <a:buNone/>
              <a:tabLst/>
              <a:defRPr/>
            </a:pPr>
            <a:r>
              <a:rPr lang="en-US" sz="2000" u="none" baseline="0" dirty="0">
                <a:solidFill>
                  <a:schemeClr val="accent1"/>
                </a:solidFill>
                <a:latin typeface="Georgia" charset="0"/>
              </a:rPr>
              <a:t>Photo: </a:t>
            </a:r>
            <a:r>
              <a:rPr lang="en-CA" sz="2400" u="none" kern="1200" dirty="0">
                <a:solidFill>
                  <a:schemeClr val="accent1"/>
                </a:solidFill>
                <a:effectLst/>
                <a:latin typeface="Calibri Light"/>
                <a:ea typeface="ＭＳ Ｐゴシック" charset="0"/>
                <a:cs typeface="ＭＳ Ｐゴシック" charset="0"/>
              </a:rPr>
              <a:t>Snowy Owl </a:t>
            </a:r>
            <a:r>
              <a:rPr lang="en-CA" sz="2400" u="none" kern="1200" dirty="0" err="1">
                <a:solidFill>
                  <a:schemeClr val="accent1"/>
                </a:solidFill>
                <a:effectLst/>
                <a:latin typeface="Calibri Light"/>
                <a:ea typeface="ＭＳ Ｐゴシック" charset="0"/>
                <a:cs typeface="ＭＳ Ｐゴシック" charset="0"/>
              </a:rPr>
              <a:t>Whitecotton</a:t>
            </a:r>
            <a:r>
              <a:rPr lang="en-CA" sz="2400" u="none" kern="1200" dirty="0">
                <a:solidFill>
                  <a:schemeClr val="accent1"/>
                </a:solidFill>
                <a:effectLst/>
                <a:latin typeface="Calibri Light"/>
                <a:ea typeface="ＭＳ Ｐゴシック" charset="0"/>
                <a:cs typeface="ＭＳ Ｐゴシック" charset="0"/>
              </a:rPr>
              <a:t>, Native American </a:t>
            </a:r>
            <a:r>
              <a:rPr lang="en-CA" sz="2400" u="none" strike="noStrike" kern="1200" dirty="0">
                <a:solidFill>
                  <a:schemeClr val="accent1"/>
                </a:solidFill>
                <a:effectLst/>
                <a:latin typeface="Calibri Light"/>
                <a:ea typeface="ＭＳ Ｐゴシック" charset="0"/>
                <a:cs typeface="ＭＳ Ｐゴシック" charset="0"/>
              </a:rPr>
              <a:t>photo</a:t>
            </a:r>
            <a:r>
              <a:rPr lang="en-CA" sz="2400" u="none" kern="1200" dirty="0">
                <a:solidFill>
                  <a:schemeClr val="accent1"/>
                </a:solidFill>
                <a:effectLst/>
                <a:latin typeface="Calibri Light"/>
                <a:ea typeface="ＭＳ Ｐゴシック" charset="0"/>
                <a:cs typeface="ＭＳ Ｐゴシック" charset="0"/>
              </a:rPr>
              <a:t> Sampson Beaver with his daughter, Frances Beaver, and his wife Leah Beaver - Assiniboine - 1906</a:t>
            </a:r>
          </a:p>
          <a:p>
            <a:pPr>
              <a:lnSpc>
                <a:spcPct val="90000"/>
              </a:lnSpc>
            </a:pPr>
            <a:r>
              <a:rPr lang="en-US" sz="2000" baseline="0" dirty="0">
                <a:latin typeface="Georgia" charset="0"/>
              </a:rPr>
              <a:t> </a:t>
            </a:r>
          </a:p>
          <a:p>
            <a:pPr>
              <a:lnSpc>
                <a:spcPct val="90000"/>
              </a:lnSpc>
            </a:pPr>
            <a:endParaRPr lang="en-US" sz="2000" dirty="0">
              <a:latin typeface="Georgia" charset="0"/>
            </a:endParaRPr>
          </a:p>
          <a:p>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a:t>
            </a:r>
            <a:r>
              <a:rPr lang="en-US" sz="2400" kern="1200" dirty="0">
                <a:solidFill>
                  <a:schemeClr val="tx1"/>
                </a:solidFill>
                <a:effectLst/>
                <a:latin typeface="Calibri Light"/>
                <a:ea typeface="ＭＳ Ｐゴシック" charset="0"/>
                <a:cs typeface="ＭＳ Ｐゴシック" charset="0"/>
              </a:rPr>
              <a:t>Depiction of the assembly of the 4</a:t>
            </a:r>
            <a:r>
              <a:rPr lang="en-US" sz="2400" kern="1200" baseline="30000" dirty="0">
                <a:solidFill>
                  <a:schemeClr val="tx1"/>
                </a:solidFill>
                <a:effectLst/>
                <a:latin typeface="Calibri Light"/>
                <a:ea typeface="ＭＳ Ｐゴシック" charset="0"/>
                <a:cs typeface="ＭＳ Ｐゴシック" charset="0"/>
              </a:rPr>
              <a:t>th</a:t>
            </a:r>
            <a:r>
              <a:rPr lang="en-US" sz="2400" kern="1200" dirty="0">
                <a:solidFill>
                  <a:schemeClr val="tx1"/>
                </a:solidFill>
                <a:effectLst/>
                <a:latin typeface="Calibri Light"/>
                <a:ea typeface="ＭＳ Ｐゴシック" charset="0"/>
                <a:cs typeface="ＭＳ Ｐゴシック" charset="0"/>
              </a:rPr>
              <a:t> of August 1701, before the signature of the ‘Grande </a:t>
            </a:r>
            <a:r>
              <a:rPr lang="en-US" sz="2400" kern="1200" dirty="0" err="1">
                <a:solidFill>
                  <a:schemeClr val="tx1"/>
                </a:solidFill>
                <a:effectLst/>
                <a:latin typeface="Calibri Light"/>
                <a:ea typeface="ＭＳ Ｐゴシック" charset="0"/>
                <a:cs typeface="ＭＳ Ｐゴシック" charset="0"/>
              </a:rPr>
              <a:t>Paix</a:t>
            </a:r>
            <a:r>
              <a:rPr lang="en-US" sz="2400" kern="1200" dirty="0">
                <a:solidFill>
                  <a:schemeClr val="tx1"/>
                </a:solidFill>
                <a:effectLst/>
                <a:latin typeface="Calibri Light"/>
                <a:ea typeface="ＭＳ Ｐゴシック" charset="0"/>
                <a:cs typeface="ＭＳ Ｐゴシック" charset="0"/>
              </a:rPr>
              <a:t> de </a:t>
            </a:r>
            <a:r>
              <a:rPr lang="en-US" sz="2400" kern="1200" dirty="0" err="1">
                <a:solidFill>
                  <a:schemeClr val="tx1"/>
                </a:solidFill>
                <a:effectLst/>
                <a:latin typeface="Calibri Light"/>
                <a:ea typeface="ＭＳ Ｐゴシック" charset="0"/>
                <a:cs typeface="ＭＳ Ｐゴシック" charset="0"/>
              </a:rPr>
              <a:t>Montr</a:t>
            </a:r>
            <a:r>
              <a:rPr lang="fr-FR" sz="2400" kern="1200" dirty="0" err="1">
                <a:solidFill>
                  <a:schemeClr val="tx1"/>
                </a:solidFill>
                <a:effectLst/>
                <a:latin typeface="Calibri Light"/>
                <a:ea typeface="ＭＳ Ｐゴシック" charset="0"/>
                <a:cs typeface="ＭＳ Ｐゴシック" charset="0"/>
              </a:rPr>
              <a:t>éal</a:t>
            </a:r>
            <a:r>
              <a:rPr lang="fr-FR" sz="2400" kern="1200" dirty="0">
                <a:solidFill>
                  <a:schemeClr val="tx1"/>
                </a:solidFill>
                <a:effectLst/>
                <a:latin typeface="Calibri Light"/>
                <a:ea typeface="ＭＳ Ｐゴシック" charset="0"/>
                <a:cs typeface="ＭＳ Ｐゴシック" charset="0"/>
              </a:rPr>
              <a:t>’ or the Great </a:t>
            </a:r>
            <a:r>
              <a:rPr lang="fr-FR" sz="2400" kern="1200" dirty="0" err="1">
                <a:solidFill>
                  <a:schemeClr val="tx1"/>
                </a:solidFill>
                <a:effectLst/>
                <a:latin typeface="Calibri Light"/>
                <a:ea typeface="ＭＳ Ｐゴシック" charset="0"/>
                <a:cs typeface="ＭＳ Ｐゴシック" charset="0"/>
              </a:rPr>
              <a:t>Peace</a:t>
            </a:r>
            <a:r>
              <a:rPr lang="fr-FR" sz="2400" kern="1200" dirty="0">
                <a:solidFill>
                  <a:schemeClr val="tx1"/>
                </a:solidFill>
                <a:effectLst/>
                <a:latin typeface="Calibri Light"/>
                <a:ea typeface="ＭＳ Ｐゴシック" charset="0"/>
                <a:cs typeface="ＭＳ Ｐゴシック" charset="0"/>
              </a:rPr>
              <a:t> </a:t>
            </a:r>
            <a:r>
              <a:rPr lang="fr-FR" sz="2400" kern="1200" dirty="0" err="1">
                <a:solidFill>
                  <a:schemeClr val="tx1"/>
                </a:solidFill>
                <a:effectLst/>
                <a:latin typeface="Calibri Light"/>
                <a:ea typeface="ＭＳ Ｐゴシック" charset="0"/>
                <a:cs typeface="ＭＳ Ｐゴシック" charset="0"/>
              </a:rPr>
              <a:t>Treaty</a:t>
            </a:r>
            <a:r>
              <a:rPr lang="fr-FR" sz="2400" kern="1200" dirty="0">
                <a:solidFill>
                  <a:schemeClr val="tx1"/>
                </a:solidFill>
                <a:effectLst/>
                <a:latin typeface="Calibri Light"/>
                <a:ea typeface="ＭＳ Ｐゴシック" charset="0"/>
                <a:cs typeface="ＭＳ Ｐゴシック" charset="0"/>
              </a:rPr>
              <a:t> of </a:t>
            </a:r>
            <a:r>
              <a:rPr lang="fr-FR" sz="2400" kern="1200" dirty="0" err="1">
                <a:solidFill>
                  <a:schemeClr val="tx1"/>
                </a:solidFill>
                <a:effectLst/>
                <a:latin typeface="Calibri Light"/>
                <a:ea typeface="ＭＳ Ｐゴシック" charset="0"/>
                <a:cs typeface="ＭＳ Ｐゴシック" charset="0"/>
              </a:rPr>
              <a:t>Montreal</a:t>
            </a:r>
            <a:r>
              <a:rPr lang="fr-FR" sz="2400" kern="1200" dirty="0">
                <a:solidFill>
                  <a:schemeClr val="tx1"/>
                </a:solidFill>
                <a:effectLst/>
                <a:latin typeface="Calibri Light"/>
                <a:ea typeface="ＭＳ Ｐゴシック" charset="0"/>
                <a:cs typeface="ＭＳ Ｐゴシック" charset="0"/>
              </a:rPr>
              <a:t> by </a:t>
            </a:r>
            <a:r>
              <a:rPr lang="fr-FR" sz="2400" kern="1200" dirty="0" err="1">
                <a:solidFill>
                  <a:schemeClr val="tx1"/>
                </a:solidFill>
                <a:effectLst/>
                <a:latin typeface="Calibri Light"/>
                <a:ea typeface="ＭＳ Ｐゴシック" charset="0"/>
                <a:cs typeface="ＭＳ Ｐゴシック" charset="0"/>
              </a:rPr>
              <a:t>artist</a:t>
            </a:r>
            <a:r>
              <a:rPr lang="fr-FR" sz="2400" kern="1200" dirty="0">
                <a:solidFill>
                  <a:schemeClr val="tx1"/>
                </a:solidFill>
                <a:effectLst/>
                <a:latin typeface="Calibri Light"/>
                <a:ea typeface="ＭＳ Ｐゴシック" charset="0"/>
                <a:cs typeface="ＭＳ Ｐゴシック" charset="0"/>
              </a:rPr>
              <a:t> Francis Back.</a:t>
            </a: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6</a:t>
            </a:fld>
            <a:endParaRPr lang="en-US"/>
          </a:p>
        </p:txBody>
      </p:sp>
    </p:spTree>
    <p:extLst>
      <p:ext uri="{BB962C8B-B14F-4D97-AF65-F5344CB8AC3E}">
        <p14:creationId xmlns:p14="http://schemas.microsoft.com/office/powerpoint/2010/main" val="2237305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sz="2000" dirty="0">
                <a:latin typeface="Calibri Light" charset="0"/>
              </a:rPr>
              <a:t>Photo:</a:t>
            </a:r>
            <a:r>
              <a:rPr lang="en-US" sz="2000" baseline="0" dirty="0">
                <a:latin typeface="Calibri Light" charset="0"/>
              </a:rPr>
              <a:t> Meeting for </a:t>
            </a:r>
            <a:r>
              <a:rPr lang="en-US" sz="2000" baseline="0">
                <a:latin typeface="Calibri Light" charset="0"/>
              </a:rPr>
              <a:t>Treaty 6, 1876 </a:t>
            </a:r>
            <a:r>
              <a:rPr lang="en-US" sz="2000" baseline="0" dirty="0">
                <a:latin typeface="Calibri Light" charset="0"/>
              </a:rPr>
              <a:t>(</a:t>
            </a:r>
            <a:r>
              <a:rPr lang="en-US" sz="2400" kern="1200" dirty="0" err="1">
                <a:solidFill>
                  <a:schemeClr val="tx1"/>
                </a:solidFill>
                <a:effectLst/>
                <a:latin typeface="Calibri Light"/>
                <a:ea typeface="ＭＳ Ｐゴシック" charset="0"/>
                <a:cs typeface="ＭＳ Ｐゴシック" charset="0"/>
              </a:rPr>
              <a:t>Glenbow</a:t>
            </a:r>
            <a:r>
              <a:rPr lang="en-US" sz="2400" kern="1200" dirty="0">
                <a:solidFill>
                  <a:schemeClr val="tx1"/>
                </a:solidFill>
                <a:effectLst/>
                <a:latin typeface="Calibri Light"/>
                <a:ea typeface="ＭＳ Ｐゴシック" charset="0"/>
                <a:cs typeface="ＭＳ Ｐゴシック" charset="0"/>
              </a:rPr>
              <a:t> Archives Na-448-6)</a:t>
            </a:r>
            <a:endParaRPr lang="en-CA" sz="2400" kern="1200" dirty="0">
              <a:solidFill>
                <a:schemeClr val="tx1"/>
              </a:solidFill>
              <a:effectLst/>
              <a:latin typeface="Calibri Light"/>
              <a:ea typeface="ＭＳ Ｐゴシック" charset="0"/>
              <a:cs typeface="ＭＳ Ｐゴシック" charset="0"/>
            </a:endParaRPr>
          </a:p>
          <a:p>
            <a:pPr eaLnBrk="1" hangingPunct="1">
              <a:spcBef>
                <a:spcPct val="0"/>
              </a:spcBef>
            </a:pPr>
            <a:r>
              <a:rPr lang="en-US" sz="2000" baseline="0" dirty="0">
                <a:latin typeface="Calibri Light" charset="0"/>
              </a:rPr>
              <a:t> </a:t>
            </a:r>
            <a:endParaRPr lang="en-US" sz="2000" dirty="0">
              <a:latin typeface="Calibri Light"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8CE8E76A-1347-294E-92C8-09FF1A96084F}" type="slidenum">
              <a:rPr lang="en-US" sz="1200">
                <a:latin typeface="Calibri Light" charset="0"/>
              </a:rPr>
              <a:pPr/>
              <a:t>7</a:t>
            </a:fld>
            <a:endParaRPr lang="en-US" sz="1200">
              <a:latin typeface="Calibri Light"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a:t>
            </a:r>
            <a:r>
              <a:rPr lang="en-US" baseline="0" dirty="0"/>
              <a:t>os: 1.</a:t>
            </a:r>
            <a:r>
              <a:rPr lang="en-US" sz="2400" kern="1200" dirty="0">
                <a:solidFill>
                  <a:schemeClr val="tx1"/>
                </a:solidFill>
                <a:effectLst/>
                <a:latin typeface="Calibri Light"/>
                <a:ea typeface="ＭＳ Ｐゴシック" charset="0"/>
                <a:cs typeface="ＭＳ Ｐゴシック" charset="0"/>
              </a:rPr>
              <a:t>Depiction of the assembly of the 4</a:t>
            </a:r>
            <a:r>
              <a:rPr lang="en-US" sz="2400" kern="1200" baseline="30000" dirty="0">
                <a:solidFill>
                  <a:schemeClr val="tx1"/>
                </a:solidFill>
                <a:effectLst/>
                <a:latin typeface="Calibri Light"/>
                <a:ea typeface="ＭＳ Ｐゴシック" charset="0"/>
                <a:cs typeface="ＭＳ Ｐゴシック" charset="0"/>
              </a:rPr>
              <a:t>th</a:t>
            </a:r>
            <a:r>
              <a:rPr lang="en-US" sz="2400" kern="1200" dirty="0">
                <a:solidFill>
                  <a:schemeClr val="tx1"/>
                </a:solidFill>
                <a:effectLst/>
                <a:latin typeface="Calibri Light"/>
                <a:ea typeface="ＭＳ Ｐゴシック" charset="0"/>
                <a:cs typeface="ＭＳ Ｐゴシック" charset="0"/>
              </a:rPr>
              <a:t> of August 1701, before the signature of the ‘Grande </a:t>
            </a:r>
            <a:r>
              <a:rPr lang="en-US" sz="2400" kern="1200" dirty="0" err="1">
                <a:solidFill>
                  <a:schemeClr val="tx1"/>
                </a:solidFill>
                <a:effectLst/>
                <a:latin typeface="Calibri Light"/>
                <a:ea typeface="ＭＳ Ｐゴシック" charset="0"/>
                <a:cs typeface="ＭＳ Ｐゴシック" charset="0"/>
              </a:rPr>
              <a:t>Paix</a:t>
            </a:r>
            <a:r>
              <a:rPr lang="en-US" sz="2400" kern="1200" dirty="0">
                <a:solidFill>
                  <a:schemeClr val="tx1"/>
                </a:solidFill>
                <a:effectLst/>
                <a:latin typeface="Calibri Light"/>
                <a:ea typeface="ＭＳ Ｐゴシック" charset="0"/>
                <a:cs typeface="ＭＳ Ｐゴシック" charset="0"/>
              </a:rPr>
              <a:t> de </a:t>
            </a:r>
            <a:r>
              <a:rPr lang="en-US" sz="2400" kern="1200" dirty="0" err="1">
                <a:solidFill>
                  <a:schemeClr val="tx1"/>
                </a:solidFill>
                <a:effectLst/>
                <a:latin typeface="Calibri Light"/>
                <a:ea typeface="ＭＳ Ｐゴシック" charset="0"/>
                <a:cs typeface="ＭＳ Ｐゴシック" charset="0"/>
              </a:rPr>
              <a:t>Montr</a:t>
            </a:r>
            <a:r>
              <a:rPr lang="fr-FR" sz="2400" kern="1200" dirty="0" err="1">
                <a:solidFill>
                  <a:schemeClr val="tx1"/>
                </a:solidFill>
                <a:effectLst/>
                <a:latin typeface="Calibri Light"/>
                <a:ea typeface="ＭＳ Ｐゴシック" charset="0"/>
                <a:cs typeface="ＭＳ Ｐゴシック" charset="0"/>
              </a:rPr>
              <a:t>éal</a:t>
            </a:r>
            <a:r>
              <a:rPr lang="fr-FR" sz="2400" kern="1200" dirty="0">
                <a:solidFill>
                  <a:schemeClr val="tx1"/>
                </a:solidFill>
                <a:effectLst/>
                <a:latin typeface="Calibri Light"/>
                <a:ea typeface="ＭＳ Ｐゴシック" charset="0"/>
                <a:cs typeface="ＭＳ Ｐゴシック" charset="0"/>
              </a:rPr>
              <a:t>’ or the Great </a:t>
            </a:r>
            <a:r>
              <a:rPr lang="fr-FR" sz="2400" kern="1200" dirty="0" err="1">
                <a:solidFill>
                  <a:schemeClr val="tx1"/>
                </a:solidFill>
                <a:effectLst/>
                <a:latin typeface="Calibri Light"/>
                <a:ea typeface="ＭＳ Ｐゴシック" charset="0"/>
                <a:cs typeface="ＭＳ Ｐゴシック" charset="0"/>
              </a:rPr>
              <a:t>Peace</a:t>
            </a:r>
            <a:r>
              <a:rPr lang="fr-FR" sz="2400" kern="1200" dirty="0">
                <a:solidFill>
                  <a:schemeClr val="tx1"/>
                </a:solidFill>
                <a:effectLst/>
                <a:latin typeface="Calibri Light"/>
                <a:ea typeface="ＭＳ Ｐゴシック" charset="0"/>
                <a:cs typeface="ＭＳ Ｐゴシック" charset="0"/>
              </a:rPr>
              <a:t> </a:t>
            </a:r>
            <a:r>
              <a:rPr lang="fr-FR" sz="2400" kern="1200" dirty="0" err="1">
                <a:solidFill>
                  <a:schemeClr val="tx1"/>
                </a:solidFill>
                <a:effectLst/>
                <a:latin typeface="Calibri Light"/>
                <a:ea typeface="ＭＳ Ｐゴシック" charset="0"/>
                <a:cs typeface="ＭＳ Ｐゴシック" charset="0"/>
              </a:rPr>
              <a:t>Treaty</a:t>
            </a:r>
            <a:r>
              <a:rPr lang="fr-FR" sz="2400" kern="1200" dirty="0">
                <a:solidFill>
                  <a:schemeClr val="tx1"/>
                </a:solidFill>
                <a:effectLst/>
                <a:latin typeface="Calibri Light"/>
                <a:ea typeface="ＭＳ Ｐゴシック" charset="0"/>
                <a:cs typeface="ＭＳ Ｐゴシック" charset="0"/>
              </a:rPr>
              <a:t> of </a:t>
            </a:r>
            <a:r>
              <a:rPr lang="fr-FR" sz="2400" kern="1200" dirty="0" err="1">
                <a:solidFill>
                  <a:schemeClr val="tx1"/>
                </a:solidFill>
                <a:effectLst/>
                <a:latin typeface="Calibri Light"/>
                <a:ea typeface="ＭＳ Ｐゴシック" charset="0"/>
                <a:cs typeface="ＭＳ Ｐゴシック" charset="0"/>
              </a:rPr>
              <a:t>Montreal</a:t>
            </a:r>
            <a:r>
              <a:rPr lang="fr-FR" sz="2400" kern="1200" dirty="0">
                <a:solidFill>
                  <a:schemeClr val="tx1"/>
                </a:solidFill>
                <a:effectLst/>
                <a:latin typeface="Calibri Light"/>
                <a:ea typeface="ＭＳ Ｐゴシック" charset="0"/>
                <a:cs typeface="ＭＳ Ｐゴシック" charset="0"/>
              </a:rPr>
              <a:t> by </a:t>
            </a:r>
            <a:r>
              <a:rPr lang="fr-FR" sz="2400" kern="1200" dirty="0" err="1">
                <a:solidFill>
                  <a:schemeClr val="tx1"/>
                </a:solidFill>
                <a:effectLst/>
                <a:latin typeface="Calibri Light"/>
                <a:ea typeface="ＭＳ Ｐゴシック" charset="0"/>
                <a:cs typeface="ＭＳ Ｐゴシック" charset="0"/>
              </a:rPr>
              <a:t>artist</a:t>
            </a:r>
            <a:r>
              <a:rPr lang="fr-FR" sz="2400" kern="1200" dirty="0">
                <a:solidFill>
                  <a:schemeClr val="tx1"/>
                </a:solidFill>
                <a:effectLst/>
                <a:latin typeface="Calibri Light"/>
                <a:ea typeface="ＭＳ Ｐゴシック" charset="0"/>
                <a:cs typeface="ＭＳ Ｐゴシック" charset="0"/>
              </a:rPr>
              <a:t> Francis Back.; 2. </a:t>
            </a:r>
            <a:r>
              <a:rPr lang="en-US" sz="2000" baseline="0" dirty="0">
                <a:latin typeface="Calibri Light" charset="0"/>
              </a:rPr>
              <a:t>Meeting for Treaty 6 (</a:t>
            </a:r>
            <a:r>
              <a:rPr lang="en-US" sz="2400" kern="1200" dirty="0" err="1">
                <a:solidFill>
                  <a:schemeClr val="tx1"/>
                </a:solidFill>
                <a:effectLst/>
                <a:latin typeface="Calibri Light"/>
                <a:ea typeface="ＭＳ Ｐゴシック" charset="0"/>
                <a:cs typeface="ＭＳ Ｐゴシック" charset="0"/>
              </a:rPr>
              <a:t>Glenbow</a:t>
            </a:r>
            <a:r>
              <a:rPr lang="en-US" sz="2400" kern="1200" dirty="0">
                <a:solidFill>
                  <a:schemeClr val="tx1"/>
                </a:solidFill>
                <a:effectLst/>
                <a:latin typeface="Calibri Light"/>
                <a:ea typeface="ＭＳ Ｐゴシック" charset="0"/>
                <a:cs typeface="ＭＳ Ｐゴシック" charset="0"/>
              </a:rPr>
              <a:t> Archives Na-448-6); 3.</a:t>
            </a:r>
            <a:r>
              <a:rPr lang="en-CA" sz="2400" kern="1200" dirty="0">
                <a:solidFill>
                  <a:schemeClr val="tx1"/>
                </a:solidFill>
                <a:effectLst/>
                <a:latin typeface="Calibri Light"/>
                <a:ea typeface="ＭＳ Ｐゴシック" charset="0"/>
                <a:cs typeface="ＭＳ Ｐゴシック" charset="0"/>
              </a:rPr>
              <a:t> Indian Chiefs Medal, Presented to commemorate Treaty Numbers 3, 4, 5, 6, 7, 8 (Queen Victoria). Image courtesy of Library and Archives Canada Library and Archives Canada, Acc. No. 1964-1-1M.; 4.</a:t>
            </a:r>
            <a:r>
              <a:rPr lang="en-CA" sz="2400" kern="1200" baseline="0" dirty="0">
                <a:solidFill>
                  <a:schemeClr val="tx1"/>
                </a:solidFill>
                <a:effectLst/>
                <a:latin typeface="Calibri Light"/>
                <a:ea typeface="ＭＳ Ｐゴシック" charset="0"/>
                <a:cs typeface="ＭＳ Ｐゴシック" charset="0"/>
              </a:rPr>
              <a:t> </a:t>
            </a:r>
            <a:r>
              <a:rPr lang="en-US" dirty="0"/>
              <a:t>Prime Minster Stephen Harper shakes</a:t>
            </a:r>
            <a:r>
              <a:rPr lang="en-US" baseline="0" dirty="0"/>
              <a:t> hands with Chief Wilson </a:t>
            </a:r>
            <a:r>
              <a:rPr lang="en-US" baseline="0" dirty="0" err="1"/>
              <a:t>Littlechild</a:t>
            </a:r>
            <a:r>
              <a:rPr lang="en-US" baseline="0" dirty="0"/>
              <a:t> after reading the Government of Canada’s Official Apology on the floor of the Parliament building. </a:t>
            </a:r>
            <a:r>
              <a:rPr lang="en-CA" sz="2400" kern="1200" dirty="0">
                <a:solidFill>
                  <a:schemeClr val="tx1"/>
                </a:solidFill>
                <a:effectLst/>
                <a:latin typeface="Calibri Light"/>
                <a:ea typeface="ＭＳ Ｐゴシック" charset="0"/>
                <a:cs typeface="ＭＳ Ｐゴシック" charset="0"/>
              </a:rPr>
              <a:t>(THE CANADIAN PRESS/Fred </a:t>
            </a:r>
            <a:r>
              <a:rPr lang="en-CA" sz="2400" kern="1200" dirty="0" err="1">
                <a:solidFill>
                  <a:schemeClr val="tx1"/>
                </a:solidFill>
                <a:effectLst/>
                <a:latin typeface="Calibri Light"/>
                <a:ea typeface="ＭＳ Ｐゴシック" charset="0"/>
                <a:cs typeface="ＭＳ Ｐゴシック" charset="0"/>
              </a:rPr>
              <a:t>Chartrand</a:t>
            </a:r>
            <a:r>
              <a:rPr lang="en-CA" sz="2400" kern="1200">
                <a:solidFill>
                  <a:schemeClr val="tx1"/>
                </a:solidFill>
                <a:effectLst/>
                <a:latin typeface="Calibri Light"/>
                <a:ea typeface="ＭＳ Ｐゴシック" charset="0"/>
                <a:cs typeface="ＭＳ Ｐゴシック" charset="0"/>
              </a:rPr>
              <a:t>)</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a:p>
          <a:p>
            <a:pPr marL="0" marR="0" indent="0" algn="l" defTabSz="912813" rtl="0" eaLnBrk="0" fontAlgn="base" latinLnBrk="0" hangingPunct="0">
              <a:lnSpc>
                <a:spcPct val="100000"/>
              </a:lnSpc>
              <a:spcBef>
                <a:spcPct val="30000"/>
              </a:spcBef>
              <a:spcAft>
                <a:spcPct val="0"/>
              </a:spcAft>
              <a:buClrTx/>
              <a:buSzTx/>
              <a:buFontTx/>
              <a:buNone/>
              <a:tabLst/>
              <a:defRPr/>
            </a:pP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8</a:t>
            </a:fld>
            <a:endParaRPr lang="en-US"/>
          </a:p>
        </p:txBody>
      </p:sp>
    </p:spTree>
    <p:extLst>
      <p:ext uri="{BB962C8B-B14F-4D97-AF65-F5344CB8AC3E}">
        <p14:creationId xmlns:p14="http://schemas.microsoft.com/office/powerpoint/2010/main" val="4192229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400" kern="1200" dirty="0">
                <a:solidFill>
                  <a:schemeClr val="tx1"/>
                </a:solidFill>
                <a:effectLst/>
                <a:latin typeface="Calibri Light"/>
                <a:ea typeface="ＭＳ Ｐゴシック" charset="0"/>
                <a:cs typeface="ＭＳ Ｐゴシック" charset="0"/>
              </a:rPr>
              <a:t>Photo: Wampum Treaty Belt (courtesy of</a:t>
            </a:r>
            <a:r>
              <a:rPr lang="en-US" sz="2400" kern="1200" baseline="0" dirty="0">
                <a:solidFill>
                  <a:schemeClr val="tx1"/>
                </a:solidFill>
                <a:effectLst/>
                <a:latin typeface="Calibri Light"/>
                <a:ea typeface="ＭＳ Ｐゴシック" charset="0"/>
                <a:cs typeface="ＭＳ Ｐゴシック" charset="0"/>
              </a:rPr>
              <a:t> Productions Cazabon) </a:t>
            </a:r>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9</a:t>
            </a:fld>
            <a:endParaRPr lang="en-US"/>
          </a:p>
        </p:txBody>
      </p:sp>
    </p:spTree>
    <p:extLst>
      <p:ext uri="{BB962C8B-B14F-4D97-AF65-F5344CB8AC3E}">
        <p14:creationId xmlns:p14="http://schemas.microsoft.com/office/powerpoint/2010/main" val="3337263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4429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 id="2147484135" r:id="rId38"/>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30.gif"/><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E61CD31-1E11-5C4A-A406-C0B163976B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7" name="TextBox 6"/>
          <p:cNvSpPr txBox="1"/>
          <p:nvPr/>
        </p:nvSpPr>
        <p:spPr>
          <a:xfrm>
            <a:off x="3166614" y="10139111"/>
            <a:ext cx="18537511" cy="1446550"/>
          </a:xfrm>
          <a:prstGeom prst="rect">
            <a:avLst/>
          </a:prstGeom>
          <a:noFill/>
        </p:spPr>
        <p:txBody>
          <a:bodyPr wrap="none">
            <a:spAutoFit/>
          </a:bodyPr>
          <a:lstStyle/>
          <a:p>
            <a:pPr algn="ctr" defTabSz="1828434" eaLnBrk="1" fontAlgn="auto" hangingPunct="1">
              <a:spcBef>
                <a:spcPts val="0"/>
              </a:spcBef>
              <a:spcAft>
                <a:spcPts val="0"/>
              </a:spcAft>
              <a:defRPr/>
            </a:pPr>
            <a:r>
              <a:rPr lang="en-US" sz="8800" kern="2400" spc="5500" dirty="0">
                <a:solidFill>
                  <a:schemeClr val="bg2"/>
                </a:solidFill>
                <a:latin typeface="Arial" panose="020B0604020202020204" pitchFamily="34" charset="0"/>
                <a:ea typeface="Montserrat" charset="0"/>
                <a:cs typeface="Arial" panose="020B0604020202020204" pitchFamily="34" charset="0"/>
              </a:rPr>
              <a:t>TREATY PEOPLE</a:t>
            </a:r>
          </a:p>
        </p:txBody>
      </p:sp>
      <p:sp>
        <p:nvSpPr>
          <p:cNvPr id="9" name="TextBox 8"/>
          <p:cNvSpPr txBox="1"/>
          <p:nvPr/>
        </p:nvSpPr>
        <p:spPr>
          <a:xfrm>
            <a:off x="9453128" y="9908278"/>
            <a:ext cx="4892173"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2000" dirty="0">
                <a:solidFill>
                  <a:schemeClr val="bg2"/>
                </a:solidFill>
                <a:latin typeface="Arial" panose="020B0604020202020204" pitchFamily="34" charset="0"/>
                <a:ea typeface="Montserrat" charset="0"/>
                <a:cs typeface="Arial" panose="020B0604020202020204" pitchFamily="34" charset="0"/>
              </a:rPr>
              <a:t>WE ARE ALL </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1826" y="68054"/>
            <a:ext cx="5386809" cy="821861"/>
          </a:xfrm>
          <a:prstGeom prst="rect">
            <a:avLst/>
          </a:prstGeom>
        </p:spPr>
      </p:pic>
      <p:pic>
        <p:nvPicPr>
          <p:cNvPr id="8" name="Picture 7"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1826" y="12817148"/>
            <a:ext cx="5386809" cy="821861"/>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eaty_Map.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5778" y="0"/>
            <a:ext cx="18288000" cy="13716000"/>
          </a:xfrm>
          <a:prstGeom prst="rect">
            <a:avLst/>
          </a:prstGeom>
        </p:spPr>
      </p:pic>
    </p:spTree>
    <p:extLst>
      <p:ext uri="{BB962C8B-B14F-4D97-AF65-F5344CB8AC3E}">
        <p14:creationId xmlns:p14="http://schemas.microsoft.com/office/powerpoint/2010/main" val="101769838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p:cNvSpPr txBox="1">
            <a:spLocks noChangeArrowheads="1"/>
          </p:cNvSpPr>
          <p:nvPr/>
        </p:nvSpPr>
        <p:spPr bwMode="auto">
          <a:xfrm>
            <a:off x="12573701" y="3511452"/>
            <a:ext cx="11398378"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000" dirty="0">
                <a:solidFill>
                  <a:srgbClr val="92B624"/>
                </a:solidFill>
                <a:latin typeface="Arial" panose="020B0604020202020204" pitchFamily="34" charset="0"/>
                <a:cs typeface="Arial" panose="020B0604020202020204" pitchFamily="34" charset="0"/>
              </a:rPr>
              <a:t>PEACE &amp; FRIENDSHIP </a:t>
            </a:r>
          </a:p>
          <a:p>
            <a:pPr algn="ctr" eaLnBrk="1" hangingPunct="1"/>
            <a:r>
              <a:rPr lang="en-US" sz="8000" dirty="0">
                <a:solidFill>
                  <a:srgbClr val="92B624"/>
                </a:solidFill>
                <a:latin typeface="Arial" panose="020B0604020202020204" pitchFamily="34" charset="0"/>
                <a:cs typeface="Arial" panose="020B0604020202020204" pitchFamily="34" charset="0"/>
              </a:rPr>
              <a:t>TREATIES</a:t>
            </a:r>
          </a:p>
        </p:txBody>
      </p:sp>
      <p:sp>
        <p:nvSpPr>
          <p:cNvPr id="7" name="Rectangle 6"/>
          <p:cNvSpPr/>
          <p:nvPr/>
        </p:nvSpPr>
        <p:spPr>
          <a:xfrm>
            <a:off x="13782869" y="7424364"/>
            <a:ext cx="9226532" cy="4161717"/>
          </a:xfrm>
          <a:prstGeom prst="rect">
            <a:avLst/>
          </a:prstGeom>
        </p:spPr>
        <p:txBody>
          <a:bodyPr wrap="square">
            <a:spAutoFit/>
          </a:bodyPr>
          <a:lstStyle/>
          <a:p>
            <a:pPr marL="342900" indent="-342900">
              <a:lnSpc>
                <a:spcPct val="150000"/>
              </a:lnSpc>
              <a:buFont typeface="Arial"/>
              <a:buChar char="•"/>
            </a:pPr>
            <a:r>
              <a:rPr lang="en-US" altLang="en-US" sz="3000" dirty="0">
                <a:latin typeface="Arial" panose="020B0604020202020204" pitchFamily="34" charset="0"/>
                <a:cs typeface="Arial" panose="020B0604020202020204" pitchFamily="34" charset="0"/>
              </a:rPr>
              <a:t>Signed during the 17</a:t>
            </a:r>
            <a:r>
              <a:rPr lang="en-US" altLang="en-US" sz="3000" baseline="30000" dirty="0">
                <a:latin typeface="Arial" panose="020B0604020202020204" pitchFamily="34" charset="0"/>
                <a:cs typeface="Arial" panose="020B0604020202020204" pitchFamily="34" charset="0"/>
              </a:rPr>
              <a:t>th</a:t>
            </a:r>
            <a:r>
              <a:rPr lang="en-US" altLang="en-US" sz="3000" dirty="0">
                <a:latin typeface="Arial" panose="020B0604020202020204" pitchFamily="34" charset="0"/>
                <a:cs typeface="Arial" panose="020B0604020202020204" pitchFamily="34" charset="0"/>
              </a:rPr>
              <a:t> and 18th centuries with the French, Dutch and English.</a:t>
            </a:r>
          </a:p>
          <a:p>
            <a:pPr marL="342900" indent="-342900">
              <a:lnSpc>
                <a:spcPct val="150000"/>
              </a:lnSpc>
              <a:buFont typeface="Arial"/>
              <a:buChar char="•"/>
            </a:pPr>
            <a:r>
              <a:rPr lang="en-US" altLang="en-US" sz="3000" dirty="0">
                <a:latin typeface="Arial" panose="020B0604020202020204" pitchFamily="34" charset="0"/>
                <a:cs typeface="Arial" panose="020B0604020202020204" pitchFamily="34" charset="0"/>
              </a:rPr>
              <a:t>Guarantee of hunting and fishing rights in return for peaceful relationships and military alliances.</a:t>
            </a:r>
          </a:p>
          <a:p>
            <a:pPr marL="342900" indent="-342900">
              <a:lnSpc>
                <a:spcPct val="150000"/>
              </a:lnSpc>
              <a:buFont typeface="Arial"/>
              <a:buChar char="•"/>
            </a:pPr>
            <a:r>
              <a:rPr lang="en-US" altLang="en-US" sz="3000" dirty="0">
                <a:latin typeface="Arial" panose="020B0604020202020204" pitchFamily="34" charset="0"/>
                <a:cs typeface="Arial" panose="020B0604020202020204" pitchFamily="34" charset="0"/>
              </a:rPr>
              <a:t>No land cession, but still valid.</a:t>
            </a:r>
          </a:p>
          <a:p>
            <a:pPr>
              <a:lnSpc>
                <a:spcPct val="150000"/>
              </a:lnSpc>
            </a:pPr>
            <a:endParaRPr lang="en-US" sz="3000" dirty="0">
              <a:latin typeface="Arial" panose="020B0604020202020204" pitchFamily="34" charset="0"/>
              <a:cs typeface="Arial" panose="020B0604020202020204" pitchFamily="34" charset="0"/>
            </a:endParaRPr>
          </a:p>
        </p:txBody>
      </p:sp>
      <p:sp>
        <p:nvSpPr>
          <p:cNvPr id="11" name="TextBox 10"/>
          <p:cNvSpPr txBox="1"/>
          <p:nvPr/>
        </p:nvSpPr>
        <p:spPr>
          <a:xfrm>
            <a:off x="13535201" y="317289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5" name="Picture Placeholder 4" descr="201606222.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28224" y="0"/>
            <a:ext cx="12188824" cy="13715999"/>
          </a:xfrm>
        </p:spPr>
      </p:pic>
      <p:sp>
        <p:nvSpPr>
          <p:cNvPr id="8" name="TextBox 7"/>
          <p:cNvSpPr txBox="1"/>
          <p:nvPr/>
        </p:nvSpPr>
        <p:spPr>
          <a:xfrm>
            <a:off x="12217048" y="13132267"/>
            <a:ext cx="7285959" cy="400110"/>
          </a:xfrm>
          <a:prstGeom prst="rect">
            <a:avLst/>
          </a:prstGeom>
          <a:noFill/>
        </p:spPr>
        <p:txBody>
          <a:bodyPr wrap="square" rtlCol="0">
            <a:spAutoFit/>
          </a:bodyPr>
          <a:lstStyle/>
          <a:p>
            <a:r>
              <a:rPr lang="en-CA" sz="2000" dirty="0"/>
              <a:t>Printed Proclamation of the 1752 Peace and Friendship Treaty </a:t>
            </a:r>
            <a:r>
              <a:rPr lang="en-CA" sz="2000" dirty="0">
                <a:latin typeface="Arial"/>
                <a:cs typeface="Arial"/>
              </a:rPr>
              <a:t> </a:t>
            </a:r>
            <a:endParaRPr lang="en-GB" sz="2000" dirty="0">
              <a:latin typeface="Arial"/>
              <a:cs typeface="Arial"/>
            </a:endParaRPr>
          </a:p>
        </p:txBody>
      </p:sp>
    </p:spTree>
    <p:extLst>
      <p:ext uri="{BB962C8B-B14F-4D97-AF65-F5344CB8AC3E}">
        <p14:creationId xmlns:p14="http://schemas.microsoft.com/office/powerpoint/2010/main" val="17303999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705951" y="1367714"/>
            <a:ext cx="1189212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PRE-CONFEDERATION TREATIES</a:t>
            </a:r>
          </a:p>
        </p:txBody>
      </p:sp>
      <p:sp>
        <p:nvSpPr>
          <p:cNvPr id="9" name="Rectangle 8"/>
          <p:cNvSpPr/>
          <p:nvPr/>
        </p:nvSpPr>
        <p:spPr>
          <a:xfrm>
            <a:off x="871869" y="4047317"/>
            <a:ext cx="11525693" cy="9061070"/>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The Royal Proclamation was issued by Britain's King George III in 1763 after the victory over the French in the Seven Years War. </a:t>
            </a:r>
            <a:r>
              <a:rPr lang="en-US" sz="2800" dirty="0">
                <a:latin typeface="Arial" panose="020B0604020202020204" pitchFamily="34" charset="0"/>
                <a:cs typeface="Arial" panose="020B0604020202020204" pitchFamily="34" charset="0"/>
              </a:rPr>
              <a:t>The Proclamation established the constitutional framework for the negotiation of treaties with Indigenous peoples who inhabited British controlled North America.</a:t>
            </a:r>
            <a:r>
              <a:rPr lang="en-CA" sz="2800" dirty="0">
                <a:latin typeface="Arial" panose="020B0604020202020204" pitchFamily="34" charset="0"/>
                <a:cs typeface="Arial" panose="020B0604020202020204" pitchFamily="34" charset="0"/>
              </a:rPr>
              <a:t> It was at the time</a:t>
            </a:r>
            <a:r>
              <a:rPr lang="en-US" sz="2800" dirty="0">
                <a:latin typeface="Arial" panose="020B0604020202020204" pitchFamily="34" charset="0"/>
                <a:cs typeface="Arial" panose="020B0604020202020204" pitchFamily="34" charset="0"/>
              </a:rPr>
              <a:t> a significant acknowledgement of the power of Indigenous nations.</a:t>
            </a:r>
          </a:p>
          <a:p>
            <a:pPr marL="0" indent="0">
              <a:lnSpc>
                <a:spcPct val="150000"/>
              </a:lnSpc>
              <a:buNone/>
            </a:pPr>
            <a:endParaRPr lang="en-US" sz="2800" dirty="0">
              <a:latin typeface="Arial" panose="020B0604020202020204" pitchFamily="34" charset="0"/>
              <a:cs typeface="Arial" panose="020B0604020202020204" pitchFamily="34" charset="0"/>
            </a:endParaRPr>
          </a:p>
          <a:p>
            <a:pPr marL="0" indent="0">
              <a:lnSpc>
                <a:spcPct val="150000"/>
              </a:lnSpc>
              <a:buNone/>
            </a:pPr>
            <a:r>
              <a:rPr lang="en-US" sz="2800" dirty="0">
                <a:latin typeface="Arial" panose="020B0604020202020204" pitchFamily="34" charset="0"/>
                <a:cs typeface="Arial" panose="020B0604020202020204" pitchFamily="34" charset="0"/>
              </a:rPr>
              <a:t>A common myth is that Indigenous people lost the war against Europeans.</a:t>
            </a:r>
          </a:p>
          <a:p>
            <a:pPr marL="0" indent="0">
              <a:lnSpc>
                <a:spcPct val="150000"/>
              </a:lnSpc>
              <a:buNone/>
            </a:pPr>
            <a:endParaRPr lang="en-US" sz="2800" dirty="0">
              <a:latin typeface="Arial" panose="020B0604020202020204" pitchFamily="34" charset="0"/>
              <a:cs typeface="Arial" panose="020B0604020202020204" pitchFamily="34" charset="0"/>
            </a:endParaRPr>
          </a:p>
          <a:p>
            <a:pPr marL="0" indent="0">
              <a:lnSpc>
                <a:spcPct val="150000"/>
              </a:lnSpc>
              <a:buNone/>
            </a:pPr>
            <a:r>
              <a:rPr lang="en-US" sz="2800" dirty="0">
                <a:solidFill>
                  <a:srgbClr val="92B624"/>
                </a:solidFill>
                <a:latin typeface="Arial" panose="020B0604020202020204" pitchFamily="34" charset="0"/>
                <a:cs typeface="Arial" panose="020B0604020202020204" pitchFamily="34" charset="0"/>
              </a:rPr>
              <a:t>The truth remains </a:t>
            </a:r>
            <a:r>
              <a:rPr lang="en-US" sz="2800" dirty="0">
                <a:latin typeface="Arial" panose="020B0604020202020204" pitchFamily="34" charset="0"/>
                <a:cs typeface="Arial" panose="020B0604020202020204" pitchFamily="34" charset="0"/>
              </a:rPr>
              <a:t>that the Europeans feared the impacts of Indigenous unrest on their North American territories and felt it wise to appease the Indigenous Nations by reassuring them of land rights.</a:t>
            </a:r>
            <a:r>
              <a:rPr lang="en-CA"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lnSpc>
                <a:spcPct val="150000"/>
              </a:lnSpc>
              <a:buNone/>
            </a:pPr>
            <a:endParaRPr lang="en-US" sz="2800" dirty="0">
              <a:latin typeface="Arial" panose="020B0604020202020204" pitchFamily="34" charset="0"/>
              <a:cs typeface="Arial" panose="020B0604020202020204" pitchFamily="34" charset="0"/>
            </a:endParaRPr>
          </a:p>
        </p:txBody>
      </p:sp>
      <p:sp>
        <p:nvSpPr>
          <p:cNvPr id="6" name="TextBox 5"/>
          <p:cNvSpPr txBox="1"/>
          <p:nvPr/>
        </p:nvSpPr>
        <p:spPr>
          <a:xfrm>
            <a:off x="1973751" y="1029160"/>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8" name="Picture Placeholder 7" descr="e000009998_s1-v8-1000x846.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3042600" y="0"/>
            <a:ext cx="11360450" cy="13716000"/>
          </a:xfrm>
        </p:spPr>
      </p:pic>
      <p:sp>
        <p:nvSpPr>
          <p:cNvPr id="10" name="TextBox 9"/>
          <p:cNvSpPr txBox="1"/>
          <p:nvPr/>
        </p:nvSpPr>
        <p:spPr>
          <a:xfrm>
            <a:off x="3712802" y="13174780"/>
            <a:ext cx="11518713" cy="400110"/>
          </a:xfrm>
          <a:prstGeom prst="rect">
            <a:avLst/>
          </a:prstGeom>
          <a:noFill/>
        </p:spPr>
        <p:txBody>
          <a:bodyPr wrap="square" rtlCol="0">
            <a:spAutoFit/>
          </a:bodyPr>
          <a:lstStyle/>
          <a:p>
            <a:r>
              <a:rPr lang="en-CA" sz="2000" dirty="0">
                <a:latin typeface="Arial"/>
                <a:cs typeface="Arial"/>
              </a:rPr>
              <a:t>Indian Chiefs Medal, Presented to commemorate Treaty Numbers 3, 4, 5, 6, 7, 8 </a:t>
            </a:r>
            <a:endParaRPr lang="en-GB" sz="2000" dirty="0">
              <a:latin typeface="Arial"/>
              <a:cs typeface="Arial"/>
            </a:endParaRPr>
          </a:p>
        </p:txBody>
      </p:sp>
    </p:spTree>
    <p:extLst>
      <p:ext uri="{BB962C8B-B14F-4D97-AF65-F5344CB8AC3E}">
        <p14:creationId xmlns:p14="http://schemas.microsoft.com/office/powerpoint/2010/main" val="30881252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p:cNvSpPr txBox="1">
            <a:spLocks noChangeArrowheads="1"/>
          </p:cNvSpPr>
          <p:nvPr/>
        </p:nvSpPr>
        <p:spPr bwMode="auto">
          <a:xfrm>
            <a:off x="12920663" y="1244558"/>
            <a:ext cx="1072515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92B624"/>
                </a:solidFill>
                <a:latin typeface="Arial" panose="020B0604020202020204" pitchFamily="34" charset="0"/>
                <a:cs typeface="Arial" panose="020B0604020202020204" pitchFamily="34" charset="0"/>
              </a:rPr>
              <a:t>THE IMPORTANCE OF TREATIES FOR EUROPEANS</a:t>
            </a:r>
          </a:p>
        </p:txBody>
      </p:sp>
      <p:sp>
        <p:nvSpPr>
          <p:cNvPr id="17" name="TextBox 16"/>
          <p:cNvSpPr txBox="1"/>
          <p:nvPr/>
        </p:nvSpPr>
        <p:spPr>
          <a:xfrm>
            <a:off x="730297" y="7159124"/>
            <a:ext cx="10837926" cy="7122078"/>
          </a:xfrm>
          <a:prstGeom prst="rect">
            <a:avLst/>
          </a:prstGeom>
          <a:noFill/>
        </p:spPr>
        <p:txBody>
          <a:bodyPr wrap="square">
            <a:spAutoFit/>
          </a:bodyPr>
          <a:lstStyle/>
          <a:p>
            <a:pPr marL="0" indent="0">
              <a:lnSpc>
                <a:spcPct val="150000"/>
              </a:lnSpc>
              <a:buNone/>
            </a:pPr>
            <a:r>
              <a:rPr lang="en-US" sz="2800" dirty="0">
                <a:latin typeface="Arial" panose="020B0604020202020204" pitchFamily="34" charset="0"/>
                <a:cs typeface="Arial" panose="020B0604020202020204" pitchFamily="34" charset="0"/>
              </a:rPr>
              <a:t>Unbeknownst to the majority of Canadians, we owe our Nationhood and to the Indigenous soldiers who ensured a successful victory in the war of 1812 against what is the United States today. </a:t>
            </a:r>
          </a:p>
          <a:p>
            <a:pPr marL="0" indent="0">
              <a:lnSpc>
                <a:spcPct val="150000"/>
              </a:lnSpc>
              <a:buNone/>
            </a:pPr>
            <a:endParaRPr lang="en-US" sz="2800" dirty="0">
              <a:latin typeface="Arial" panose="020B0604020202020204" pitchFamily="34" charset="0"/>
              <a:cs typeface="Arial" panose="020B0604020202020204" pitchFamily="34" charset="0"/>
            </a:endParaRPr>
          </a:p>
          <a:p>
            <a:pPr marL="0" indent="0">
              <a:lnSpc>
                <a:spcPct val="150000"/>
              </a:lnSpc>
              <a:buNone/>
            </a:pPr>
            <a:r>
              <a:rPr lang="en-US" sz="2800" dirty="0">
                <a:latin typeface="Arial" panose="020B0604020202020204" pitchFamily="34" charset="0"/>
                <a:cs typeface="Arial" panose="020B0604020202020204" pitchFamily="34" charset="0"/>
              </a:rPr>
              <a:t>Indigenous Nations and their sophisticated warring tactics helped win the territory we call Canada through the brotherhood and loyalty founded by the Treaties. </a:t>
            </a:r>
          </a:p>
          <a:p>
            <a:pPr marL="0" indent="0">
              <a:lnSpc>
                <a:spcPct val="150000"/>
              </a:lnSpc>
              <a:buNone/>
            </a:pPr>
            <a:endParaRPr lang="en-US" sz="2800" dirty="0">
              <a:latin typeface="Arial" panose="020B0604020202020204" pitchFamily="34" charset="0"/>
              <a:cs typeface="Arial" panose="020B0604020202020204" pitchFamily="34" charset="0"/>
            </a:endParaRPr>
          </a:p>
          <a:p>
            <a:pPr marL="0" indent="0">
              <a:lnSpc>
                <a:spcPct val="150000"/>
              </a:lnSpc>
              <a:buNone/>
            </a:pPr>
            <a:r>
              <a:rPr lang="en-US" sz="2800" dirty="0">
                <a:latin typeface="Arial" panose="020B0604020202020204" pitchFamily="34" charset="0"/>
                <a:cs typeface="Arial" panose="020B0604020202020204" pitchFamily="34" charset="0"/>
              </a:rPr>
              <a:t>Indigenous People and Treaties were instrumental in giving birth to Canada.</a:t>
            </a:r>
            <a:endParaRPr lang="en-US" sz="2800" dirty="0">
              <a:solidFill>
                <a:srgbClr val="000000"/>
              </a:solidFill>
              <a:latin typeface="Arial" panose="020B0604020202020204" pitchFamily="34" charset="0"/>
              <a:cs typeface="Arial" panose="020B0604020202020204" pitchFamily="34" charset="0"/>
            </a:endParaRPr>
          </a:p>
          <a:p>
            <a:pPr defTabSz="1828434" eaLnBrk="1" fontAlgn="auto" hangingPunct="1">
              <a:lnSpc>
                <a:spcPct val="150000"/>
              </a:lnSpc>
              <a:spcBef>
                <a:spcPts val="0"/>
              </a:spcBef>
              <a:spcAft>
                <a:spcPts val="0"/>
              </a:spcAft>
              <a:defRPr/>
            </a:pPr>
            <a:endParaRPr lang="en-US" sz="2800" spc="300" dirty="0">
              <a:latin typeface="Arial" panose="020B0604020202020204" pitchFamily="34" charset="0"/>
              <a:ea typeface="Montserrat Light" charset="0"/>
              <a:cs typeface="Arial" panose="020B0604020202020204" pitchFamily="34" charset="0"/>
            </a:endParaRPr>
          </a:p>
        </p:txBody>
      </p:sp>
      <p:sp>
        <p:nvSpPr>
          <p:cNvPr id="5" name="Rectangle 4"/>
          <p:cNvSpPr/>
          <p:nvPr/>
        </p:nvSpPr>
        <p:spPr>
          <a:xfrm>
            <a:off x="12952415" y="3901743"/>
            <a:ext cx="10725150" cy="3244093"/>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Colonies in the vastness of North America could only be successful in their wars against each other if Indigenous People fought at their side. Without these alliances Canada would not be a country today; it would most likely be part of the United States.</a:t>
            </a:r>
          </a:p>
          <a:p>
            <a:pPr>
              <a:lnSpc>
                <a:spcPct val="150000"/>
              </a:lnSpc>
            </a:pPr>
            <a:endParaRPr lang="en-US" sz="2800" dirty="0">
              <a:latin typeface="Arial" panose="020B0604020202020204" pitchFamily="34" charset="0"/>
              <a:cs typeface="Arial" panose="020B0604020202020204" pitchFamily="34" charset="0"/>
            </a:endParaRPr>
          </a:p>
        </p:txBody>
      </p:sp>
      <p:pic>
        <p:nvPicPr>
          <p:cNvPr id="8" name="Picture Placeholder 7" descr="gal_tippecanoe_06.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12" name="Picture Placeholder 11" descr="tumblr_l39bkk1ED91qbslza.jpg"/>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7" name="TextBox 6"/>
          <p:cNvSpPr txBox="1"/>
          <p:nvPr/>
        </p:nvSpPr>
        <p:spPr>
          <a:xfrm>
            <a:off x="13736409" y="983351"/>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sp>
        <p:nvSpPr>
          <p:cNvPr id="9" name="TextBox 8"/>
          <p:cNvSpPr txBox="1"/>
          <p:nvPr/>
        </p:nvSpPr>
        <p:spPr>
          <a:xfrm>
            <a:off x="216176" y="6320127"/>
            <a:ext cx="7945980" cy="400110"/>
          </a:xfrm>
          <a:prstGeom prst="rect">
            <a:avLst/>
          </a:prstGeom>
          <a:noFill/>
        </p:spPr>
        <p:txBody>
          <a:bodyPr wrap="square" rtlCol="0">
            <a:spAutoFit/>
          </a:bodyPr>
          <a:lstStyle/>
          <a:p>
            <a:r>
              <a:rPr lang="en-CA" sz="2000" dirty="0">
                <a:solidFill>
                  <a:srgbClr val="FFFFFF"/>
                </a:solidFill>
                <a:latin typeface="Arial"/>
                <a:cs typeface="Arial"/>
              </a:rPr>
              <a:t>The Oneidas at the Battle of </a:t>
            </a:r>
            <a:r>
              <a:rPr lang="en-CA" sz="2000" dirty="0" err="1">
                <a:solidFill>
                  <a:srgbClr val="FFFFFF"/>
                </a:solidFill>
                <a:latin typeface="Arial"/>
                <a:cs typeface="Arial"/>
              </a:rPr>
              <a:t>Oriskany</a:t>
            </a:r>
            <a:r>
              <a:rPr lang="en-CA" sz="2000" dirty="0">
                <a:solidFill>
                  <a:srgbClr val="FFFFFF"/>
                </a:solidFill>
                <a:latin typeface="Arial"/>
                <a:cs typeface="Arial"/>
              </a:rPr>
              <a:t>," by Don </a:t>
            </a:r>
            <a:r>
              <a:rPr lang="en-CA" sz="2000" dirty="0" err="1">
                <a:solidFill>
                  <a:srgbClr val="FFFFFF"/>
                </a:solidFill>
                <a:latin typeface="Arial"/>
                <a:cs typeface="Arial"/>
              </a:rPr>
              <a:t>Troiani</a:t>
            </a:r>
            <a:endParaRPr lang="en-GB" sz="2000" dirty="0">
              <a:solidFill>
                <a:srgbClr val="FFFFFF"/>
              </a:solidFill>
              <a:latin typeface="Arial"/>
              <a:cs typeface="Arial"/>
            </a:endParaRPr>
          </a:p>
        </p:txBody>
      </p:sp>
      <p:sp>
        <p:nvSpPr>
          <p:cNvPr id="10" name="TextBox 9"/>
          <p:cNvSpPr txBox="1"/>
          <p:nvPr/>
        </p:nvSpPr>
        <p:spPr>
          <a:xfrm>
            <a:off x="19375129" y="13103174"/>
            <a:ext cx="5043339" cy="400110"/>
          </a:xfrm>
          <a:prstGeom prst="rect">
            <a:avLst/>
          </a:prstGeom>
          <a:noFill/>
        </p:spPr>
        <p:txBody>
          <a:bodyPr wrap="square" rtlCol="0">
            <a:spAutoFit/>
          </a:bodyPr>
          <a:lstStyle/>
          <a:p>
            <a:r>
              <a:rPr lang="en-CA" sz="2000" dirty="0">
                <a:solidFill>
                  <a:srgbClr val="FFFFFF"/>
                </a:solidFill>
                <a:latin typeface="Arial"/>
                <a:cs typeface="Arial"/>
              </a:rPr>
              <a:t>"Battle of Tippecanoe" by </a:t>
            </a:r>
            <a:r>
              <a:rPr lang="en-CA" sz="2000" dirty="0" err="1">
                <a:solidFill>
                  <a:srgbClr val="FFFFFF"/>
                </a:solidFill>
                <a:latin typeface="Arial"/>
                <a:cs typeface="Arial"/>
              </a:rPr>
              <a:t>Kurz</a:t>
            </a:r>
            <a:r>
              <a:rPr lang="en-CA" sz="2000" dirty="0">
                <a:solidFill>
                  <a:srgbClr val="FFFFFF"/>
                </a:solidFill>
                <a:latin typeface="Arial"/>
                <a:cs typeface="Arial"/>
              </a:rPr>
              <a:t> &amp; Allison </a:t>
            </a:r>
            <a:endParaRPr lang="en-GB" sz="2000" dirty="0">
              <a:solidFill>
                <a:srgbClr val="FFFFFF"/>
              </a:solidFill>
              <a:latin typeface="Arial"/>
              <a:cs typeface="Arial"/>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00px-Grande_Paix_Montreal.jpg"/>
          <p:cNvPicPr>
            <a:picLocks noChangeAspect="1"/>
          </p:cNvPicPr>
          <p:nvPr/>
        </p:nvPicPr>
        <p:blipFill rotWithShape="1">
          <a:blip r:embed="rId3" cstate="print">
            <a:extLst>
              <a:ext uri="{28A0092B-C50C-407E-A947-70E740481C1C}">
                <a14:useLocalDpi xmlns:a14="http://schemas.microsoft.com/office/drawing/2010/main"/>
              </a:ext>
            </a:extLst>
          </a:blip>
          <a:srcRect t="-192"/>
          <a:stretch/>
        </p:blipFill>
        <p:spPr>
          <a:xfrm>
            <a:off x="-1" y="0"/>
            <a:ext cx="3708579" cy="13724468"/>
          </a:xfrm>
          <a:prstGeom prst="rect">
            <a:avLst/>
          </a:prstGeom>
        </p:spPr>
      </p:pic>
      <p:pic>
        <p:nvPicPr>
          <p:cNvPr id="4" name="Picture 3" descr="1200px-Grande_Paix_Montreal.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731557" y="0"/>
            <a:ext cx="10646093" cy="13884068"/>
          </a:xfrm>
          <a:prstGeom prst="rect">
            <a:avLst/>
          </a:prstGeom>
        </p:spPr>
      </p:pic>
      <p:sp>
        <p:nvSpPr>
          <p:cNvPr id="18" name="Rectangle 17"/>
          <p:cNvSpPr/>
          <p:nvPr/>
        </p:nvSpPr>
        <p:spPr>
          <a:xfrm>
            <a:off x="13685838" y="0"/>
            <a:ext cx="4571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7" name="Rectangle 16"/>
          <p:cNvSpPr/>
          <p:nvPr/>
        </p:nvSpPr>
        <p:spPr>
          <a:xfrm>
            <a:off x="13685838" y="0"/>
            <a:ext cx="10691812" cy="1388406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
        <p:nvSpPr>
          <p:cNvPr id="39" name="TextBox 38"/>
          <p:cNvSpPr txBox="1"/>
          <p:nvPr/>
        </p:nvSpPr>
        <p:spPr>
          <a:xfrm>
            <a:off x="4373548" y="7818553"/>
            <a:ext cx="8413860" cy="5170646"/>
          </a:xfrm>
          <a:prstGeom prst="rect">
            <a:avLst/>
          </a:prstGeom>
          <a:noFill/>
        </p:spPr>
        <p:txBody>
          <a:bodyPr wrap="square">
            <a:spAutoFit/>
          </a:bodyPr>
          <a:lstStyle/>
          <a:p>
            <a:pPr algn="ctr" defTabSz="1828434" eaLnBrk="1" fontAlgn="auto" hangingPunct="1">
              <a:lnSpc>
                <a:spcPts val="3600"/>
              </a:lnSpc>
              <a:spcBef>
                <a:spcPts val="0"/>
              </a:spcBef>
              <a:spcAft>
                <a:spcPts val="0"/>
              </a:spcAft>
              <a:defRPr/>
            </a:pPr>
            <a:r>
              <a:rPr lang="en-US" b="1" i="1" dirty="0">
                <a:solidFill>
                  <a:srgbClr val="000000"/>
                </a:solidFill>
                <a:latin typeface="Arial" panose="020B0604020202020204" pitchFamily="34" charset="0"/>
                <a:cs typeface="Arial" panose="020B0604020202020204" pitchFamily="34" charset="0"/>
              </a:rPr>
              <a:t>“The Indians all know we cannot be a Match for them in the midst of an extensive woody Country...from whence I infer that if we are determined to possess Our Posts, Trade &amp; camps securely, it cannot be done for a Century by any other means than that of purchasing the </a:t>
            </a:r>
            <a:r>
              <a:rPr lang="en-US" b="1" i="1" dirty="0" err="1">
                <a:solidFill>
                  <a:srgbClr val="000000"/>
                </a:solidFill>
                <a:latin typeface="Arial" panose="020B0604020202020204" pitchFamily="34" charset="0"/>
                <a:cs typeface="Arial" panose="020B0604020202020204" pitchFamily="34" charset="0"/>
              </a:rPr>
              <a:t>favour</a:t>
            </a:r>
            <a:r>
              <a:rPr lang="en-US" b="1" i="1" dirty="0">
                <a:solidFill>
                  <a:srgbClr val="000000"/>
                </a:solidFill>
                <a:latin typeface="Arial" panose="020B0604020202020204" pitchFamily="34" charset="0"/>
                <a:cs typeface="Arial" panose="020B0604020202020204" pitchFamily="34" charset="0"/>
              </a:rPr>
              <a:t> of the numerous Indian inhabitants.”</a:t>
            </a:r>
            <a:endParaRPr lang="en-US" b="1" i="1" spc="300" dirty="0">
              <a:solidFill>
                <a:schemeClr val="accent1"/>
              </a:solidFill>
              <a:latin typeface="Arial" panose="020B0604020202020204" pitchFamily="34" charset="0"/>
              <a:ea typeface="Montserrat Light" charset="0"/>
              <a:cs typeface="Arial" panose="020B0604020202020204" pitchFamily="34" charset="0"/>
            </a:endParaRPr>
          </a:p>
          <a:p>
            <a:pPr algn="ctr" defTabSz="1828434" eaLnBrk="1" fontAlgn="auto" hangingPunct="1">
              <a:lnSpc>
                <a:spcPts val="3600"/>
              </a:lnSpc>
              <a:spcBef>
                <a:spcPts val="0"/>
              </a:spcBef>
              <a:spcAft>
                <a:spcPts val="0"/>
              </a:spcAft>
              <a:defRPr/>
            </a:pPr>
            <a:endParaRPr lang="en-US" b="1" i="1" spc="300" dirty="0">
              <a:latin typeface="Arial" panose="020B0604020202020204" pitchFamily="34" charset="0"/>
              <a:ea typeface="Montserrat Light" charset="0"/>
              <a:cs typeface="Arial" panose="020B0604020202020204" pitchFamily="34" charset="0"/>
            </a:endParaRPr>
          </a:p>
        </p:txBody>
      </p:sp>
      <p:sp>
        <p:nvSpPr>
          <p:cNvPr id="14346" name="TextBox 39"/>
          <p:cNvSpPr txBox="1">
            <a:spLocks noChangeArrowheads="1"/>
          </p:cNvSpPr>
          <p:nvPr/>
        </p:nvSpPr>
        <p:spPr bwMode="auto">
          <a:xfrm>
            <a:off x="5324968" y="6013450"/>
            <a:ext cx="6931129"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dirty="0">
                <a:solidFill>
                  <a:srgbClr val="92B624"/>
                </a:solidFill>
                <a:latin typeface="Arial" panose="020B0604020202020204" pitchFamily="34" charset="0"/>
                <a:cs typeface="Arial" panose="020B0604020202020204" pitchFamily="34" charset="0"/>
              </a:rPr>
              <a:t>SIR WILLIAM JOHNSON</a:t>
            </a:r>
          </a:p>
          <a:p>
            <a:pPr algn="ctr" eaLnBrk="1" hangingPunct="1"/>
            <a:r>
              <a:rPr lang="en-US" sz="2800" dirty="0">
                <a:solidFill>
                  <a:schemeClr val="tx2"/>
                </a:solidFill>
                <a:latin typeface="Arial" panose="020B0604020202020204" pitchFamily="34" charset="0"/>
                <a:cs typeface="Arial" panose="020B0604020202020204" pitchFamily="34" charset="0"/>
              </a:rPr>
              <a:t>British Advisor to the Board of Trade, 1764</a:t>
            </a:r>
          </a:p>
        </p:txBody>
      </p:sp>
      <p:sp>
        <p:nvSpPr>
          <p:cNvPr id="27" name="Rectangle 26"/>
          <p:cNvSpPr/>
          <p:nvPr/>
        </p:nvSpPr>
        <p:spPr>
          <a:xfrm>
            <a:off x="-349201" y="0"/>
            <a:ext cx="405777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pic>
        <p:nvPicPr>
          <p:cNvPr id="5" name="Picture Placeholder 4" descr="sir_william_johnson.jpg"/>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a:fillRect/>
          </a:stretch>
        </p:blipFill>
        <p:spPr/>
      </p:pic>
      <p:sp>
        <p:nvSpPr>
          <p:cNvPr id="10" name="TextBox 9"/>
          <p:cNvSpPr txBox="1"/>
          <p:nvPr/>
        </p:nvSpPr>
        <p:spPr>
          <a:xfrm>
            <a:off x="17729772" y="13008114"/>
            <a:ext cx="6530943" cy="707886"/>
          </a:xfrm>
          <a:prstGeom prst="rect">
            <a:avLst/>
          </a:prstGeom>
          <a:noFill/>
        </p:spPr>
        <p:txBody>
          <a:bodyPr wrap="square" rtlCol="0">
            <a:spAutoFit/>
          </a:bodyPr>
          <a:lstStyle/>
          <a:p>
            <a:pPr algn="r"/>
            <a:r>
              <a:rPr lang="en-US" sz="2000" dirty="0">
                <a:solidFill>
                  <a:srgbClr val="FFFFFF"/>
                </a:solidFill>
                <a:latin typeface="Arial"/>
                <a:cs typeface="Arial"/>
              </a:rPr>
              <a:t>The Great Peace Treaty of Montreal with the signatures of over 40 Indigenous Nations</a:t>
            </a:r>
            <a:endParaRPr lang="en-GB" sz="2000" dirty="0">
              <a:solidFill>
                <a:srgbClr val="FFFFFF"/>
              </a:solidFill>
              <a:latin typeface="Arial"/>
              <a:cs typeface="Arial"/>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ndePaix03_harangue_1701_fback_8moweb.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24377648" cy="13716000"/>
          </a:xfrm>
        </p:spPr>
      </p:pic>
      <p:sp>
        <p:nvSpPr>
          <p:cNvPr id="4" name="Rectangle 3"/>
          <p:cNvSpPr/>
          <p:nvPr/>
        </p:nvSpPr>
        <p:spPr>
          <a:xfrm>
            <a:off x="-2" y="4613174"/>
            <a:ext cx="24377650" cy="6317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 name="Rectangle 9"/>
          <p:cNvSpPr/>
          <p:nvPr/>
        </p:nvSpPr>
        <p:spPr>
          <a:xfrm>
            <a:off x="2723326" y="6568626"/>
            <a:ext cx="19163443" cy="5021311"/>
          </a:xfrm>
          <a:prstGeom prst="rect">
            <a:avLst/>
          </a:prstGeom>
        </p:spPr>
        <p:txBody>
          <a:bodyPr wrap="square">
            <a:spAutoFit/>
          </a:bodyPr>
          <a:lstStyle/>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It was on the basis of the Royal Proclamation of 1763 that Canada sought to sign the Numbered Treaties between 1871 and 1921.</a:t>
            </a:r>
          </a:p>
          <a:p>
            <a:pPr marL="342900" indent="-342900">
              <a:lnSpc>
                <a:spcPct val="150000"/>
              </a:lnSpc>
              <a:buFont typeface="Arial"/>
              <a:buChar char="•"/>
            </a:pPr>
            <a:r>
              <a:rPr lang="en-CA" sz="2800" dirty="0">
                <a:latin typeface="Arial" panose="020B0604020202020204" pitchFamily="34" charset="0"/>
                <a:cs typeface="Arial" panose="020B0604020202020204" pitchFamily="34" charset="0"/>
              </a:rPr>
              <a:t>The Proclamation recognized First Nation occupation and use of territories. </a:t>
            </a:r>
          </a:p>
          <a:p>
            <a:pPr marL="342900" indent="-342900">
              <a:lnSpc>
                <a:spcPct val="150000"/>
              </a:lnSpc>
              <a:buFont typeface="Arial"/>
              <a:buChar char="•"/>
            </a:pPr>
            <a:r>
              <a:rPr lang="en-CA" sz="2800" dirty="0">
                <a:latin typeface="Arial" panose="020B0604020202020204" pitchFamily="34" charset="0"/>
                <a:cs typeface="Arial" panose="020B0604020202020204" pitchFamily="34" charset="0"/>
              </a:rPr>
              <a:t>It also established the ‘Trust Relationship’ between the Crown and First Nations by stating that only the Crown could ‘purchase’ the land from the First Nations.</a:t>
            </a:r>
          </a:p>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Violations against the Treaties continue to this day. </a:t>
            </a:r>
            <a:endParaRPr lang="en-CA" sz="2800" dirty="0">
              <a:latin typeface="Arial" panose="020B0604020202020204" pitchFamily="34" charset="0"/>
              <a:cs typeface="Arial" panose="020B0604020202020204" pitchFamily="34" charset="0"/>
            </a:endParaRPr>
          </a:p>
          <a:p>
            <a:pPr>
              <a:lnSpc>
                <a:spcPct val="150000"/>
              </a:lnSpc>
            </a:pPr>
            <a:endParaRPr lang="en-CA" sz="2800" dirty="0">
              <a:latin typeface="Arial" panose="020B0604020202020204" pitchFamily="34" charset="0"/>
              <a:cs typeface="Arial" panose="020B0604020202020204" pitchFamily="34" charset="0"/>
            </a:endParaRPr>
          </a:p>
          <a:p>
            <a:pPr algn="ctr">
              <a:lnSpc>
                <a:spcPct val="150000"/>
              </a:lnSpc>
            </a:pPr>
            <a:endParaRPr lang="en-CA" sz="2000" b="1" dirty="0">
              <a:latin typeface="Arial" panose="020B0604020202020204" pitchFamily="34" charset="0"/>
              <a:cs typeface="Arial" panose="020B0604020202020204" pitchFamily="34" charset="0"/>
            </a:endParaRPr>
          </a:p>
        </p:txBody>
      </p:sp>
      <p:sp>
        <p:nvSpPr>
          <p:cNvPr id="7" name="TextBox 12"/>
          <p:cNvSpPr txBox="1">
            <a:spLocks noChangeArrowheads="1"/>
          </p:cNvSpPr>
          <p:nvPr/>
        </p:nvSpPr>
        <p:spPr bwMode="auto">
          <a:xfrm>
            <a:off x="3582948" y="5261972"/>
            <a:ext cx="1655956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POST-CONFEDERATION TREATIES</a:t>
            </a:r>
          </a:p>
        </p:txBody>
      </p:sp>
      <p:sp>
        <p:nvSpPr>
          <p:cNvPr id="8" name="TextBox 7"/>
          <p:cNvSpPr txBox="1"/>
          <p:nvPr/>
        </p:nvSpPr>
        <p:spPr>
          <a:xfrm>
            <a:off x="6033152" y="4923418"/>
            <a:ext cx="11853204"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78065" y="3934451"/>
            <a:ext cx="13631728" cy="2597762"/>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Between 1871 and 1921, the Crown entered into Treaties with various First Nations that enabled the Canadian government to actively pursue agriculture, settlement, transportation links and resource development of the Canadian West and the North. </a:t>
            </a:r>
          </a:p>
          <a:p>
            <a:pPr>
              <a:lnSpc>
                <a:spcPct val="150000"/>
              </a:lnSpc>
            </a:pPr>
            <a:endParaRPr lang="en-CA" sz="2800" dirty="0">
              <a:latin typeface="Arial" panose="020B0604020202020204" pitchFamily="34" charset="0"/>
              <a:cs typeface="Arial" panose="020B0604020202020204" pitchFamily="34" charset="0"/>
            </a:endParaRPr>
          </a:p>
        </p:txBody>
      </p:sp>
      <p:sp>
        <p:nvSpPr>
          <p:cNvPr id="6" name="TextBox 9"/>
          <p:cNvSpPr txBox="1">
            <a:spLocks noChangeArrowheads="1"/>
          </p:cNvSpPr>
          <p:nvPr/>
        </p:nvSpPr>
        <p:spPr bwMode="auto">
          <a:xfrm>
            <a:off x="11424842" y="2195688"/>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NUMBERED TREATIES</a:t>
            </a:r>
          </a:p>
        </p:txBody>
      </p:sp>
      <p:sp>
        <p:nvSpPr>
          <p:cNvPr id="9" name="Rectangle 8"/>
          <p:cNvSpPr/>
          <p:nvPr/>
        </p:nvSpPr>
        <p:spPr>
          <a:xfrm>
            <a:off x="984313" y="7938413"/>
            <a:ext cx="6191655" cy="5183086"/>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Because they were numbered 1 to 11, these Treaties were often referred to as the ‘Numbered Treaties’ and covered northern Ontario, Manitoba, Saskatchewan, Alberta, north-eastern British Columbia, and the Northwest Territories. </a:t>
            </a:r>
          </a:p>
          <a:p>
            <a:pPr>
              <a:lnSpc>
                <a:spcPct val="150000"/>
              </a:lnSpc>
            </a:pP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12176125" y="1865035"/>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HISTORIC OR</a:t>
            </a:r>
          </a:p>
        </p:txBody>
      </p:sp>
      <p:pic>
        <p:nvPicPr>
          <p:cNvPr id="4" name="Picture Placeholder 3" descr="NIAGARA-TREATY-PIC1.jpg"/>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pic>
        <p:nvPicPr>
          <p:cNvPr id="3" name="Picture Placeholder 2" descr="d36f1846-bd81-46bc-9bff-1c70921557b4_thumbnail_600_600.jpg"/>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p:pic>
      <p:sp>
        <p:nvSpPr>
          <p:cNvPr id="8" name="TextBox 7"/>
          <p:cNvSpPr txBox="1"/>
          <p:nvPr/>
        </p:nvSpPr>
        <p:spPr>
          <a:xfrm>
            <a:off x="17827388" y="7039768"/>
            <a:ext cx="6330190" cy="1015663"/>
          </a:xfrm>
          <a:prstGeom prst="rect">
            <a:avLst/>
          </a:prstGeom>
          <a:noFill/>
        </p:spPr>
        <p:txBody>
          <a:bodyPr wrap="square" rtlCol="0">
            <a:spAutoFit/>
          </a:bodyPr>
          <a:lstStyle/>
          <a:p>
            <a:pPr algn="r"/>
            <a:r>
              <a:rPr lang="en-CA" sz="2000" dirty="0">
                <a:solidFill>
                  <a:srgbClr val="FFFFFF"/>
                </a:solidFill>
                <a:latin typeface="Arial"/>
                <a:cs typeface="Arial"/>
              </a:rPr>
              <a:t>Chiefs of the Six Nations at Brantford, ON and</a:t>
            </a:r>
          </a:p>
          <a:p>
            <a:pPr algn="r"/>
            <a:r>
              <a:rPr lang="en-CA" sz="2000" dirty="0">
                <a:solidFill>
                  <a:srgbClr val="FFFFFF"/>
                </a:solidFill>
                <a:latin typeface="Arial"/>
                <a:cs typeface="Arial"/>
              </a:rPr>
              <a:t> their wampum belts (1871)</a:t>
            </a:r>
          </a:p>
          <a:p>
            <a:pPr algn="r"/>
            <a:endParaRPr lang="en-GB" sz="2000" dirty="0">
              <a:solidFill>
                <a:srgbClr val="FFFFFF"/>
              </a:solidFill>
              <a:latin typeface="Arial"/>
              <a:cs typeface="Arial"/>
            </a:endParaRPr>
          </a:p>
        </p:txBody>
      </p:sp>
      <p:sp>
        <p:nvSpPr>
          <p:cNvPr id="2" name="Rectangle 1"/>
          <p:cNvSpPr/>
          <p:nvPr/>
        </p:nvSpPr>
        <p:spPr>
          <a:xfrm>
            <a:off x="353079" y="382390"/>
            <a:ext cx="2826490" cy="400110"/>
          </a:xfrm>
          <a:prstGeom prst="rect">
            <a:avLst/>
          </a:prstGeom>
        </p:spPr>
        <p:txBody>
          <a:bodyPr wrap="none">
            <a:spAutoFit/>
          </a:bodyPr>
          <a:lstStyle/>
          <a:p>
            <a:r>
              <a:rPr lang="en-US" sz="2000" dirty="0">
                <a:solidFill>
                  <a:srgbClr val="FFFFFF"/>
                </a:solidFill>
              </a:rPr>
              <a:t>Treaty No. 2 Document </a:t>
            </a:r>
            <a:endParaRPr lang="en-GB" sz="2000" dirty="0">
              <a:solidFill>
                <a:srgbClr val="FFFFFF"/>
              </a:solidFill>
            </a:endParaRPr>
          </a:p>
        </p:txBody>
      </p:sp>
    </p:spTree>
    <p:extLst>
      <p:ext uri="{BB962C8B-B14F-4D97-AF65-F5344CB8AC3E}">
        <p14:creationId xmlns:p14="http://schemas.microsoft.com/office/powerpoint/2010/main" val="15034574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119637" y="7063423"/>
            <a:ext cx="8547100" cy="2857192"/>
          </a:xfrm>
          <a:prstGeom prst="rect">
            <a:avLst/>
          </a:prstGeom>
          <a:noFill/>
        </p:spPr>
        <p:txBody>
          <a:bodyPr>
            <a:spAutoFit/>
          </a:bodyPr>
          <a:lstStyle/>
          <a:p>
            <a:pPr algn="ctr"/>
            <a:r>
              <a:rPr lang="en-US" altLang="en-US" sz="2800" dirty="0">
                <a:latin typeface="Arial" panose="020B0604020202020204" pitchFamily="34" charset="0"/>
                <a:cs typeface="Arial" panose="020B0604020202020204" pitchFamily="34" charset="0"/>
                <a:hlinkClick r:id="" action="ppaction://noaction"/>
              </a:rPr>
              <a:t>James Bay and Northern Quebec Agreement</a:t>
            </a:r>
            <a:r>
              <a:rPr lang="en-US" altLang="en-US" sz="2800" dirty="0">
                <a:latin typeface="Arial" panose="020B0604020202020204" pitchFamily="34" charset="0"/>
                <a:cs typeface="Arial" panose="020B0604020202020204" pitchFamily="34" charset="0"/>
              </a:rPr>
              <a:t>, 1976</a:t>
            </a:r>
          </a:p>
          <a:p>
            <a:pPr algn="ctr"/>
            <a:endParaRPr lang="en-US" altLang="en-US" sz="2800" dirty="0">
              <a:latin typeface="Arial" panose="020B0604020202020204" pitchFamily="34" charset="0"/>
              <a:cs typeface="Arial" panose="020B0604020202020204" pitchFamily="34" charset="0"/>
              <a:hlinkClick r:id="" action="ppaction://noaction"/>
            </a:endParaRPr>
          </a:p>
          <a:p>
            <a:pPr algn="ctr"/>
            <a:r>
              <a:rPr lang="en-US" altLang="en-US" sz="2800" dirty="0">
                <a:latin typeface="Arial" panose="020B0604020202020204" pitchFamily="34" charset="0"/>
                <a:cs typeface="Arial" panose="020B0604020202020204" pitchFamily="34" charset="0"/>
                <a:hlinkClick r:id="" action="ppaction://noaction"/>
              </a:rPr>
              <a:t>Nunavut Agreement</a:t>
            </a:r>
            <a:r>
              <a:rPr lang="en-US" altLang="en-US" sz="2800" dirty="0">
                <a:latin typeface="Arial" panose="020B0604020202020204" pitchFamily="34" charset="0"/>
                <a:cs typeface="Arial" panose="020B0604020202020204" pitchFamily="34" charset="0"/>
              </a:rPr>
              <a:t>, 1993</a:t>
            </a:r>
          </a:p>
          <a:p>
            <a:pPr algn="ctr"/>
            <a:endParaRPr lang="en-US" altLang="en-US" sz="2800" dirty="0">
              <a:latin typeface="Arial" panose="020B0604020202020204" pitchFamily="34" charset="0"/>
              <a:cs typeface="Arial" panose="020B0604020202020204" pitchFamily="34" charset="0"/>
            </a:endParaRPr>
          </a:p>
          <a:p>
            <a:pPr algn="ctr"/>
            <a:r>
              <a:rPr lang="en-US" altLang="en-US" sz="2800" dirty="0">
                <a:latin typeface="Arial" panose="020B0604020202020204" pitchFamily="34" charset="0"/>
                <a:cs typeface="Arial" panose="020B0604020202020204" pitchFamily="34" charset="0"/>
              </a:rPr>
              <a:t>Dogrib Claim, 2003</a:t>
            </a:r>
          </a:p>
          <a:p>
            <a:pPr algn="ctr" defTabSz="1828434" eaLnBrk="1" fontAlgn="auto" hangingPunct="1">
              <a:lnSpc>
                <a:spcPct val="150000"/>
              </a:lnSpc>
              <a:spcBef>
                <a:spcPts val="0"/>
              </a:spcBef>
              <a:spcAft>
                <a:spcPts val="0"/>
              </a:spcAft>
              <a:defRPr/>
            </a:pPr>
            <a:endParaRPr lang="en-US" sz="2800" spc="300" dirty="0">
              <a:solidFill>
                <a:schemeClr val="tx2"/>
              </a:solidFill>
              <a:latin typeface="Arial" panose="020B0604020202020204" pitchFamily="34" charset="0"/>
              <a:ea typeface="Montserrat Light" charset="0"/>
              <a:cs typeface="Arial" panose="020B0604020202020204" pitchFamily="34" charset="0"/>
            </a:endParaRPr>
          </a:p>
        </p:txBody>
      </p:sp>
      <p:sp>
        <p:nvSpPr>
          <p:cNvPr id="7" name="TextBox 12"/>
          <p:cNvSpPr txBox="1">
            <a:spLocks noChangeArrowheads="1"/>
          </p:cNvSpPr>
          <p:nvPr/>
        </p:nvSpPr>
        <p:spPr bwMode="auto">
          <a:xfrm>
            <a:off x="13166558" y="4942344"/>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MODERN TREATIES</a:t>
            </a:r>
          </a:p>
        </p:txBody>
      </p:sp>
      <p:sp>
        <p:nvSpPr>
          <p:cNvPr id="9" name="TextBox 8"/>
          <p:cNvSpPr txBox="1"/>
          <p:nvPr/>
        </p:nvSpPr>
        <p:spPr>
          <a:xfrm>
            <a:off x="13776158" y="459312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8" name="Picture Placeholder 7" descr="Book-Covers050.jpg"/>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a:xfrm>
            <a:off x="2357624" y="0"/>
            <a:ext cx="10058400" cy="13716000"/>
          </a:xfrm>
        </p:spPr>
      </p:pic>
      <p:sp>
        <p:nvSpPr>
          <p:cNvPr id="2" name="Rectangle 1"/>
          <p:cNvSpPr/>
          <p:nvPr/>
        </p:nvSpPr>
        <p:spPr>
          <a:xfrm>
            <a:off x="12472470" y="12723054"/>
            <a:ext cx="7474162" cy="707886"/>
          </a:xfrm>
          <a:prstGeom prst="rect">
            <a:avLst/>
          </a:prstGeom>
        </p:spPr>
        <p:txBody>
          <a:bodyPr wrap="square">
            <a:spAutoFit/>
          </a:bodyPr>
          <a:lstStyle/>
          <a:p>
            <a:pPr defTabSz="912813">
              <a:spcBef>
                <a:spcPct val="30000"/>
              </a:spcBef>
              <a:defRPr/>
            </a:pPr>
            <a:r>
              <a:rPr lang="en-US" sz="2000" i="1" dirty="0">
                <a:latin typeface="Arial" panose="020B0604020202020204" pitchFamily="34" charset="0"/>
                <a:cs typeface="Arial" panose="020B0604020202020204" pitchFamily="34" charset="0"/>
              </a:rPr>
              <a:t>The Agreement Between the Inuit of the Nunavut Settlement Area and Her Majesty the Queen in right of Canada. 1993.</a:t>
            </a:r>
          </a:p>
        </p:txBody>
      </p:sp>
    </p:spTree>
    <p:extLst>
      <p:ext uri="{BB962C8B-B14F-4D97-AF65-F5344CB8AC3E}">
        <p14:creationId xmlns:p14="http://schemas.microsoft.com/office/powerpoint/2010/main" val="9905555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99FCB09-513F-0644-9F08-8EE0ED88F34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9" b="39"/>
          <a:stretch>
            <a:fillRect/>
          </a:stretch>
        </p:blipFill>
        <p:spPr/>
      </p:pic>
      <p:sp>
        <p:nvSpPr>
          <p:cNvPr id="5" name="TextBox 9"/>
          <p:cNvSpPr txBox="1">
            <a:spLocks noChangeArrowheads="1"/>
          </p:cNvSpPr>
          <p:nvPr/>
        </p:nvSpPr>
        <p:spPr bwMode="auto">
          <a:xfrm>
            <a:off x="1890940" y="3371104"/>
            <a:ext cx="10725150"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PRINCIPLES OF INTERPRETATION</a:t>
            </a:r>
            <a:endParaRPr lang="en-US" sz="6000" dirty="0">
              <a:solidFill>
                <a:srgbClr val="92B624"/>
              </a:solidFill>
              <a:latin typeface="Arial" panose="020B0604020202020204" pitchFamily="34" charset="0"/>
              <a:cs typeface="Arial" panose="020B0604020202020204" pitchFamily="34" charset="0"/>
            </a:endParaRPr>
          </a:p>
        </p:txBody>
      </p:sp>
      <p:sp>
        <p:nvSpPr>
          <p:cNvPr id="7" name="Rectangle 6"/>
          <p:cNvSpPr/>
          <p:nvPr/>
        </p:nvSpPr>
        <p:spPr>
          <a:xfrm>
            <a:off x="2537583" y="6756507"/>
            <a:ext cx="9474200" cy="4854214"/>
          </a:xfrm>
          <a:prstGeom prst="rect">
            <a:avLst/>
          </a:prstGeom>
        </p:spPr>
        <p:txBody>
          <a:bodyPr wrap="square">
            <a:spAutoFit/>
          </a:bodyPr>
          <a:lstStyle/>
          <a:p>
            <a:pPr>
              <a:lnSpc>
                <a:spcPct val="150000"/>
              </a:lnSpc>
            </a:pPr>
            <a:r>
              <a:rPr lang="en-US" altLang="en-US" sz="3000" dirty="0">
                <a:latin typeface="Arial" panose="020B0604020202020204" pitchFamily="34" charset="0"/>
                <a:cs typeface="Arial" panose="020B0604020202020204" pitchFamily="34" charset="0"/>
              </a:rPr>
              <a:t>A treaty represents an exchange of solemn promises between the Crown and Indigenous nations and the nature of this agreement is sacred.</a:t>
            </a:r>
          </a:p>
          <a:p>
            <a:pPr>
              <a:lnSpc>
                <a:spcPct val="150000"/>
              </a:lnSpc>
            </a:pPr>
            <a:endParaRPr lang="en-US" altLang="en-US" sz="3000" dirty="0">
              <a:latin typeface="Arial" panose="020B0604020202020204" pitchFamily="34" charset="0"/>
              <a:cs typeface="Arial" panose="020B0604020202020204" pitchFamily="34" charset="0"/>
            </a:endParaRPr>
          </a:p>
          <a:p>
            <a:pPr>
              <a:lnSpc>
                <a:spcPct val="150000"/>
              </a:lnSpc>
            </a:pPr>
            <a:r>
              <a:rPr lang="en-US" altLang="en-US" sz="3000" dirty="0">
                <a:latin typeface="Arial" panose="020B0604020202020204" pitchFamily="34" charset="0"/>
                <a:cs typeface="Arial" panose="020B0604020202020204" pitchFamily="34" charset="0"/>
              </a:rPr>
              <a:t>Ambiguities and doubtful expressions in older treaties must be resolved peacefully and in court of law.</a:t>
            </a:r>
          </a:p>
          <a:p>
            <a:pPr marL="0" indent="0">
              <a:lnSpc>
                <a:spcPct val="150000"/>
              </a:lnSpc>
              <a:buNone/>
            </a:pPr>
            <a:endParaRPr lang="en-US" altLang="en-US" sz="3000" b="1" kern="0" dirty="0">
              <a:latin typeface="Arial" panose="020B0604020202020204" pitchFamily="34" charset="0"/>
              <a:ea typeface="Arial Unicode MS" charset="0"/>
              <a:cs typeface="Arial" panose="020B0604020202020204" pitchFamily="34" charset="0"/>
            </a:endParaRPr>
          </a:p>
        </p:txBody>
      </p:sp>
      <p:sp>
        <p:nvSpPr>
          <p:cNvPr id="9" name="TextBox 8"/>
          <p:cNvSpPr txBox="1"/>
          <p:nvPr/>
        </p:nvSpPr>
        <p:spPr>
          <a:xfrm>
            <a:off x="2579914" y="302267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sp>
        <p:nvSpPr>
          <p:cNvPr id="2" name="Rectangle 1"/>
          <p:cNvSpPr/>
          <p:nvPr/>
        </p:nvSpPr>
        <p:spPr>
          <a:xfrm>
            <a:off x="9349595" y="13133837"/>
            <a:ext cx="4656092" cy="400110"/>
          </a:xfrm>
          <a:prstGeom prst="rect">
            <a:avLst/>
          </a:prstGeom>
        </p:spPr>
        <p:txBody>
          <a:bodyPr wrap="none">
            <a:spAutoFit/>
          </a:bodyPr>
          <a:lstStyle/>
          <a:p>
            <a:r>
              <a:rPr lang="en-CA" sz="2000" i="1" dirty="0">
                <a:latin typeface="Calibri Light"/>
              </a:rPr>
              <a:t>‘</a:t>
            </a:r>
            <a:r>
              <a:rPr lang="en-CA" sz="2000" i="1" dirty="0" err="1">
                <a:latin typeface="Calibri Light"/>
              </a:rPr>
              <a:t>Honor</a:t>
            </a:r>
            <a:r>
              <a:rPr lang="en-CA" sz="2000" i="1" dirty="0">
                <a:latin typeface="Calibri Light"/>
              </a:rPr>
              <a:t> The Treaties</a:t>
            </a:r>
            <a:r>
              <a:rPr lang="en-CA" sz="2000" dirty="0">
                <a:latin typeface="Calibri Light"/>
              </a:rPr>
              <a:t>’, Ernesto </a:t>
            </a:r>
            <a:r>
              <a:rPr lang="en-CA" sz="2000" dirty="0" err="1">
                <a:latin typeface="Calibri Light"/>
              </a:rPr>
              <a:t>Yerena</a:t>
            </a:r>
            <a:r>
              <a:rPr lang="en-CA" sz="2000" dirty="0">
                <a:latin typeface="Calibri Light"/>
              </a:rPr>
              <a:t> (2010)</a:t>
            </a:r>
            <a:endParaRPr lang="en-GB" sz="2000" dirty="0"/>
          </a:p>
        </p:txBody>
      </p:sp>
    </p:spTree>
    <p:extLst>
      <p:ext uri="{BB962C8B-B14F-4D97-AF65-F5344CB8AC3E}">
        <p14:creationId xmlns:p14="http://schemas.microsoft.com/office/powerpoint/2010/main" val="145212404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1027777"/>
            <a:ext cx="22854446" cy="3244093"/>
          </a:xfrm>
          <a:prstGeom prst="rect">
            <a:avLst/>
          </a:prstGeom>
        </p:spPr>
        <p:txBody>
          <a:bodyPr wrap="square">
            <a:spAutoFit/>
          </a:bodyPr>
          <a:lstStyle/>
          <a:p>
            <a:pPr marL="342900" indent="-342900">
              <a:lnSpc>
                <a:spcPct val="150000"/>
              </a:lnSpc>
              <a:buFont typeface="Arial"/>
              <a:buChar char="•"/>
            </a:pPr>
            <a:r>
              <a:rPr lang="en-CA" altLang="en-US" sz="2800" dirty="0">
                <a:latin typeface="Arial" panose="020B0604020202020204" pitchFamily="34" charset="0"/>
                <a:cs typeface="Arial" panose="020B0604020202020204" pitchFamily="34" charset="0"/>
              </a:rPr>
              <a:t>British common law and traditional perceptions of order would demand that these rights and benefits be guaranteed by the British Crown through the Canadian government</a:t>
            </a:r>
          </a:p>
          <a:p>
            <a:pPr marL="342900" indent="-342900">
              <a:lnSpc>
                <a:spcPct val="150000"/>
              </a:lnSpc>
              <a:buFont typeface="Arial"/>
              <a:buChar char="•"/>
            </a:pPr>
            <a:r>
              <a:rPr lang="en-CA" altLang="en-US" sz="2800" dirty="0">
                <a:latin typeface="Arial" panose="020B0604020202020204" pitchFamily="34" charset="0"/>
                <a:cs typeface="Arial" panose="020B0604020202020204" pitchFamily="34" charset="0"/>
              </a:rPr>
              <a:t>A source of tension between the First Nations and the Federal government stems from conflicting beliefs about the legal/moral obligations of these treaties.</a:t>
            </a:r>
          </a:p>
          <a:p>
            <a:pPr>
              <a:lnSpc>
                <a:spcPct val="150000"/>
              </a:lnSpc>
            </a:pPr>
            <a:endParaRPr lang="en-US" sz="2800" dirty="0">
              <a:solidFill>
                <a:srgbClr val="000000"/>
              </a:solidFill>
              <a:latin typeface="Arial" panose="020B0604020202020204" pitchFamily="34" charset="0"/>
              <a:cs typeface="Arial" panose="020B0604020202020204" pitchFamily="34" charset="0"/>
            </a:endParaRPr>
          </a:p>
        </p:txBody>
      </p:sp>
      <p:sp>
        <p:nvSpPr>
          <p:cNvPr id="5" name="TextBox 13"/>
          <p:cNvSpPr txBox="1">
            <a:spLocks noChangeArrowheads="1"/>
          </p:cNvSpPr>
          <p:nvPr/>
        </p:nvSpPr>
        <p:spPr bwMode="auto">
          <a:xfrm>
            <a:off x="8234204" y="1127578"/>
            <a:ext cx="839304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92B624"/>
                </a:solidFill>
                <a:latin typeface="Montserrat" charset="0"/>
                <a:cs typeface="Montserrat" charset="0"/>
              </a:rPr>
              <a:t>CONCLUSION</a:t>
            </a:r>
          </a:p>
        </p:txBody>
      </p:sp>
      <p:sp>
        <p:nvSpPr>
          <p:cNvPr id="7" name="TextBox 6"/>
          <p:cNvSpPr txBox="1"/>
          <p:nvPr/>
        </p:nvSpPr>
        <p:spPr>
          <a:xfrm>
            <a:off x="7826091" y="869535"/>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Montserrat" charset="0"/>
                <a:ea typeface="Montserrat" charset="0"/>
                <a:cs typeface="Montserrat" charset="0"/>
              </a:rPr>
              <a:t>WE ARE ALL TREATY PEOPLE</a:t>
            </a:r>
          </a:p>
        </p:txBody>
      </p:sp>
      <p:pic>
        <p:nvPicPr>
          <p:cNvPr id="6" name="Picture Placeholder 5" descr="7d7951a1-b287-498f-982e-94b9ddf2a185_thumbnail_600_600.jpg"/>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2" name="Rectangle 1"/>
          <p:cNvSpPr/>
          <p:nvPr/>
        </p:nvSpPr>
        <p:spPr>
          <a:xfrm>
            <a:off x="6699643" y="10258336"/>
            <a:ext cx="11027779" cy="769441"/>
          </a:xfrm>
          <a:prstGeom prst="rect">
            <a:avLst/>
          </a:prstGeom>
        </p:spPr>
        <p:txBody>
          <a:bodyPr wrap="none">
            <a:spAutoFit/>
          </a:bodyPr>
          <a:lstStyle/>
          <a:p>
            <a:pPr>
              <a:lnSpc>
                <a:spcPct val="90000"/>
              </a:lnSpc>
            </a:pPr>
            <a:r>
              <a:rPr lang="en-CA" altLang="en-US" sz="4800" dirty="0">
                <a:solidFill>
                  <a:srgbClr val="92B624"/>
                </a:solidFill>
                <a:latin typeface="Arial" panose="020B0604020202020204" pitchFamily="34" charset="0"/>
                <a:cs typeface="Arial" panose="020B0604020202020204" pitchFamily="34" charset="0"/>
              </a:rPr>
              <a:t>TREATIES ARE LEGAL CONTRACTS</a:t>
            </a:r>
          </a:p>
        </p:txBody>
      </p:sp>
      <p:sp>
        <p:nvSpPr>
          <p:cNvPr id="8" name="TextBox 7"/>
          <p:cNvSpPr txBox="1"/>
          <p:nvPr/>
        </p:nvSpPr>
        <p:spPr>
          <a:xfrm>
            <a:off x="18355816" y="287641"/>
            <a:ext cx="6021835" cy="400110"/>
          </a:xfrm>
          <a:prstGeom prst="rect">
            <a:avLst/>
          </a:prstGeom>
          <a:noFill/>
        </p:spPr>
        <p:txBody>
          <a:bodyPr wrap="square" rtlCol="0">
            <a:spAutoFit/>
          </a:bodyPr>
          <a:lstStyle/>
          <a:p>
            <a:r>
              <a:rPr lang="en-US" sz="2000" dirty="0">
                <a:solidFill>
                  <a:srgbClr val="FFFFFF"/>
                </a:solidFill>
                <a:latin typeface="Arial"/>
                <a:cs typeface="Arial"/>
              </a:rPr>
              <a:t>Indigenous Peoples receiving treaty money, 1930</a:t>
            </a:r>
            <a:endParaRPr lang="en-GB" sz="2000" dirty="0">
              <a:solidFill>
                <a:srgbClr val="FFFFFF"/>
              </a:solidFill>
              <a:latin typeface="Arial"/>
              <a:cs typeface="Arial"/>
            </a:endParaRPr>
          </a:p>
        </p:txBody>
      </p:sp>
    </p:spTree>
    <p:extLst>
      <p:ext uri="{BB962C8B-B14F-4D97-AF65-F5344CB8AC3E}">
        <p14:creationId xmlns:p14="http://schemas.microsoft.com/office/powerpoint/2010/main" val="15296829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Box 12"/>
          <p:cNvSpPr txBox="1">
            <a:spLocks noChangeArrowheads="1"/>
          </p:cNvSpPr>
          <p:nvPr/>
        </p:nvSpPr>
        <p:spPr bwMode="auto">
          <a:xfrm>
            <a:off x="768350" y="1935013"/>
            <a:ext cx="1072515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000" dirty="0">
                <a:solidFill>
                  <a:srgbClr val="92B624"/>
                </a:solidFill>
                <a:latin typeface="Arial" panose="020B0604020202020204" pitchFamily="34" charset="0"/>
                <a:cs typeface="Arial" panose="020B0604020202020204" pitchFamily="34" charset="0"/>
              </a:rPr>
              <a:t>CAUSE &amp;</a:t>
            </a:r>
          </a:p>
          <a:p>
            <a:pPr algn="ctr" eaLnBrk="1" hangingPunct="1"/>
            <a:r>
              <a:rPr lang="en-US" sz="8000" dirty="0">
                <a:solidFill>
                  <a:srgbClr val="92B624"/>
                </a:solidFill>
                <a:latin typeface="Arial" panose="020B0604020202020204" pitchFamily="34" charset="0"/>
                <a:cs typeface="Arial" panose="020B0604020202020204" pitchFamily="34" charset="0"/>
              </a:rPr>
              <a:t>CONSEQUENCE</a:t>
            </a:r>
          </a:p>
        </p:txBody>
      </p:sp>
      <p:sp>
        <p:nvSpPr>
          <p:cNvPr id="15" name="TextBox 14"/>
          <p:cNvSpPr txBox="1"/>
          <p:nvPr/>
        </p:nvSpPr>
        <p:spPr>
          <a:xfrm>
            <a:off x="2997200" y="1765944"/>
            <a:ext cx="6267450" cy="338138"/>
          </a:xfrm>
          <a:prstGeom prst="rect">
            <a:avLst/>
          </a:prstGeom>
          <a:noFill/>
        </p:spPr>
        <p:txBody>
          <a:bodyPr>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Analyze</a:t>
            </a:r>
          </a:p>
        </p:txBody>
      </p:sp>
      <p:sp>
        <p:nvSpPr>
          <p:cNvPr id="7171" name="TextBox 11"/>
          <p:cNvSpPr txBox="1">
            <a:spLocks noChangeArrowheads="1"/>
          </p:cNvSpPr>
          <p:nvPr/>
        </p:nvSpPr>
        <p:spPr bwMode="auto">
          <a:xfrm>
            <a:off x="1190104" y="5627140"/>
            <a:ext cx="10017627" cy="9105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en-US" sz="2800" dirty="0">
                <a:solidFill>
                  <a:schemeClr val="accent1">
                    <a:lumMod val="50000"/>
                    <a:lumOff val="50000"/>
                  </a:schemeClr>
                </a:solidFill>
                <a:latin typeface="Arial" panose="020B0604020202020204" pitchFamily="34" charset="0"/>
                <a:cs typeface="Arial" panose="020B0604020202020204" pitchFamily="34" charset="0"/>
              </a:rPr>
              <a:t>In examining both tragedies and accomplishments in the past, we are usually interested in the questions of how and why. These questions start the search for causes: what were the actions, beliefs, and circumstances that led to these consequences?</a:t>
            </a:r>
          </a:p>
          <a:p>
            <a:pPr eaLnBrk="1" hangingPunct="1">
              <a:lnSpc>
                <a:spcPct val="150000"/>
              </a:lnSpc>
            </a:pPr>
            <a:endParaRPr lang="en-US" sz="2800" dirty="0">
              <a:solidFill>
                <a:schemeClr val="accent1">
                  <a:lumMod val="50000"/>
                  <a:lumOff val="50000"/>
                </a:schemeClr>
              </a:solidFill>
              <a:latin typeface="Arial" panose="020B0604020202020204" pitchFamily="34" charset="0"/>
              <a:cs typeface="Arial" panose="020B0604020202020204" pitchFamily="34" charset="0"/>
            </a:endParaRPr>
          </a:p>
          <a:p>
            <a:pPr eaLnBrk="1" hangingPunct="1">
              <a:lnSpc>
                <a:spcPct val="150000"/>
              </a:lnSpc>
            </a:pPr>
            <a:r>
              <a:rPr lang="en-US" sz="2800" dirty="0">
                <a:solidFill>
                  <a:schemeClr val="accent1">
                    <a:lumMod val="50000"/>
                    <a:lumOff val="50000"/>
                  </a:schemeClr>
                </a:solidFill>
                <a:latin typeface="Arial" panose="020B0604020202020204" pitchFamily="34" charset="0"/>
                <a:cs typeface="Arial" panose="020B0604020202020204" pitchFamily="34" charset="0"/>
              </a:rPr>
              <a:t>We need to consider human agency. People, as individuals and as groups, play a part in promoting, shaping, and resisting change. People have motivations and reasons for taking action, but causes go beyond these.</a:t>
            </a:r>
          </a:p>
          <a:p>
            <a:pPr eaLnBrk="1" hangingPunct="1">
              <a:lnSpc>
                <a:spcPct val="150000"/>
              </a:lnSpc>
            </a:pPr>
            <a:endParaRPr lang="en-US" sz="2800" dirty="0">
              <a:solidFill>
                <a:schemeClr val="accent1">
                  <a:lumMod val="50000"/>
                  <a:lumOff val="50000"/>
                </a:schemeClr>
              </a:solidFill>
              <a:latin typeface="Arial" panose="020B0604020202020204" pitchFamily="34" charset="0"/>
              <a:cs typeface="Arial" panose="020B0604020202020204" pitchFamily="34" charset="0"/>
            </a:endParaRPr>
          </a:p>
          <a:p>
            <a:pPr eaLnBrk="1" hangingPunct="1">
              <a:lnSpc>
                <a:spcPct val="150000"/>
              </a:lnSpc>
            </a:pPr>
            <a:endParaRPr lang="en-US" sz="2800" dirty="0">
              <a:solidFill>
                <a:schemeClr val="accent1">
                  <a:lumMod val="50000"/>
                  <a:lumOff val="50000"/>
                </a:schemeClr>
              </a:solidFill>
              <a:latin typeface="Arial" panose="020B0604020202020204" pitchFamily="34" charset="0"/>
              <a:cs typeface="Arial" panose="020B0604020202020204" pitchFamily="34" charset="0"/>
            </a:endParaRPr>
          </a:p>
          <a:p>
            <a:pPr eaLnBrk="1" hangingPunct="1">
              <a:lnSpc>
                <a:spcPct val="150000"/>
              </a:lnSpc>
            </a:pPr>
            <a:endParaRPr lang="en-US" sz="2800" dirty="0">
              <a:solidFill>
                <a:schemeClr val="accent1">
                  <a:lumMod val="50000"/>
                  <a:lumOff val="50000"/>
                </a:schemeClr>
              </a:solidFill>
              <a:latin typeface="Arial" panose="020B0604020202020204" pitchFamily="34" charset="0"/>
              <a:cs typeface="Arial" panose="020B0604020202020204" pitchFamily="34" charset="0"/>
            </a:endParaRPr>
          </a:p>
          <a:p>
            <a:pPr eaLnBrk="1" hangingPunct="1">
              <a:lnSpc>
                <a:spcPct val="150000"/>
              </a:lnSpc>
            </a:pPr>
            <a:r>
              <a:rPr lang="en-US" sz="2800" dirty="0">
                <a:solidFill>
                  <a:schemeClr val="accent1">
                    <a:lumMod val="50000"/>
                    <a:lumOff val="50000"/>
                  </a:schemeClr>
                </a:solidFill>
                <a:latin typeface="Arial" panose="020B0604020202020204" pitchFamily="34" charset="0"/>
                <a:cs typeface="Arial" panose="020B0604020202020204" pitchFamily="34" charset="0"/>
              </a:rPr>
              <a:t> </a:t>
            </a:r>
          </a:p>
        </p:txBody>
      </p:sp>
      <p:pic>
        <p:nvPicPr>
          <p:cNvPr id="3" name="Picture Placeholder 2" descr="Cause_EN.pdf"/>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7802" b="7802"/>
          <a:stretch>
            <a:fillRect/>
          </a:stretch>
        </p:blipFill>
        <p:spPr/>
      </p:pic>
    </p:spTree>
    <p:extLst>
      <p:ext uri="{BB962C8B-B14F-4D97-AF65-F5344CB8AC3E}">
        <p14:creationId xmlns:p14="http://schemas.microsoft.com/office/powerpoint/2010/main" val="17194031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CAA7AED-9A81-B74B-9A0D-91E889B1375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3" name="Rectangle 12"/>
          <p:cNvSpPr/>
          <p:nvPr/>
        </p:nvSpPr>
        <p:spPr>
          <a:xfrm>
            <a:off x="7051675" y="0"/>
            <a:ext cx="10274300" cy="1143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43" name="TextBox 17"/>
          <p:cNvSpPr txBox="1">
            <a:spLocks noChangeArrowheads="1"/>
          </p:cNvSpPr>
          <p:nvPr/>
        </p:nvSpPr>
        <p:spPr bwMode="auto">
          <a:xfrm>
            <a:off x="7743853" y="2271256"/>
            <a:ext cx="8951895" cy="6814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indent="0" algn="ctr">
              <a:lnSpc>
                <a:spcPct val="90000"/>
              </a:lnSpc>
              <a:buNone/>
            </a:pPr>
            <a:r>
              <a:rPr lang="en-US" sz="4800" i="1" dirty="0">
                <a:solidFill>
                  <a:schemeClr val="tx2"/>
                </a:solidFill>
                <a:latin typeface="Arial" panose="020B0604020202020204" pitchFamily="34" charset="0"/>
                <a:cs typeface="Arial" panose="020B0604020202020204" pitchFamily="34" charset="0"/>
              </a:rPr>
              <a:t>“Most important, treaties are about relationships. They are not just a form of covenant or contract that lives in perpetuity. </a:t>
            </a:r>
          </a:p>
          <a:p>
            <a:pPr marL="0" indent="0" algn="ctr">
              <a:lnSpc>
                <a:spcPct val="90000"/>
              </a:lnSpc>
              <a:buNone/>
            </a:pPr>
            <a:r>
              <a:rPr lang="en-US" sz="4800" i="1" dirty="0">
                <a:solidFill>
                  <a:schemeClr val="tx2"/>
                </a:solidFill>
                <a:latin typeface="Arial" panose="020B0604020202020204" pitchFamily="34" charset="0"/>
                <a:cs typeface="Arial" panose="020B0604020202020204" pitchFamily="34" charset="0"/>
              </a:rPr>
              <a:t>They are agreements of </a:t>
            </a:r>
            <a:r>
              <a:rPr lang="en-US" sz="4800" i="1" dirty="0" err="1">
                <a:solidFill>
                  <a:schemeClr val="tx2"/>
                </a:solidFill>
                <a:latin typeface="Arial" panose="020B0604020202020204" pitchFamily="34" charset="0"/>
                <a:cs typeface="Arial" panose="020B0604020202020204" pitchFamily="34" charset="0"/>
              </a:rPr>
              <a:t>honour</a:t>
            </a:r>
            <a:r>
              <a:rPr lang="en-US" sz="4800" i="1" dirty="0">
                <a:solidFill>
                  <a:schemeClr val="tx2"/>
                </a:solidFill>
                <a:latin typeface="Arial" panose="020B0604020202020204" pitchFamily="34" charset="0"/>
                <a:cs typeface="Arial" panose="020B0604020202020204" pitchFamily="34" charset="0"/>
              </a:rPr>
              <a:t> and respect that define the relationship between First Nations and the government of Canada.”</a:t>
            </a:r>
            <a:endParaRPr lang="en-US" sz="3200" i="1" dirty="0">
              <a:solidFill>
                <a:schemeClr val="tx2"/>
              </a:solidFill>
              <a:latin typeface="Arial" panose="020B0604020202020204" pitchFamily="34" charset="0"/>
              <a:cs typeface="Arial" panose="020B0604020202020204" pitchFamily="34" charset="0"/>
            </a:endParaRPr>
          </a:p>
          <a:p>
            <a:pPr algn="ctr" eaLnBrk="1" hangingPunct="1"/>
            <a:endParaRPr lang="en-US" sz="4800" i="1" dirty="0">
              <a:solidFill>
                <a:schemeClr val="tx2"/>
              </a:solidFill>
              <a:latin typeface="Arial" panose="020B0604020202020204" pitchFamily="34" charset="0"/>
              <a:cs typeface="Arial" panose="020B0604020202020204" pitchFamily="34" charset="0"/>
            </a:endParaRPr>
          </a:p>
        </p:txBody>
      </p:sp>
      <p:sp>
        <p:nvSpPr>
          <p:cNvPr id="7" name="TextBox 2"/>
          <p:cNvSpPr txBox="1">
            <a:spLocks noChangeArrowheads="1"/>
          </p:cNvSpPr>
          <p:nvPr/>
        </p:nvSpPr>
        <p:spPr bwMode="auto">
          <a:xfrm>
            <a:off x="11793294" y="8839428"/>
            <a:ext cx="5583003"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2800" dirty="0">
                <a:solidFill>
                  <a:srgbClr val="92B624"/>
                </a:solidFill>
                <a:latin typeface="Arial" panose="020B0604020202020204" pitchFamily="34" charset="0"/>
                <a:cs typeface="Arial" panose="020B0604020202020204" pitchFamily="34" charset="0"/>
              </a:rPr>
              <a:t>-</a:t>
            </a:r>
            <a:r>
              <a:rPr lang="en-US" sz="2800" b="1" dirty="0">
                <a:solidFill>
                  <a:srgbClr val="92B624"/>
                </a:solidFill>
                <a:latin typeface="Arial" panose="020B0604020202020204" pitchFamily="34" charset="0"/>
                <a:cs typeface="Arial" panose="020B0604020202020204" pitchFamily="34" charset="0"/>
              </a:rPr>
              <a:t>JAMES WILSON, </a:t>
            </a:r>
          </a:p>
          <a:p>
            <a:pPr eaLnBrk="1" hangingPunct="1"/>
            <a:r>
              <a:rPr lang="en-US" sz="2800" dirty="0">
                <a:solidFill>
                  <a:srgbClr val="92B624"/>
                </a:solidFill>
                <a:latin typeface="Arial" panose="020B0604020202020204" pitchFamily="34" charset="0"/>
                <a:cs typeface="Arial" panose="020B0604020202020204" pitchFamily="34" charset="0"/>
              </a:rPr>
              <a:t>Commissioner of Treaty Relations</a:t>
            </a:r>
          </a:p>
          <a:p>
            <a:pPr eaLnBrk="1" hangingPunct="1"/>
            <a:r>
              <a:rPr lang="en-US" sz="2800" dirty="0">
                <a:solidFill>
                  <a:srgbClr val="92B624"/>
                </a:solidFill>
                <a:latin typeface="Arial" panose="020B0604020202020204" pitchFamily="34" charset="0"/>
                <a:cs typeface="Arial" panose="020B0604020202020204" pitchFamily="34" charset="0"/>
              </a:rPr>
              <a:t>Commission of Manitoba</a:t>
            </a:r>
          </a:p>
        </p:txBody>
      </p:sp>
      <p:sp>
        <p:nvSpPr>
          <p:cNvPr id="2" name="Rectangle 1"/>
          <p:cNvSpPr/>
          <p:nvPr/>
        </p:nvSpPr>
        <p:spPr>
          <a:xfrm>
            <a:off x="308690" y="13016341"/>
            <a:ext cx="12188825" cy="400110"/>
          </a:xfrm>
          <a:prstGeom prst="rect">
            <a:avLst/>
          </a:prstGeom>
        </p:spPr>
        <p:txBody>
          <a:bodyPr>
            <a:spAutoFit/>
          </a:bodyPr>
          <a:lstStyle/>
          <a:p>
            <a:r>
              <a:rPr lang="fr-CA" sz="2000" i="1" dirty="0" err="1">
                <a:solidFill>
                  <a:srgbClr val="FFFFFF"/>
                </a:solidFill>
                <a:latin typeface="Calibri Light"/>
              </a:rPr>
              <a:t>Members</a:t>
            </a:r>
            <a:r>
              <a:rPr lang="fr-CA" sz="2000" i="1" dirty="0">
                <a:solidFill>
                  <a:srgbClr val="FFFFFF"/>
                </a:solidFill>
                <a:latin typeface="Calibri Light"/>
              </a:rPr>
              <a:t> of the </a:t>
            </a:r>
            <a:r>
              <a:rPr lang="fr-CA" sz="2000" i="1" dirty="0" err="1">
                <a:solidFill>
                  <a:srgbClr val="FFFFFF"/>
                </a:solidFill>
                <a:latin typeface="Calibri Light"/>
              </a:rPr>
              <a:t>Musqueam</a:t>
            </a:r>
            <a:r>
              <a:rPr lang="fr-CA" sz="2000" i="1" dirty="0">
                <a:solidFill>
                  <a:srgbClr val="FFFFFF"/>
                </a:solidFill>
                <a:latin typeface="Calibri Light"/>
              </a:rPr>
              <a:t> First Nation </a:t>
            </a:r>
            <a:r>
              <a:rPr lang="fr-CA" sz="2000" i="1" dirty="0" err="1">
                <a:solidFill>
                  <a:srgbClr val="FFFFFF"/>
                </a:solidFill>
                <a:latin typeface="Calibri Light"/>
              </a:rPr>
              <a:t>paddle</a:t>
            </a:r>
            <a:r>
              <a:rPr lang="fr-CA" sz="2000" i="1" dirty="0">
                <a:solidFill>
                  <a:srgbClr val="FFFFFF"/>
                </a:solidFill>
                <a:latin typeface="Calibri Light"/>
              </a:rPr>
              <a:t> a </a:t>
            </a:r>
            <a:r>
              <a:rPr lang="fr-CA" sz="2000" i="1" dirty="0" err="1">
                <a:solidFill>
                  <a:srgbClr val="FFFFFF"/>
                </a:solidFill>
                <a:latin typeface="Calibri Light"/>
              </a:rPr>
              <a:t>traditional</a:t>
            </a:r>
            <a:r>
              <a:rPr lang="fr-CA" sz="2000" i="1" dirty="0">
                <a:solidFill>
                  <a:srgbClr val="FFFFFF"/>
                </a:solidFill>
                <a:latin typeface="Calibri Light"/>
              </a:rPr>
              <a:t> </a:t>
            </a:r>
            <a:r>
              <a:rPr lang="fr-CA" sz="2000" i="1" dirty="0" err="1">
                <a:solidFill>
                  <a:srgbClr val="FFFFFF"/>
                </a:solidFill>
                <a:latin typeface="Calibri Light"/>
              </a:rPr>
              <a:t>canoe</a:t>
            </a:r>
            <a:r>
              <a:rPr lang="fr-CA" sz="2000" dirty="0">
                <a:solidFill>
                  <a:srgbClr val="FFFFFF"/>
                </a:solidFill>
                <a:latin typeface="Calibri Light"/>
              </a:rPr>
              <a:t>, Darryl Dyck (2013)</a:t>
            </a:r>
            <a:endParaRPr lang="en-US" sz="2000" dirty="0">
              <a:solidFill>
                <a:srgbClr val="FFFFFF"/>
              </a:solidFill>
              <a:latin typeface="Arial"/>
              <a:cs typeface="Aria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3657613" y="4574128"/>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FOUNDING NATIONS</a:t>
            </a:r>
          </a:p>
        </p:txBody>
      </p:sp>
      <p:sp>
        <p:nvSpPr>
          <p:cNvPr id="7" name="Rectangle 6"/>
          <p:cNvSpPr/>
          <p:nvPr/>
        </p:nvSpPr>
        <p:spPr>
          <a:xfrm>
            <a:off x="15014658" y="6763939"/>
            <a:ext cx="8132599" cy="5546711"/>
          </a:xfrm>
          <a:prstGeom prst="rect">
            <a:avLst/>
          </a:prstGeom>
        </p:spPr>
        <p:txBody>
          <a:bodyPr wrap="square">
            <a:spAutoFit/>
          </a:bodyPr>
          <a:lstStyle/>
          <a:p>
            <a:pPr>
              <a:lnSpc>
                <a:spcPct val="150000"/>
              </a:lnSpc>
            </a:pPr>
            <a:r>
              <a:rPr lang="en-CA" sz="3000" dirty="0">
                <a:latin typeface="Arial" panose="020B0604020202020204" pitchFamily="34" charset="0"/>
                <a:cs typeface="Arial" panose="020B0604020202020204" pitchFamily="34" charset="0"/>
              </a:rPr>
              <a:t>Was Canada founded by two Nations: English and French? </a:t>
            </a:r>
          </a:p>
          <a:p>
            <a:pPr>
              <a:lnSpc>
                <a:spcPct val="150000"/>
              </a:lnSpc>
            </a:pPr>
            <a:r>
              <a:rPr lang="en-CA" sz="3000" dirty="0">
                <a:latin typeface="Arial" panose="020B0604020202020204" pitchFamily="34" charset="0"/>
                <a:cs typeface="Arial" panose="020B0604020202020204" pitchFamily="34" charset="0"/>
              </a:rPr>
              <a:t>Or was it founded by three: Indigenous People, English and French?</a:t>
            </a:r>
          </a:p>
          <a:p>
            <a:pPr>
              <a:lnSpc>
                <a:spcPct val="150000"/>
              </a:lnSpc>
            </a:pPr>
            <a:endParaRPr lang="en-CA" sz="3000" dirty="0">
              <a:latin typeface="Arial" panose="020B0604020202020204" pitchFamily="34" charset="0"/>
              <a:cs typeface="Arial" panose="020B0604020202020204" pitchFamily="34" charset="0"/>
            </a:endParaRPr>
          </a:p>
          <a:p>
            <a:pPr>
              <a:lnSpc>
                <a:spcPct val="150000"/>
              </a:lnSpc>
            </a:pPr>
            <a:r>
              <a:rPr lang="en-CA" sz="3000" dirty="0">
                <a:latin typeface="Arial" panose="020B0604020202020204" pitchFamily="34" charset="0"/>
                <a:cs typeface="Arial" panose="020B0604020202020204" pitchFamily="34" charset="0"/>
              </a:rPr>
              <a:t>Why do we only highlight two Nations? And who benefits from this perspective?</a:t>
            </a:r>
          </a:p>
          <a:p>
            <a:pPr>
              <a:lnSpc>
                <a:spcPct val="150000"/>
              </a:lnSpc>
            </a:pPr>
            <a:endParaRPr lang="en-US" sz="3000" dirty="0">
              <a:latin typeface="Arial" panose="020B0604020202020204" pitchFamily="34" charset="0"/>
              <a:cs typeface="Arial" panose="020B0604020202020204" pitchFamily="34" charset="0"/>
            </a:endParaRPr>
          </a:p>
        </p:txBody>
      </p:sp>
      <p:sp>
        <p:nvSpPr>
          <p:cNvPr id="9" name="TextBox 8"/>
          <p:cNvSpPr txBox="1"/>
          <p:nvPr/>
        </p:nvSpPr>
        <p:spPr>
          <a:xfrm>
            <a:off x="14303513" y="423557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6" name="Picture Placeholder 5" descr="dLTKG8Q.jpg"/>
          <p:cNvPicPr>
            <a:picLocks noGrp="1" noChangeAspect="1"/>
          </p:cNvPicPr>
          <p:nvPr>
            <p:ph type="pic" sz="quarter" idx="18"/>
          </p:nvPr>
        </p:nvPicPr>
        <p:blipFill rotWithShape="1">
          <a:blip r:embed="rId3" cstate="print">
            <a:extLst>
              <a:ext uri="{28A0092B-C50C-407E-A947-70E740481C1C}">
                <a14:useLocalDpi xmlns:a14="http://schemas.microsoft.com/office/drawing/2010/main"/>
              </a:ext>
            </a:extLst>
          </a:blip>
          <a:srcRect/>
          <a:stretch/>
        </p:blipFill>
        <p:spPr/>
      </p:pic>
      <p:pic>
        <p:nvPicPr>
          <p:cNvPr id="10" name="Picture Placeholder 9" descr="UKFlagPicture2.jpg"/>
          <p:cNvPicPr>
            <a:picLocks noGrp="1" noChangeAspect="1"/>
          </p:cNvPicPr>
          <p:nvPr>
            <p:ph type="pic" sz="quarter" idx="19"/>
          </p:nvPr>
        </p:nvPicPr>
        <p:blipFill>
          <a:blip r:embed="rId4" cstate="print">
            <a:extLst>
              <a:ext uri="{28A0092B-C50C-407E-A947-70E740481C1C}">
                <a14:useLocalDpi xmlns:a14="http://schemas.microsoft.com/office/drawing/2010/main"/>
              </a:ext>
            </a:extLst>
          </a:blip>
          <a:srcRect/>
          <a:stretch>
            <a:fillRect/>
          </a:stretch>
        </p:blipFill>
        <p:spPr>
          <a:xfrm>
            <a:off x="579555" y="1688122"/>
            <a:ext cx="6088205" cy="5009419"/>
          </a:xfrm>
        </p:spPr>
      </p:pic>
      <p:pic>
        <p:nvPicPr>
          <p:cNvPr id="13" name="Picture Placeholder 12" descr="ca-native.gif"/>
          <p:cNvPicPr>
            <a:picLocks noGrp="1" noChangeAspect="1"/>
          </p:cNvPicPr>
          <p:nvPr>
            <p:ph type="pic" sz="quarter" idx="17"/>
          </p:nvPr>
        </p:nvPicPr>
        <p:blipFill rotWithShape="1">
          <a:blip r:embed="rId5" cstate="print">
            <a:extLst>
              <a:ext uri="{28A0092B-C50C-407E-A947-70E740481C1C}">
                <a14:useLocalDpi xmlns:a14="http://schemas.microsoft.com/office/drawing/2010/main"/>
              </a:ext>
            </a:extLst>
          </a:blip>
          <a:srcRect t="7565" r="179" b="4396"/>
          <a:stretch/>
        </p:blipFill>
        <p:spPr>
          <a:xfrm>
            <a:off x="579555" y="7341656"/>
            <a:ext cx="13078058" cy="5793956"/>
          </a:xfrm>
        </p:spPr>
      </p:pic>
    </p:spTree>
    <p:extLst>
      <p:ext uri="{BB962C8B-B14F-4D97-AF65-F5344CB8AC3E}">
        <p14:creationId xmlns:p14="http://schemas.microsoft.com/office/powerpoint/2010/main" val="37260298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786901AE-1B00-2744-9C43-28B7540991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8" name="TextBox 7"/>
          <p:cNvSpPr txBox="1"/>
          <p:nvPr/>
        </p:nvSpPr>
        <p:spPr>
          <a:xfrm>
            <a:off x="15404778" y="1913326"/>
            <a:ext cx="7569522" cy="7171194"/>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Black" panose="020B0604020202020204" pitchFamily="34" charset="0"/>
                <a:cs typeface="Arial Black" panose="020B0604020202020204" pitchFamily="34" charset="0"/>
              </a:rPr>
              <a:t>WHO ARE THE TREATY PEOPLE?</a:t>
            </a:r>
          </a:p>
        </p:txBody>
      </p:sp>
      <p:sp>
        <p:nvSpPr>
          <p:cNvPr id="9" name="TextBox 8"/>
          <p:cNvSpPr txBox="1"/>
          <p:nvPr/>
        </p:nvSpPr>
        <p:spPr>
          <a:xfrm>
            <a:off x="15468668" y="9118540"/>
            <a:ext cx="6267450" cy="677108"/>
          </a:xfrm>
          <a:prstGeom prst="rect">
            <a:avLst/>
          </a:prstGeom>
          <a:noFill/>
        </p:spPr>
        <p:txBody>
          <a:bodyPr>
            <a:spAutoFit/>
          </a:bodyPr>
          <a:lstStyle/>
          <a:p>
            <a:pPr defTabSz="1828434" eaLnBrk="1" fontAlgn="auto" hangingPunct="1">
              <a:spcBef>
                <a:spcPts val="0"/>
              </a:spcBef>
              <a:spcAft>
                <a:spcPts val="0"/>
              </a:spcAft>
              <a:defRPr/>
            </a:pPr>
            <a:r>
              <a:rPr lang="en-US" sz="2000" dirty="0">
                <a:solidFill>
                  <a:schemeClr val="bg2"/>
                </a:solidFill>
                <a:latin typeface="Arial" panose="020B0604020202020204" pitchFamily="34" charset="0"/>
                <a:cs typeface="Arial" panose="020B0604020202020204" pitchFamily="34" charset="0"/>
              </a:rPr>
              <a:t>ALL OF US ON THIS LAND ARE TREATY PEOPLE</a:t>
            </a:r>
          </a:p>
          <a:p>
            <a:pPr defTabSz="1828434" eaLnBrk="1" fontAlgn="auto" hangingPunct="1">
              <a:spcBef>
                <a:spcPts val="0"/>
              </a:spcBef>
              <a:spcAft>
                <a:spcPts val="0"/>
              </a:spcAft>
              <a:defRPr/>
            </a:pPr>
            <a:r>
              <a:rPr lang="en-US" sz="1800" spc="1200" dirty="0">
                <a:solidFill>
                  <a:schemeClr val="bg1"/>
                </a:solidFill>
                <a:latin typeface="Arial" panose="020B0604020202020204" pitchFamily="34" charset="0"/>
                <a:ea typeface="Montserrat" charset="0"/>
                <a:cs typeface="Arial" panose="020B0604020202020204" pitchFamily="34" charset="0"/>
              </a:rPr>
              <a:t> </a:t>
            </a:r>
          </a:p>
        </p:txBody>
      </p:sp>
      <p:pic>
        <p:nvPicPr>
          <p:cNvPr id="11" name="Picture 10"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602393" y="12817148"/>
            <a:ext cx="5386809" cy="821861"/>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4297284" y="2285589"/>
            <a:ext cx="16622056" cy="840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i="1" dirty="0">
                <a:solidFill>
                  <a:srgbClr val="000000"/>
                </a:solidFill>
                <a:latin typeface="Arial" panose="020B0604020202020204" pitchFamily="34" charset="0"/>
                <a:cs typeface="Arial" panose="020B0604020202020204" pitchFamily="34" charset="0"/>
              </a:rPr>
              <a:t>“We had our own government and laws before the arrival of Europeans, and we lived in harmony with Mother Earth. We signed the Treaty to live in harmony with the people of Canada and their government. To us, this makes all the people of Canada Treaty people, just as we are. The Treaty is forever: for as long as the grass grows, the water flows and the wind blows.</a:t>
            </a:r>
            <a:r>
              <a:rPr lang="en-US" sz="6000" dirty="0">
                <a:solidFill>
                  <a:srgbClr val="000000"/>
                </a:solidFill>
                <a:latin typeface="Arial" panose="020B0604020202020204" pitchFamily="34" charset="0"/>
                <a:cs typeface="Arial" panose="020B0604020202020204" pitchFamily="34" charset="0"/>
              </a:rPr>
              <a:t>”</a:t>
            </a:r>
          </a:p>
        </p:txBody>
      </p:sp>
      <p:sp>
        <p:nvSpPr>
          <p:cNvPr id="27650" name="TextBox 2"/>
          <p:cNvSpPr txBox="1">
            <a:spLocks noChangeArrowheads="1"/>
          </p:cNvSpPr>
          <p:nvPr/>
        </p:nvSpPr>
        <p:spPr bwMode="auto">
          <a:xfrm>
            <a:off x="12608312" y="11753120"/>
            <a:ext cx="945560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dirty="0">
                <a:solidFill>
                  <a:srgbClr val="92B624"/>
                </a:solidFill>
                <a:latin typeface="Arial" panose="020B0604020202020204" pitchFamily="34" charset="0"/>
                <a:cs typeface="Arial" panose="020B0604020202020204" pitchFamily="34" charset="0"/>
              </a:rPr>
              <a:t>-</a:t>
            </a:r>
            <a:r>
              <a:rPr lang="en-US" b="1" dirty="0">
                <a:solidFill>
                  <a:srgbClr val="92B624"/>
                </a:solidFill>
                <a:latin typeface="Arial" panose="020B0604020202020204" pitchFamily="34" charset="0"/>
                <a:cs typeface="Arial" panose="020B0604020202020204" pitchFamily="34" charset="0"/>
              </a:rPr>
              <a:t>Elder Bruce </a:t>
            </a:r>
            <a:r>
              <a:rPr lang="en-US" b="1" dirty="0" err="1">
                <a:solidFill>
                  <a:srgbClr val="92B624"/>
                </a:solidFill>
                <a:latin typeface="Arial" panose="020B0604020202020204" pitchFamily="34" charset="0"/>
                <a:cs typeface="Arial" panose="020B0604020202020204" pitchFamily="34" charset="0"/>
              </a:rPr>
              <a:t>Starlite</a:t>
            </a:r>
            <a:r>
              <a:rPr lang="en-US" dirty="0">
                <a:solidFill>
                  <a:srgbClr val="92B624"/>
                </a:solidFill>
                <a:latin typeface="Arial" panose="020B0604020202020204" pitchFamily="34" charset="0"/>
                <a:cs typeface="Arial" panose="020B0604020202020204" pitchFamily="34" charset="0"/>
              </a:rPr>
              <a:t>, </a:t>
            </a:r>
            <a:r>
              <a:rPr lang="en-US" dirty="0" err="1">
                <a:solidFill>
                  <a:srgbClr val="92B624"/>
                </a:solidFill>
                <a:latin typeface="Arial" panose="020B0604020202020204" pitchFamily="34" charset="0"/>
                <a:cs typeface="Arial" panose="020B0604020202020204" pitchFamily="34" charset="0"/>
              </a:rPr>
              <a:t>Tsuu</a:t>
            </a:r>
            <a:r>
              <a:rPr lang="en-US" dirty="0">
                <a:solidFill>
                  <a:srgbClr val="92B624"/>
                </a:solidFill>
                <a:latin typeface="Arial" panose="020B0604020202020204" pitchFamily="34" charset="0"/>
                <a:cs typeface="Arial" panose="020B0604020202020204" pitchFamily="34" charset="0"/>
              </a:rPr>
              <a:t> </a:t>
            </a:r>
            <a:r>
              <a:rPr lang="en-US" dirty="0" err="1">
                <a:solidFill>
                  <a:srgbClr val="92B624"/>
                </a:solidFill>
                <a:latin typeface="Arial" panose="020B0604020202020204" pitchFamily="34" charset="0"/>
                <a:cs typeface="Arial" panose="020B0604020202020204" pitchFamily="34" charset="0"/>
              </a:rPr>
              <a:t>T’ina</a:t>
            </a:r>
            <a:r>
              <a:rPr lang="en-US" dirty="0">
                <a:solidFill>
                  <a:srgbClr val="92B624"/>
                </a:solidFill>
                <a:latin typeface="Arial" panose="020B0604020202020204" pitchFamily="34" charset="0"/>
                <a:cs typeface="Arial" panose="020B0604020202020204" pitchFamily="34" charset="0"/>
              </a:rPr>
              <a:t> First Nation</a:t>
            </a:r>
          </a:p>
        </p:txBody>
      </p:sp>
    </p:spTree>
    <p:extLst>
      <p:ext uri="{BB962C8B-B14F-4D97-AF65-F5344CB8AC3E}">
        <p14:creationId xmlns:p14="http://schemas.microsoft.com/office/powerpoint/2010/main" val="27861524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D77FC7E-29E9-3D4C-A99B-607EDE59BC4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15"/>
          <p:cNvSpPr/>
          <p:nvPr/>
        </p:nvSpPr>
        <p:spPr>
          <a:xfrm>
            <a:off x="-1"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1267" name="TextBox 9"/>
          <p:cNvSpPr txBox="1">
            <a:spLocks noChangeArrowheads="1"/>
          </p:cNvSpPr>
          <p:nvPr/>
        </p:nvSpPr>
        <p:spPr bwMode="auto">
          <a:xfrm>
            <a:off x="1247522" y="10548848"/>
            <a:ext cx="21699891" cy="186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rgbClr val="92B624"/>
                </a:solidFill>
                <a:latin typeface="Arial Black" panose="020B0604020202020204" pitchFamily="34" charset="0"/>
                <a:cs typeface="Arial Black" panose="020B0604020202020204" pitchFamily="34" charset="0"/>
              </a:rPr>
              <a:t>TREATIES IN CANADA</a:t>
            </a:r>
          </a:p>
        </p:txBody>
      </p:sp>
      <p:sp>
        <p:nvSpPr>
          <p:cNvPr id="11" name="TextBox 10"/>
          <p:cNvSpPr txBox="1"/>
          <p:nvPr/>
        </p:nvSpPr>
        <p:spPr>
          <a:xfrm>
            <a:off x="1428498" y="10379571"/>
            <a:ext cx="7099300" cy="338554"/>
          </a:xfrm>
          <a:prstGeom prst="rect">
            <a:avLst/>
          </a:prstGeom>
          <a:noFill/>
        </p:spPr>
        <p:txBody>
          <a:bodyPr wrap="square">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WE ARE ALL TREATY PEOPLE</a:t>
            </a:r>
          </a:p>
        </p:txBody>
      </p:sp>
      <p:sp>
        <p:nvSpPr>
          <p:cNvPr id="6" name="TextBox 5"/>
          <p:cNvSpPr txBox="1"/>
          <p:nvPr/>
        </p:nvSpPr>
        <p:spPr>
          <a:xfrm>
            <a:off x="349325" y="316836"/>
            <a:ext cx="9370078" cy="400110"/>
          </a:xfrm>
          <a:prstGeom prst="rect">
            <a:avLst/>
          </a:prstGeom>
          <a:noFill/>
        </p:spPr>
        <p:txBody>
          <a:bodyPr wrap="square" rtlCol="0">
            <a:spAutoFit/>
          </a:bodyPr>
          <a:lstStyle/>
          <a:p>
            <a:r>
              <a:rPr lang="en-US" sz="2000" dirty="0">
                <a:solidFill>
                  <a:srgbClr val="FFFFFF"/>
                </a:solidFill>
                <a:latin typeface="Arial"/>
                <a:cs typeface="Arial"/>
              </a:rPr>
              <a:t>Treaty No.9 Commission, Commissioners land and Long Lake, ON. 1906</a:t>
            </a:r>
            <a:endParaRPr lang="en-GB" sz="2000" dirty="0">
              <a:solidFill>
                <a:srgbClr val="FFFFFF"/>
              </a:solidFill>
              <a:latin typeface="Arial"/>
              <a:cs typeface="Arial"/>
            </a:endParaRPr>
          </a:p>
        </p:txBody>
      </p:sp>
    </p:spTree>
    <p:extLst>
      <p:ext uri="{BB962C8B-B14F-4D97-AF65-F5344CB8AC3E}">
        <p14:creationId xmlns:p14="http://schemas.microsoft.com/office/powerpoint/2010/main" val="27524598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6" name="TextBox 12"/>
          <p:cNvSpPr txBox="1">
            <a:spLocks noChangeArrowheads="1"/>
          </p:cNvSpPr>
          <p:nvPr/>
        </p:nvSpPr>
        <p:spPr bwMode="auto">
          <a:xfrm>
            <a:off x="1315040" y="3442817"/>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TREATIES IN CANADA</a:t>
            </a:r>
          </a:p>
        </p:txBody>
      </p:sp>
      <p:sp>
        <p:nvSpPr>
          <p:cNvPr id="7" name="TextBox 11"/>
          <p:cNvSpPr txBox="1">
            <a:spLocks noChangeArrowheads="1"/>
          </p:cNvSpPr>
          <p:nvPr/>
        </p:nvSpPr>
        <p:spPr bwMode="auto">
          <a:xfrm>
            <a:off x="1861136" y="5672981"/>
            <a:ext cx="9474200" cy="7812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150000"/>
              </a:lnSpc>
            </a:pPr>
            <a:r>
              <a:rPr lang="en-US" sz="2800" dirty="0">
                <a:latin typeface="Arial" panose="020B0604020202020204" pitchFamily="34" charset="0"/>
                <a:cs typeface="Arial" panose="020B0604020202020204" pitchFamily="34" charset="0"/>
              </a:rPr>
              <a:t>Prior to contact, North America, was populated by many nations with rich languages, cultures, religions, and sophisticated ways of life and traditional territories. </a:t>
            </a:r>
          </a:p>
          <a:p>
            <a:pPr>
              <a:lnSpc>
                <a:spcPct val="150000"/>
              </a:lnSpc>
            </a:pPr>
            <a:endParaRPr lang="en-US" sz="2800" dirty="0">
              <a:latin typeface="Arial" panose="020B0604020202020204" pitchFamily="34" charset="0"/>
              <a:cs typeface="Arial" panose="020B0604020202020204" pitchFamily="34" charset="0"/>
            </a:endParaRPr>
          </a:p>
          <a:p>
            <a:pPr eaLnBrk="1" hangingPunct="1">
              <a:lnSpc>
                <a:spcPct val="150000"/>
              </a:lnSpc>
            </a:pPr>
            <a:r>
              <a:rPr lang="en-US" sz="2800" dirty="0">
                <a:latin typeface="Arial" panose="020B0604020202020204" pitchFamily="34" charset="0"/>
                <a:cs typeface="Arial" panose="020B0604020202020204" pitchFamily="34" charset="0"/>
              </a:rPr>
              <a:t>A key component of Indigenous governance and law-making was entering in to treaties. These alliances established peaceful relationships among them which included trade, safe passage, peace, respect and other other obligations outlined in the Treaties.</a:t>
            </a: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dirty="0">
              <a:solidFill>
                <a:srgbClr val="00B0F0"/>
              </a:solidFill>
              <a:latin typeface="Arial" panose="020B0604020202020204" pitchFamily="34" charset="0"/>
              <a:cs typeface="Arial" panose="020B0604020202020204" pitchFamily="34" charset="0"/>
            </a:endParaRPr>
          </a:p>
          <a:p>
            <a:pPr eaLnBrk="1" hangingPunct="1">
              <a:lnSpc>
                <a:spcPct val="150000"/>
              </a:lnSpc>
            </a:pPr>
            <a:endParaRPr lang="en-US" sz="2800" dirty="0">
              <a:solidFill>
                <a:srgbClr val="00B0F0"/>
              </a:solidFill>
              <a:latin typeface="Arial" panose="020B0604020202020204" pitchFamily="34" charset="0"/>
              <a:cs typeface="Arial" panose="020B0604020202020204" pitchFamily="34" charset="0"/>
            </a:endParaRPr>
          </a:p>
          <a:p>
            <a:pPr eaLnBrk="1" hangingPunct="1">
              <a:lnSpc>
                <a:spcPct val="150000"/>
              </a:lnSpc>
            </a:pPr>
            <a:r>
              <a:rPr lang="en-US" sz="2800" dirty="0">
                <a:latin typeface="Arial" panose="020B0604020202020204" pitchFamily="34" charset="0"/>
                <a:cs typeface="Arial" panose="020B0604020202020204" pitchFamily="34" charset="0"/>
              </a:rPr>
              <a:t> </a:t>
            </a:r>
          </a:p>
        </p:txBody>
      </p:sp>
      <p:sp>
        <p:nvSpPr>
          <p:cNvPr id="8" name="TextBox 7"/>
          <p:cNvSpPr txBox="1"/>
          <p:nvPr/>
        </p:nvSpPr>
        <p:spPr>
          <a:xfrm>
            <a:off x="1924640" y="309359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5" name="Picture Placeholder 4" descr="132b8e0ec109d14965acc336278af863.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2681540" y="0"/>
            <a:ext cx="11721510" cy="13716000"/>
          </a:xfrm>
        </p:spPr>
      </p:pic>
      <p:sp>
        <p:nvSpPr>
          <p:cNvPr id="9" name="TextBox 8"/>
          <p:cNvSpPr txBox="1"/>
          <p:nvPr/>
        </p:nvSpPr>
        <p:spPr>
          <a:xfrm>
            <a:off x="3862225" y="13138706"/>
            <a:ext cx="9842785" cy="707886"/>
          </a:xfrm>
          <a:prstGeom prst="rect">
            <a:avLst/>
          </a:prstGeom>
          <a:noFill/>
        </p:spPr>
        <p:txBody>
          <a:bodyPr wrap="square" rtlCol="0">
            <a:spAutoFit/>
          </a:bodyPr>
          <a:lstStyle/>
          <a:p>
            <a:r>
              <a:rPr lang="en-CA" sz="2000" dirty="0">
                <a:latin typeface="Arial"/>
                <a:cs typeface="Arial"/>
              </a:rPr>
              <a:t>Snowy Owl Whitecotton, with his daughter and his wife Leah Beaver (1906)</a:t>
            </a:r>
          </a:p>
          <a:p>
            <a:endParaRPr lang="en-GB" sz="2000" dirty="0">
              <a:latin typeface="Arial"/>
              <a:cs typeface="Arial"/>
            </a:endParaRPr>
          </a:p>
        </p:txBody>
      </p:sp>
    </p:spTree>
    <p:extLst>
      <p:ext uri="{BB962C8B-B14F-4D97-AF65-F5344CB8AC3E}">
        <p14:creationId xmlns:p14="http://schemas.microsoft.com/office/powerpoint/2010/main" val="202179216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679880" y="4338517"/>
            <a:ext cx="9840476" cy="10380406"/>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First Nations had their own process of Treaty-making that had existed for thousands of years.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CA" sz="2800" dirty="0">
                <a:latin typeface="Arial" panose="020B0604020202020204" pitchFamily="34" charset="0"/>
                <a:cs typeface="Arial" panose="020B0604020202020204" pitchFamily="34" charset="0"/>
              </a:rPr>
              <a:t>The ceremony and the items used within the First Nations’ Treaty-making process differed from culture to culture, but  it followed the general format of: introductions, gift-giving, time spent getting to know each other, negotiations and the formalization of the Treaty through a pipe ceremony. After the pipe ceremony, the Treaty would then be seen as a tri-party agreement between the two parties and the Creator.</a:t>
            </a: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r>
              <a:rPr lang="en-CA" sz="2800" dirty="0">
                <a:latin typeface="Arial" panose="020B0604020202020204" pitchFamily="34" charset="0"/>
                <a:cs typeface="Arial" panose="020B0604020202020204" pitchFamily="34" charset="0"/>
              </a:rPr>
              <a:t>First Nations continued their custom of Treaty-making with Europeans when they arrived, as they valued peace over war and conflict. </a:t>
            </a:r>
          </a:p>
          <a:p>
            <a:pPr>
              <a:lnSpc>
                <a:spcPct val="150000"/>
              </a:lnSpc>
            </a:pPr>
            <a:endParaRPr lang="en-US" sz="2800" baseline="30000" dirty="0">
              <a:latin typeface="Arial" panose="020B0604020202020204" pitchFamily="34" charset="0"/>
              <a:cs typeface="Arial" panose="020B0604020202020204" pitchFamily="34" charset="0"/>
            </a:endParaRPr>
          </a:p>
          <a:p>
            <a:pPr>
              <a:lnSpc>
                <a:spcPct val="150000"/>
              </a:lnSpc>
            </a:pP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baseline="30000" dirty="0">
              <a:latin typeface="Arial" panose="020B0604020202020204" pitchFamily="34" charset="0"/>
              <a:cs typeface="Arial" panose="020B0604020202020204" pitchFamily="34" charset="0"/>
            </a:endParaRPr>
          </a:p>
        </p:txBody>
      </p:sp>
      <p:sp>
        <p:nvSpPr>
          <p:cNvPr id="8" name="TextBox 12"/>
          <p:cNvSpPr txBox="1">
            <a:spLocks noChangeArrowheads="1"/>
          </p:cNvSpPr>
          <p:nvPr/>
        </p:nvSpPr>
        <p:spPr bwMode="auto">
          <a:xfrm>
            <a:off x="11293088" y="1995899"/>
            <a:ext cx="1251764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92B624"/>
                </a:solidFill>
                <a:latin typeface="Arial" panose="020B0604020202020204" pitchFamily="34" charset="0"/>
                <a:cs typeface="Arial" panose="020B0604020202020204" pitchFamily="34" charset="0"/>
              </a:rPr>
              <a:t>FIRST NATIONS TREATY </a:t>
            </a:r>
          </a:p>
          <a:p>
            <a:pPr algn="ctr" eaLnBrk="1" hangingPunct="1"/>
            <a:r>
              <a:rPr lang="en-US" sz="6000" dirty="0">
                <a:solidFill>
                  <a:srgbClr val="92B624"/>
                </a:solidFill>
                <a:latin typeface="Arial" panose="020B0604020202020204" pitchFamily="34" charset="0"/>
                <a:cs typeface="Arial" panose="020B0604020202020204" pitchFamily="34" charset="0"/>
              </a:rPr>
              <a:t>MAKING</a:t>
            </a:r>
          </a:p>
        </p:txBody>
      </p:sp>
      <p:sp>
        <p:nvSpPr>
          <p:cNvPr id="6" name="TextBox 5"/>
          <p:cNvSpPr txBox="1"/>
          <p:nvPr/>
        </p:nvSpPr>
        <p:spPr>
          <a:xfrm>
            <a:off x="12679880" y="1657345"/>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3" name="Picture Placeholder 2" descr="GrandePaix03_harangue_1701_fback_8moweb.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9" name="TextBox 8"/>
          <p:cNvSpPr txBox="1"/>
          <p:nvPr/>
        </p:nvSpPr>
        <p:spPr>
          <a:xfrm>
            <a:off x="290264" y="13083811"/>
            <a:ext cx="8163679" cy="707886"/>
          </a:xfrm>
          <a:prstGeom prst="rect">
            <a:avLst/>
          </a:prstGeom>
          <a:noFill/>
        </p:spPr>
        <p:txBody>
          <a:bodyPr wrap="square" rtlCol="0">
            <a:spAutoFit/>
          </a:bodyPr>
          <a:lstStyle/>
          <a:p>
            <a:r>
              <a:rPr lang="fr-FR" sz="2000" i="1" dirty="0">
                <a:solidFill>
                  <a:schemeClr val="bg1"/>
                </a:solidFill>
                <a:latin typeface="Arial"/>
                <a:cs typeface="Arial"/>
              </a:rPr>
              <a:t>The Great Peace Treaty of Montréal, </a:t>
            </a:r>
            <a:r>
              <a:rPr lang="fr-FR" sz="2000" dirty="0">
                <a:solidFill>
                  <a:schemeClr val="bg1"/>
                </a:solidFill>
                <a:latin typeface="Arial"/>
                <a:cs typeface="Arial"/>
              </a:rPr>
              <a:t>by Francis Back.</a:t>
            </a:r>
            <a:endParaRPr lang="en-CA" sz="2000" dirty="0">
              <a:solidFill>
                <a:schemeClr val="bg1"/>
              </a:solidFill>
              <a:latin typeface="Arial"/>
              <a:cs typeface="Arial"/>
            </a:endParaRPr>
          </a:p>
          <a:p>
            <a:endParaRPr lang="en-GB" sz="2000" dirty="0">
              <a:solidFill>
                <a:schemeClr val="bg1"/>
              </a:solidFill>
              <a:latin typeface="Arial"/>
              <a:cs typeface="Arial"/>
            </a:endParaRPr>
          </a:p>
        </p:txBody>
      </p:sp>
    </p:spTree>
    <p:extLst>
      <p:ext uri="{BB962C8B-B14F-4D97-AF65-F5344CB8AC3E}">
        <p14:creationId xmlns:p14="http://schemas.microsoft.com/office/powerpoint/2010/main" val="21617170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0786172-5A4A-1647-9C41-A4AD250B55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2" r="162"/>
          <a:stretch>
            <a:fillRect/>
          </a:stretch>
        </p:blipFill>
        <p:spPr>
          <a:xfrm>
            <a:off x="1" y="0"/>
            <a:ext cx="24377650" cy="9601200"/>
          </a:xfrm>
        </p:spPr>
      </p:pic>
      <p:sp>
        <p:nvSpPr>
          <p:cNvPr id="15363" name="TextBox 9"/>
          <p:cNvSpPr txBox="1">
            <a:spLocks noChangeArrowheads="1"/>
          </p:cNvSpPr>
          <p:nvPr/>
        </p:nvSpPr>
        <p:spPr bwMode="auto">
          <a:xfrm>
            <a:off x="3714991" y="9901846"/>
            <a:ext cx="175588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5400" dirty="0">
                <a:solidFill>
                  <a:srgbClr val="92B624"/>
                </a:solidFill>
                <a:latin typeface="Arial" panose="020B0604020202020204" pitchFamily="34" charset="0"/>
                <a:cs typeface="Arial" panose="020B0604020202020204" pitchFamily="34" charset="0"/>
              </a:rPr>
              <a:t>WHAT DO TREATIES REPRESENT IN CANADA?</a:t>
            </a:r>
          </a:p>
        </p:txBody>
      </p:sp>
      <p:sp>
        <p:nvSpPr>
          <p:cNvPr id="9" name="Rectangle 8"/>
          <p:cNvSpPr/>
          <p:nvPr/>
        </p:nvSpPr>
        <p:spPr>
          <a:xfrm>
            <a:off x="3302216" y="11206423"/>
            <a:ext cx="18670216" cy="2597762"/>
          </a:xfrm>
          <a:prstGeom prst="rect">
            <a:avLst/>
          </a:prstGeom>
        </p:spPr>
        <p:txBody>
          <a:bodyPr wrap="square">
            <a:spAutoFit/>
          </a:bodyPr>
          <a:lstStyle/>
          <a:p>
            <a:pPr marL="342900" indent="-342900">
              <a:lnSpc>
                <a:spcPct val="150000"/>
              </a:lnSpc>
              <a:buFont typeface="Arial"/>
              <a:buChar char="•"/>
            </a:pPr>
            <a:r>
              <a:rPr lang="en-US" altLang="en-US" sz="2800" dirty="0">
                <a:latin typeface="Arial" panose="020B0604020202020204" pitchFamily="34" charset="0"/>
                <a:cs typeface="Arial" panose="020B0604020202020204" pitchFamily="34" charset="0"/>
              </a:rPr>
              <a:t>Negotiated rights between then Crown (Federal Government) and First Nations peoples. It is a legal agreement that exists between the Crown and First Nation peoples, and is recognized by the supreme Court of Canada.</a:t>
            </a:r>
          </a:p>
          <a:p>
            <a:pPr marL="342900" indent="-342900">
              <a:lnSpc>
                <a:spcPct val="150000"/>
              </a:lnSpc>
              <a:buFont typeface="Arial"/>
              <a:buChar char="•"/>
            </a:pPr>
            <a:r>
              <a:rPr lang="en-US" altLang="en-US" sz="2800" dirty="0">
                <a:latin typeface="Arial" panose="020B0604020202020204" pitchFamily="34" charset="0"/>
                <a:cs typeface="Arial" panose="020B0604020202020204" pitchFamily="34" charset="0"/>
              </a:rPr>
              <a:t>Each group trusting the other will fulfill their obligations as stated in the Treaty.</a:t>
            </a:r>
            <a:endParaRPr lang="en-US" sz="2800" baseline="30000" dirty="0">
              <a:latin typeface="Arial" panose="020B0604020202020204" pitchFamily="34" charset="0"/>
              <a:cs typeface="Arial" panose="020B0604020202020204" pitchFamily="34" charset="0"/>
            </a:endParaRPr>
          </a:p>
          <a:p>
            <a:pPr>
              <a:lnSpc>
                <a:spcPct val="150000"/>
              </a:lnSpc>
            </a:pPr>
            <a:endParaRPr lang="en-US" sz="28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1752" y="8930318"/>
            <a:ext cx="7619433" cy="400110"/>
          </a:xfrm>
          <a:prstGeom prst="rect">
            <a:avLst/>
          </a:prstGeom>
          <a:noFill/>
        </p:spPr>
        <p:txBody>
          <a:bodyPr wrap="square" rtlCol="0">
            <a:spAutoFit/>
          </a:bodyPr>
          <a:lstStyle/>
          <a:p>
            <a:r>
              <a:rPr lang="en-US" sz="2000" dirty="0">
                <a:solidFill>
                  <a:srgbClr val="FFFFFF"/>
                </a:solidFill>
                <a:latin typeface="Arial"/>
                <a:cs typeface="Arial"/>
              </a:rPr>
              <a:t>Meeting for Treaty 6 (1876) </a:t>
            </a:r>
            <a:endParaRPr lang="en-GB" sz="2000" dirty="0">
              <a:solidFill>
                <a:srgbClr val="FFFFFF"/>
              </a:solidFill>
              <a:latin typeface="Arial"/>
              <a:cs typeface="Arial"/>
            </a:endParaRPr>
          </a:p>
        </p:txBody>
      </p:sp>
    </p:spTree>
    <p:extLst>
      <p:ext uri="{BB962C8B-B14F-4D97-AF65-F5344CB8AC3E}">
        <p14:creationId xmlns:p14="http://schemas.microsoft.com/office/powerpoint/2010/main" val="24334387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GrandePaix03_harangue_1701_fback_8moweb.jpg"/>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pic>
        <p:nvPicPr>
          <p:cNvPr id="13" name="Picture Placeholder 12" descr="na-448-6_2.jpg"/>
          <p:cNvPicPr>
            <a:picLocks noGrp="1" noChangeAspect="1"/>
          </p:cNvPicPr>
          <p:nvPr>
            <p:ph type="pic" sz="quarter" idx="15"/>
          </p:nvPr>
        </p:nvPicPr>
        <p:blipFill>
          <a:blip r:embed="rId4" cstate="print">
            <a:extLst>
              <a:ext uri="{28A0092B-C50C-407E-A947-70E740481C1C}">
                <a14:useLocalDpi xmlns:a14="http://schemas.microsoft.com/office/drawing/2010/main"/>
              </a:ext>
            </a:extLst>
          </a:blip>
          <a:srcRect/>
          <a:stretch>
            <a:fillRect/>
          </a:stretch>
        </p:blipFill>
        <p:spPr/>
      </p:pic>
      <p:pic>
        <p:nvPicPr>
          <p:cNvPr id="14" name="Picture Placeholder 13" descr="e000009998_s1-v8-1000x846.jpg"/>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p:pic>
      <p:sp>
        <p:nvSpPr>
          <p:cNvPr id="6" name="TextBox 12"/>
          <p:cNvSpPr txBox="1">
            <a:spLocks noChangeArrowheads="1"/>
          </p:cNvSpPr>
          <p:nvPr/>
        </p:nvSpPr>
        <p:spPr bwMode="auto">
          <a:xfrm>
            <a:off x="6693757" y="1432010"/>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TYPES OF TREATIES</a:t>
            </a:r>
          </a:p>
        </p:txBody>
      </p:sp>
      <p:sp>
        <p:nvSpPr>
          <p:cNvPr id="7" name="TextBox 6"/>
          <p:cNvSpPr txBox="1"/>
          <p:nvPr/>
        </p:nvSpPr>
        <p:spPr>
          <a:xfrm>
            <a:off x="7303357" y="1082790"/>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sp>
        <p:nvSpPr>
          <p:cNvPr id="8" name="Rectangle 7"/>
          <p:cNvSpPr/>
          <p:nvPr/>
        </p:nvSpPr>
        <p:spPr>
          <a:xfrm>
            <a:off x="5694811" y="4979085"/>
            <a:ext cx="6891630" cy="646331"/>
          </a:xfrm>
          <a:prstGeom prst="rect">
            <a:avLst/>
          </a:prstGeom>
        </p:spPr>
        <p:txBody>
          <a:bodyPr wrap="none">
            <a:spAutoFit/>
          </a:bodyPr>
          <a:lstStyle/>
          <a:p>
            <a:pPr marL="457200" indent="-457200">
              <a:buFont typeface="+mj-lt"/>
              <a:buAutoNum type="arabicPeriod"/>
            </a:pPr>
            <a:r>
              <a:rPr lang="en-US" altLang="en-US" dirty="0">
                <a:latin typeface="Arial" panose="020B0604020202020204" pitchFamily="34" charset="0"/>
                <a:cs typeface="Arial" panose="020B0604020202020204" pitchFamily="34" charset="0"/>
              </a:rPr>
              <a:t>Peace and Friendship Treaties</a:t>
            </a:r>
          </a:p>
        </p:txBody>
      </p:sp>
      <p:sp>
        <p:nvSpPr>
          <p:cNvPr id="9" name="Rectangle 8"/>
          <p:cNvSpPr/>
          <p:nvPr/>
        </p:nvSpPr>
        <p:spPr>
          <a:xfrm>
            <a:off x="5694811" y="9646335"/>
            <a:ext cx="5059423" cy="1200329"/>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2. Post-Confederation </a:t>
            </a:r>
          </a:p>
          <a:p>
            <a:r>
              <a:rPr lang="en-US" altLang="en-US" dirty="0">
                <a:latin typeface="Arial" panose="020B0604020202020204" pitchFamily="34" charset="0"/>
                <a:cs typeface="Arial" panose="020B0604020202020204" pitchFamily="34" charset="0"/>
              </a:rPr>
              <a:t>    (Numbered) Treaties</a:t>
            </a:r>
          </a:p>
        </p:txBody>
      </p:sp>
      <p:sp>
        <p:nvSpPr>
          <p:cNvPr id="10" name="Rectangle 9"/>
          <p:cNvSpPr/>
          <p:nvPr/>
        </p:nvSpPr>
        <p:spPr>
          <a:xfrm>
            <a:off x="16777557" y="4979085"/>
            <a:ext cx="6240861" cy="646331"/>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3. Pre-Confederation Treaties</a:t>
            </a:r>
          </a:p>
        </p:txBody>
      </p:sp>
      <p:sp>
        <p:nvSpPr>
          <p:cNvPr id="11" name="Rectangle 10"/>
          <p:cNvSpPr/>
          <p:nvPr/>
        </p:nvSpPr>
        <p:spPr>
          <a:xfrm>
            <a:off x="16777557" y="9646335"/>
            <a:ext cx="4033751" cy="646331"/>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4. Modern Treaties</a:t>
            </a:r>
          </a:p>
        </p:txBody>
      </p:sp>
      <p:pic>
        <p:nvPicPr>
          <p:cNvPr id="3" name="Picture Placeholder 2" descr="06963606.jpg"/>
          <p:cNvPicPr>
            <a:picLocks noGrp="1" noChangeAspect="1"/>
          </p:cNvPicPr>
          <p:nvPr>
            <p:ph type="pic" sz="quarter" idx="17"/>
          </p:nvPr>
        </p:nvPicPr>
        <p:blipFill rotWithShape="1">
          <a:blip r:embed="rId6" cstate="print">
            <a:extLst>
              <a:ext uri="{28A0092B-C50C-407E-A947-70E740481C1C}">
                <a14:useLocalDpi xmlns:a14="http://schemas.microsoft.com/office/drawing/2010/main"/>
              </a:ext>
            </a:extLst>
          </a:blip>
          <a:srcRect b="-4"/>
          <a:stretch/>
        </p:blipFill>
        <p:spPr>
          <a:xfrm>
            <a:off x="13441363" y="8578850"/>
            <a:ext cx="2362200" cy="2362200"/>
          </a:xfrm>
        </p:spPr>
      </p:pic>
    </p:spTree>
    <p:extLst>
      <p:ext uri="{BB962C8B-B14F-4D97-AF65-F5344CB8AC3E}">
        <p14:creationId xmlns:p14="http://schemas.microsoft.com/office/powerpoint/2010/main" val="159377136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5E1486E-4B3A-C14F-88E1-6AF75D1AE3D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3" name="Rectangle 2"/>
          <p:cNvSpPr/>
          <p:nvPr/>
        </p:nvSpPr>
        <p:spPr>
          <a:xfrm>
            <a:off x="2354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9220" name="TextBox 13"/>
          <p:cNvSpPr txBox="1">
            <a:spLocks noChangeArrowheads="1"/>
          </p:cNvSpPr>
          <p:nvPr/>
        </p:nvSpPr>
        <p:spPr bwMode="auto">
          <a:xfrm>
            <a:off x="1289657" y="1390650"/>
            <a:ext cx="21798356"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800" dirty="0">
                <a:solidFill>
                  <a:srgbClr val="92B624"/>
                </a:solidFill>
                <a:latin typeface="Arial" panose="020B0604020202020204" pitchFamily="34" charset="0"/>
                <a:cs typeface="Arial" panose="020B0604020202020204" pitchFamily="34" charset="0"/>
              </a:rPr>
              <a:t>CHARACTERISTICS OF A VALID TREATY</a:t>
            </a:r>
          </a:p>
        </p:txBody>
      </p:sp>
      <p:grpSp>
        <p:nvGrpSpPr>
          <p:cNvPr id="9223" name="Group 8"/>
          <p:cNvGrpSpPr>
            <a:grpSpLocks/>
          </p:cNvGrpSpPr>
          <p:nvPr/>
        </p:nvGrpSpPr>
        <p:grpSpPr bwMode="auto">
          <a:xfrm>
            <a:off x="2443360" y="4703496"/>
            <a:ext cx="9595833" cy="1200329"/>
            <a:chOff x="2705292" y="4309398"/>
            <a:chExt cx="8966528" cy="1200895"/>
          </a:xfrm>
        </p:grpSpPr>
        <p:sp>
          <p:nvSpPr>
            <p:cNvPr id="9224" name="TextBox 10"/>
            <p:cNvSpPr txBox="1">
              <a:spLocks noChangeArrowheads="1"/>
            </p:cNvSpPr>
            <p:nvPr/>
          </p:nvSpPr>
          <p:spPr bwMode="auto">
            <a:xfrm>
              <a:off x="3530773" y="4309398"/>
              <a:ext cx="8141047" cy="1200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ltLang="en-US" dirty="0">
                  <a:solidFill>
                    <a:srgbClr val="92B624"/>
                  </a:solidFill>
                  <a:latin typeface="Arial" panose="020B0604020202020204" pitchFamily="34" charset="0"/>
                  <a:cs typeface="Arial" panose="020B0604020202020204" pitchFamily="34" charset="0"/>
                </a:rPr>
                <a:t>Parties:  </a:t>
              </a:r>
              <a:r>
                <a:rPr lang="en-US" altLang="en-US" dirty="0">
                  <a:solidFill>
                    <a:schemeClr val="bg1"/>
                  </a:solidFill>
                  <a:latin typeface="Arial" panose="020B0604020202020204" pitchFamily="34" charset="0"/>
                  <a:cs typeface="Arial" panose="020B0604020202020204" pitchFamily="34" charset="0"/>
                </a:rPr>
                <a:t>Crown/First Nation</a:t>
              </a:r>
            </a:p>
            <a:p>
              <a:pPr eaLnBrk="1" hangingPunct="1"/>
              <a:endParaRPr lang="en-US" dirty="0">
                <a:solidFill>
                  <a:schemeClr val="bg1"/>
                </a:solidFill>
                <a:latin typeface="Montserrat" charset="0"/>
                <a:cs typeface="Montserrat" charset="0"/>
              </a:endParaRPr>
            </a:p>
          </p:txBody>
        </p:sp>
        <p:sp>
          <p:nvSpPr>
            <p:cNvPr id="22"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5" name="Group 8"/>
          <p:cNvGrpSpPr>
            <a:grpSpLocks/>
          </p:cNvGrpSpPr>
          <p:nvPr/>
        </p:nvGrpSpPr>
        <p:grpSpPr bwMode="auto">
          <a:xfrm>
            <a:off x="2443361" y="6226531"/>
            <a:ext cx="19063419" cy="1144929"/>
            <a:chOff x="2705292" y="4309398"/>
            <a:chExt cx="17813219" cy="1145469"/>
          </a:xfrm>
        </p:grpSpPr>
        <p:sp>
          <p:nvSpPr>
            <p:cNvPr id="16" name="TextBox 10"/>
            <p:cNvSpPr txBox="1">
              <a:spLocks noChangeArrowheads="1"/>
            </p:cNvSpPr>
            <p:nvPr/>
          </p:nvSpPr>
          <p:spPr bwMode="auto">
            <a:xfrm>
              <a:off x="3530773" y="4309398"/>
              <a:ext cx="16987738" cy="114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90000"/>
                </a:lnSpc>
              </a:pPr>
              <a:r>
                <a:rPr lang="en-US" altLang="en-US" dirty="0">
                  <a:solidFill>
                    <a:srgbClr val="92B624"/>
                  </a:solidFill>
                  <a:latin typeface="Arial" panose="020B0604020202020204" pitchFamily="34" charset="0"/>
                  <a:cs typeface="Arial" panose="020B0604020202020204" pitchFamily="34" charset="0"/>
                </a:rPr>
                <a:t>Agency:  </a:t>
              </a:r>
              <a:r>
                <a:rPr lang="en-US" altLang="en-US" dirty="0">
                  <a:solidFill>
                    <a:schemeClr val="bg1"/>
                  </a:solidFill>
                  <a:latin typeface="Arial" panose="020B0604020202020204" pitchFamily="34" charset="0"/>
                  <a:cs typeface="Arial" panose="020B0604020202020204" pitchFamily="34" charset="0"/>
                </a:rPr>
                <a:t>Whoever signs the treaty must have authority to bind the parties.</a:t>
              </a:r>
            </a:p>
            <a:p>
              <a:pPr eaLnBrk="1" hangingPunct="1"/>
              <a:endParaRPr lang="en-US" dirty="0">
                <a:solidFill>
                  <a:schemeClr val="bg1"/>
                </a:solidFill>
                <a:latin typeface="Arial" panose="020B0604020202020204" pitchFamily="34" charset="0"/>
                <a:cs typeface="Arial" panose="020B0604020202020204" pitchFamily="34" charset="0"/>
              </a:endParaRPr>
            </a:p>
          </p:txBody>
        </p:sp>
        <p:sp>
          <p:nvSpPr>
            <p:cNvPr id="17"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8" name="Group 8"/>
          <p:cNvGrpSpPr>
            <a:grpSpLocks/>
          </p:cNvGrpSpPr>
          <p:nvPr/>
        </p:nvGrpSpPr>
        <p:grpSpPr bwMode="auto">
          <a:xfrm>
            <a:off x="2443360" y="7715885"/>
            <a:ext cx="19063419" cy="1144929"/>
            <a:chOff x="2705292" y="4309398"/>
            <a:chExt cx="17813220" cy="1145469"/>
          </a:xfrm>
        </p:grpSpPr>
        <p:sp>
          <p:nvSpPr>
            <p:cNvPr id="23" name="TextBox 10"/>
            <p:cNvSpPr txBox="1">
              <a:spLocks noChangeArrowheads="1"/>
            </p:cNvSpPr>
            <p:nvPr/>
          </p:nvSpPr>
          <p:spPr bwMode="auto">
            <a:xfrm>
              <a:off x="3530773" y="4309398"/>
              <a:ext cx="16987739" cy="114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90000"/>
                </a:lnSpc>
              </a:pPr>
              <a:r>
                <a:rPr lang="en-US" altLang="en-US" dirty="0">
                  <a:solidFill>
                    <a:srgbClr val="92B624"/>
                  </a:solidFill>
                  <a:latin typeface="Arial" panose="020B0604020202020204" pitchFamily="34" charset="0"/>
                  <a:cs typeface="Arial" panose="020B0604020202020204" pitchFamily="34" charset="0"/>
                </a:rPr>
                <a:t>Intention:  </a:t>
              </a:r>
              <a:r>
                <a:rPr lang="en-US" altLang="en-US" dirty="0">
                  <a:solidFill>
                    <a:srgbClr val="FFFFFF"/>
                  </a:solidFill>
                  <a:latin typeface="Arial" panose="020B0604020202020204" pitchFamily="34" charset="0"/>
                  <a:cs typeface="Arial" panose="020B0604020202020204" pitchFamily="34" charset="0"/>
                </a:rPr>
                <a:t>Parties must intend to create legally binding obligations</a:t>
              </a:r>
              <a:r>
                <a:rPr lang="en-US" altLang="en-US" dirty="0">
                  <a:latin typeface="Arial" panose="020B0604020202020204" pitchFamily="34" charset="0"/>
                  <a:cs typeface="Arial" panose="020B0604020202020204" pitchFamily="34" charset="0"/>
                </a:rPr>
                <a:t>.</a:t>
              </a:r>
            </a:p>
            <a:p>
              <a:pPr eaLnBrk="1" hangingPunct="1"/>
              <a:endParaRPr lang="en-US" dirty="0">
                <a:solidFill>
                  <a:schemeClr val="bg1"/>
                </a:solidFill>
                <a:latin typeface="Montserrat" charset="0"/>
                <a:cs typeface="Montserrat" charset="0"/>
              </a:endParaRPr>
            </a:p>
          </p:txBody>
        </p:sp>
        <p:sp>
          <p:nvSpPr>
            <p:cNvPr id="24"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5" name="Group 8"/>
          <p:cNvGrpSpPr>
            <a:grpSpLocks/>
          </p:cNvGrpSpPr>
          <p:nvPr/>
        </p:nvGrpSpPr>
        <p:grpSpPr bwMode="auto">
          <a:xfrm>
            <a:off x="2443359" y="9127183"/>
            <a:ext cx="19063420" cy="1144929"/>
            <a:chOff x="2705292" y="4309398"/>
            <a:chExt cx="17813221" cy="1145469"/>
          </a:xfrm>
        </p:grpSpPr>
        <p:sp>
          <p:nvSpPr>
            <p:cNvPr id="26" name="TextBox 10"/>
            <p:cNvSpPr txBox="1">
              <a:spLocks noChangeArrowheads="1"/>
            </p:cNvSpPr>
            <p:nvPr/>
          </p:nvSpPr>
          <p:spPr bwMode="auto">
            <a:xfrm>
              <a:off x="3530773" y="4309398"/>
              <a:ext cx="16987740" cy="114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90000"/>
                </a:lnSpc>
              </a:pPr>
              <a:r>
                <a:rPr lang="en-US" altLang="en-US" dirty="0">
                  <a:solidFill>
                    <a:srgbClr val="92B624"/>
                  </a:solidFill>
                  <a:latin typeface="Arial" panose="020B0604020202020204" pitchFamily="34" charset="0"/>
                  <a:cs typeface="Arial" panose="020B0604020202020204" pitchFamily="34" charset="0"/>
                </a:rPr>
                <a:t>Consideration:  </a:t>
              </a:r>
              <a:r>
                <a:rPr lang="en-US" altLang="en-US" dirty="0">
                  <a:solidFill>
                    <a:srgbClr val="FFFFFF"/>
                  </a:solidFill>
                  <a:latin typeface="Arial" panose="020B0604020202020204" pitchFamily="34" charset="0"/>
                  <a:cs typeface="Arial" panose="020B0604020202020204" pitchFamily="34" charset="0"/>
                </a:rPr>
                <a:t>Obligations by both sides to fulfill.</a:t>
              </a:r>
            </a:p>
            <a:p>
              <a:pPr eaLnBrk="1" hangingPunct="1"/>
              <a:endParaRPr lang="en-US" dirty="0">
                <a:solidFill>
                  <a:schemeClr val="bg1"/>
                </a:solidFill>
                <a:latin typeface="Montserrat" charset="0"/>
                <a:cs typeface="Montserrat" charset="0"/>
              </a:endParaRPr>
            </a:p>
          </p:txBody>
        </p:sp>
        <p:sp>
          <p:nvSpPr>
            <p:cNvPr id="27"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8" name="Group 8"/>
          <p:cNvGrpSpPr>
            <a:grpSpLocks/>
          </p:cNvGrpSpPr>
          <p:nvPr/>
        </p:nvGrpSpPr>
        <p:grpSpPr bwMode="auto">
          <a:xfrm>
            <a:off x="2443361" y="10566069"/>
            <a:ext cx="19063420" cy="1144929"/>
            <a:chOff x="2705292" y="4309398"/>
            <a:chExt cx="17813221" cy="1145469"/>
          </a:xfrm>
        </p:grpSpPr>
        <p:sp>
          <p:nvSpPr>
            <p:cNvPr id="29" name="TextBox 10"/>
            <p:cNvSpPr txBox="1">
              <a:spLocks noChangeArrowheads="1"/>
            </p:cNvSpPr>
            <p:nvPr/>
          </p:nvSpPr>
          <p:spPr bwMode="auto">
            <a:xfrm>
              <a:off x="3530773" y="4309398"/>
              <a:ext cx="16987740" cy="114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90000"/>
                </a:lnSpc>
              </a:pPr>
              <a:r>
                <a:rPr lang="en-US" altLang="en-US" dirty="0">
                  <a:solidFill>
                    <a:srgbClr val="92B624"/>
                  </a:solidFill>
                  <a:latin typeface="Arial" panose="020B0604020202020204" pitchFamily="34" charset="0"/>
                  <a:cs typeface="Arial" panose="020B0604020202020204" pitchFamily="34" charset="0"/>
                </a:rPr>
                <a:t>Formality:  </a:t>
              </a:r>
              <a:r>
                <a:rPr lang="en-US" altLang="en-US" dirty="0">
                  <a:solidFill>
                    <a:schemeClr val="bg1"/>
                  </a:solidFill>
                  <a:latin typeface="Arial" panose="020B0604020202020204" pitchFamily="34" charset="0"/>
                  <a:cs typeface="Arial" panose="020B0604020202020204" pitchFamily="34" charset="0"/>
                </a:rPr>
                <a:t>A measure of solemnity (seriousness) to the signing and intent</a:t>
              </a:r>
              <a:r>
                <a:rPr lang="en-US" altLang="en-US" dirty="0">
                  <a:latin typeface="Arial" panose="020B0604020202020204" pitchFamily="34" charset="0"/>
                  <a:cs typeface="Arial" panose="020B0604020202020204" pitchFamily="34" charset="0"/>
                </a:rPr>
                <a:t>.</a:t>
              </a:r>
            </a:p>
            <a:p>
              <a:pPr eaLnBrk="1" hangingPunct="1"/>
              <a:endParaRPr lang="en-US" dirty="0">
                <a:solidFill>
                  <a:schemeClr val="bg1"/>
                </a:solidFill>
                <a:latin typeface="Montserrat" charset="0"/>
                <a:cs typeface="Montserrat" charset="0"/>
              </a:endParaRPr>
            </a:p>
          </p:txBody>
        </p:sp>
        <p:sp>
          <p:nvSpPr>
            <p:cNvPr id="30"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2" name="Rectangle 1"/>
          <p:cNvSpPr/>
          <p:nvPr/>
        </p:nvSpPr>
        <p:spPr>
          <a:xfrm>
            <a:off x="20677519" y="13000222"/>
            <a:ext cx="3329682" cy="400110"/>
          </a:xfrm>
          <a:prstGeom prst="rect">
            <a:avLst/>
          </a:prstGeom>
        </p:spPr>
        <p:txBody>
          <a:bodyPr wrap="none">
            <a:spAutoFit/>
          </a:bodyPr>
          <a:lstStyle/>
          <a:p>
            <a:r>
              <a:rPr lang="en-US" sz="2000" dirty="0">
                <a:solidFill>
                  <a:srgbClr val="FFFFFF"/>
                </a:solidFill>
                <a:latin typeface="Calibri Light"/>
              </a:rPr>
              <a:t>Two Row Wampum Treaty Belt </a:t>
            </a:r>
            <a:endParaRPr lang="en-GB" sz="2000" dirty="0">
              <a:solidFill>
                <a:srgbClr val="FFFFFF"/>
              </a:solidFill>
            </a:endParaRPr>
          </a:p>
        </p:txBody>
      </p:sp>
    </p:spTree>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34666</TotalTime>
  <Words>2211</Words>
  <Application>Microsoft Macintosh PowerPoint</Application>
  <PresentationFormat>Custom</PresentationFormat>
  <Paragraphs>188</Paragraphs>
  <Slides>22</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 Unicode MS</vt:lpstr>
      <vt:lpstr>ＭＳ Ｐゴシック</vt:lpstr>
      <vt:lpstr>Arial</vt:lpstr>
      <vt:lpstr>Arial Black</vt:lpstr>
      <vt:lpstr>Calibri</vt:lpstr>
      <vt:lpstr>Calibri Light</vt:lpstr>
      <vt:lpstr>Georgia</vt:lpstr>
      <vt:lpstr>Gill Sans</vt:lpstr>
      <vt:lpstr>Lato Light</vt:lpstr>
      <vt:lpstr>Montserrat</vt:lpstr>
      <vt:lpstr>Montserrat Hairline</vt:lpstr>
      <vt:lpstr>Montserrat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Erin Brewster</cp:lastModifiedBy>
  <cp:revision>6490</cp:revision>
  <dcterms:created xsi:type="dcterms:W3CDTF">2014-11-12T21:47:38Z</dcterms:created>
  <dcterms:modified xsi:type="dcterms:W3CDTF">2018-04-09T15:26:57Z</dcterms:modified>
  <cp:category/>
</cp:coreProperties>
</file>