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5" r:id="rId2"/>
    <p:sldId id="2398" r:id="rId3"/>
    <p:sldId id="2432" r:id="rId4"/>
    <p:sldId id="2473" r:id="rId5"/>
    <p:sldId id="2464" r:id="rId6"/>
    <p:sldId id="2585" r:id="rId7"/>
    <p:sldId id="2579" r:id="rId8"/>
    <p:sldId id="2586" r:id="rId9"/>
    <p:sldId id="2319" r:id="rId10"/>
    <p:sldId id="2423" r:id="rId11"/>
    <p:sldId id="2428" r:id="rId12"/>
    <p:sldId id="2426" r:id="rId13"/>
    <p:sldId id="2601" r:id="rId14"/>
    <p:sldId id="2588" r:id="rId15"/>
    <p:sldId id="2589" r:id="rId16"/>
    <p:sldId id="2587" r:id="rId17"/>
    <p:sldId id="2590" r:id="rId18"/>
    <p:sldId id="2600" r:id="rId19"/>
    <p:sldId id="2456" r:id="rId20"/>
    <p:sldId id="2591" r:id="rId21"/>
    <p:sldId id="2583" r:id="rId22"/>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1pPr>
    <a:lvl2pPr marL="912813" indent="-4556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2pPr>
    <a:lvl3pPr marL="1827213" indent="-9128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3pPr>
    <a:lvl4pPr marL="2741613" indent="-13700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4pPr>
    <a:lvl5pPr marL="3656013" indent="-18272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5pPr>
    <a:lvl6pPr marL="2286000" algn="l" defTabSz="457200" rtl="0" eaLnBrk="1" latinLnBrk="0" hangingPunct="1">
      <a:defRPr sz="3600" kern="1200">
        <a:solidFill>
          <a:schemeClr val="tx1"/>
        </a:solidFill>
        <a:latin typeface="Lato Light" charset="0"/>
        <a:ea typeface="ＭＳ Ｐゴシック" charset="0"/>
        <a:cs typeface="ＭＳ Ｐゴシック" charset="0"/>
      </a:defRPr>
    </a:lvl6pPr>
    <a:lvl7pPr marL="2743200" algn="l" defTabSz="457200" rtl="0" eaLnBrk="1" latinLnBrk="0" hangingPunct="1">
      <a:defRPr sz="3600" kern="1200">
        <a:solidFill>
          <a:schemeClr val="tx1"/>
        </a:solidFill>
        <a:latin typeface="Lato Light" charset="0"/>
        <a:ea typeface="ＭＳ Ｐゴシック" charset="0"/>
        <a:cs typeface="ＭＳ Ｐゴシック" charset="0"/>
      </a:defRPr>
    </a:lvl7pPr>
    <a:lvl8pPr marL="3200400" algn="l" defTabSz="457200" rtl="0" eaLnBrk="1" latinLnBrk="0" hangingPunct="1">
      <a:defRPr sz="3600" kern="1200">
        <a:solidFill>
          <a:schemeClr val="tx1"/>
        </a:solidFill>
        <a:latin typeface="Lato Light" charset="0"/>
        <a:ea typeface="ＭＳ Ｐゴシック" charset="0"/>
        <a:cs typeface="ＭＳ Ｐゴシック" charset="0"/>
      </a:defRPr>
    </a:lvl8pPr>
    <a:lvl9pPr marL="3657600" algn="l" defTabSz="457200" rtl="0" eaLnBrk="1" latinLnBrk="0" hangingPunct="1">
      <a:defRPr sz="3600" kern="1200">
        <a:solidFill>
          <a:schemeClr val="tx1"/>
        </a:solidFill>
        <a:latin typeface="Lato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0">
          <p15:clr>
            <a:srgbClr val="A4A3A4"/>
          </p15:clr>
        </p15:guide>
        <p15:guide id="2" pos="7654">
          <p15:clr>
            <a:srgbClr val="A4A3A4"/>
          </p15:clr>
        </p15:guide>
        <p15:guide id="3" pos="142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2B624"/>
    <a:srgbClr val="27AB58"/>
    <a:srgbClr val="4FC257"/>
    <a:srgbClr val="3D9442"/>
    <a:srgbClr val="DB9E23"/>
    <a:srgbClr val="000000"/>
    <a:srgbClr val="EFF0F4"/>
    <a:srgbClr val="B8BBC1"/>
    <a:srgbClr val="AA8A78"/>
    <a:srgbClr val="5567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5"/>
    <p:restoredTop sz="91686" autoAdjust="0"/>
  </p:normalViewPr>
  <p:slideViewPr>
    <p:cSldViewPr snapToGrid="0" snapToObjects="1">
      <p:cViewPr varScale="1">
        <p:scale>
          <a:sx n="70" d="100"/>
          <a:sy n="70" d="100"/>
        </p:scale>
        <p:origin x="768" y="216"/>
      </p:cViewPr>
      <p:guideLst>
        <p:guide orient="horz" pos="4320"/>
        <p:guide pos="7654"/>
        <p:guide pos="14278"/>
      </p:guideLst>
    </p:cSldViewPr>
  </p:slideViewPr>
  <p:notesTextViewPr>
    <p:cViewPr>
      <p:scale>
        <a:sx n="50" d="100"/>
        <a:sy n="50" d="100"/>
      </p:scale>
      <p:origin x="0" y="0"/>
    </p:cViewPr>
  </p:notesTextViewPr>
  <p:sorterViewPr>
    <p:cViewPr>
      <p:scale>
        <a:sx n="50" d="100"/>
        <a:sy n="50" d="100"/>
      </p:scale>
      <p:origin x="0" y="0"/>
    </p:cViewPr>
  </p:sorterViewPr>
  <p:notesViewPr>
    <p:cSldViewPr snapToGrid="0" snapToObjects="1">
      <p:cViewPr>
        <p:scale>
          <a:sx n="95" d="100"/>
          <a:sy n="95" d="100"/>
        </p:scale>
        <p:origin x="-1944" y="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B8F6E964-5EDA-7148-938C-6620029E41C3}" type="datetimeFigureOut">
              <a:rPr lang="en-US"/>
              <a:pPr>
                <a:defRPr/>
              </a:pPr>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26316199-B88E-AC45-8A61-C723375160BE}" type="slidenum">
              <a:rPr lang="en-US"/>
              <a:pPr>
                <a:defRPr/>
              </a:pPr>
              <a:t>‹#›</a:t>
            </a:fld>
            <a:endParaRPr lang="en-US"/>
          </a:p>
        </p:txBody>
      </p:sp>
    </p:spTree>
    <p:extLst>
      <p:ext uri="{BB962C8B-B14F-4D97-AF65-F5344CB8AC3E}">
        <p14:creationId xmlns:p14="http://schemas.microsoft.com/office/powerpoint/2010/main" val="411500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Light" charset="0"/>
                <a:cs typeface="+mn-cs"/>
              </a:defRPr>
            </a:lvl1pPr>
          </a:lstStyle>
          <a:p>
            <a:pPr>
              <a:defRPr/>
            </a:pPr>
            <a:fld id="{D903F6A5-33B8-0C47-ADDF-29D96E4C392E}" type="datetimeFigureOut">
              <a:rPr lang="en-US"/>
              <a:pPr>
                <a:defRPr/>
              </a:pPr>
              <a:t>5/2/18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Light" charset="0"/>
                <a:cs typeface="+mn-cs"/>
              </a:defRPr>
            </a:lvl1pPr>
          </a:lstStyle>
          <a:p>
            <a:pPr>
              <a:defRPr/>
            </a:pPr>
            <a:fld id="{4D4119B5-1AB8-F042-9585-F7A68D89806B}" type="slidenum">
              <a:rPr lang="en-US"/>
              <a:pPr>
                <a:defRPr/>
              </a:pPr>
              <a:t>‹#›</a:t>
            </a:fld>
            <a:endParaRPr lang="en-US"/>
          </a:p>
        </p:txBody>
      </p:sp>
    </p:spTree>
    <p:extLst>
      <p:ext uri="{BB962C8B-B14F-4D97-AF65-F5344CB8AC3E}">
        <p14:creationId xmlns:p14="http://schemas.microsoft.com/office/powerpoint/2010/main" val="376886743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kern="1200">
        <a:solidFill>
          <a:schemeClr val="tx1"/>
        </a:solidFill>
        <a:latin typeface="Calibri Light"/>
        <a:ea typeface="ＭＳ Ｐゴシック" charset="0"/>
        <a:cs typeface="ＭＳ Ｐゴシック" charset="0"/>
      </a:defRPr>
    </a:lvl1pPr>
    <a:lvl2pPr marL="9128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aaronjhue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facebook.com/Ernesto-Yerena-163940828915/" TargetMode="External"/><Relationship Id="rId4" Type="http://schemas.openxmlformats.org/officeDocument/2006/relationships/hyperlink" Target="https://www.facebook.com/shepardfaire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dulgy.com/search/phot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Light" charset="0"/>
              </a:rPr>
              <a:t>Photo: open source</a:t>
            </a: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E115D9C3-B24C-9643-B45A-057CB68DBFBB}" type="slidenum">
              <a:rPr lang="en-US" sz="1200">
                <a:latin typeface="Calibri Light" charset="0"/>
              </a:rPr>
              <a:pPr/>
              <a:t>1</a:t>
            </a:fld>
            <a:endParaRPr lang="en-US" sz="1200">
              <a:latin typeface="Calibri Ligh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Background</a:t>
            </a:r>
            <a:r>
              <a:rPr lang="en-US" sz="2000" baseline="0" dirty="0"/>
              <a:t> photo: the Great Peace Treaty of Montreal with the signatures of over 40 Indigenous Nations. (Archives </a:t>
            </a:r>
            <a:r>
              <a:rPr lang="en-US" sz="2000" baseline="0" dirty="0" err="1"/>
              <a:t>Nationales</a:t>
            </a:r>
            <a:r>
              <a:rPr lang="en-US" sz="2000" baseline="0" dirty="0"/>
              <a:t> de France, </a:t>
            </a:r>
            <a:r>
              <a:rPr lang="en-US" sz="2000" baseline="0" dirty="0" err="1"/>
              <a:t>Fonds</a:t>
            </a:r>
            <a:r>
              <a:rPr lang="en-US" sz="2000" baseline="0" dirty="0"/>
              <a:t> des Colonies, </a:t>
            </a:r>
            <a:r>
              <a:rPr lang="en-US" sz="2000" baseline="0" dirty="0" err="1"/>
              <a:t>correspondance</a:t>
            </a:r>
            <a:r>
              <a:rPr lang="en-US" sz="2000" baseline="0" dirty="0"/>
              <a:t> </a:t>
            </a:r>
            <a:r>
              <a:rPr lang="en-US" sz="2000" baseline="0" dirty="0" err="1"/>
              <a:t>générale</a:t>
            </a:r>
            <a:r>
              <a:rPr lang="en-US" sz="2000" baseline="0" dirty="0"/>
              <a:t>, </a:t>
            </a:r>
            <a:r>
              <a:rPr lang="en-US" sz="2000" baseline="0" dirty="0" err="1"/>
              <a:t>séries</a:t>
            </a:r>
            <a:r>
              <a:rPr lang="en-US" sz="2000" baseline="0" dirty="0"/>
              <a:t> C11A, </a:t>
            </a:r>
            <a:r>
              <a:rPr lang="en-US" sz="2000" baseline="0" dirty="0" err="1"/>
              <a:t>vol</a:t>
            </a:r>
            <a:r>
              <a:rPr lang="en-US" sz="2000" baseline="0" dirty="0"/>
              <a:t> 19 (</a:t>
            </a:r>
            <a:r>
              <a:rPr lang="en-US" sz="2000" baseline="0" dirty="0" err="1"/>
              <a:t>fo</a:t>
            </a:r>
            <a:r>
              <a:rPr lang="en-US" sz="2000" baseline="0" dirty="0"/>
              <a:t> 41-44)).</a:t>
            </a:r>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10</a:t>
            </a:fld>
            <a:endParaRPr lang="en-US"/>
          </a:p>
        </p:txBody>
      </p:sp>
    </p:spTree>
    <p:extLst>
      <p:ext uri="{BB962C8B-B14F-4D97-AF65-F5344CB8AC3E}">
        <p14:creationId xmlns:p14="http://schemas.microsoft.com/office/powerpoint/2010/main" val="248723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2000" dirty="0"/>
              <a:t>Photo</a:t>
            </a:r>
            <a:r>
              <a:rPr lang="en-US" sz="2000" baseline="0" dirty="0"/>
              <a:t>:: </a:t>
            </a:r>
            <a:r>
              <a:rPr lang="en-US" sz="2000" kern="1200" dirty="0">
                <a:solidFill>
                  <a:schemeClr val="tx1"/>
                </a:solidFill>
                <a:effectLst/>
                <a:latin typeface="Calibri Light"/>
                <a:ea typeface="ＭＳ Ｐゴシック" charset="0"/>
                <a:cs typeface="ＭＳ Ｐゴシック" charset="0"/>
              </a:rPr>
              <a:t>Depiction of the assembly of the 4</a:t>
            </a:r>
            <a:r>
              <a:rPr lang="en-US" sz="2000" kern="1200" baseline="30000" dirty="0">
                <a:solidFill>
                  <a:schemeClr val="tx1"/>
                </a:solidFill>
                <a:effectLst/>
                <a:latin typeface="Calibri Light"/>
                <a:ea typeface="ＭＳ Ｐゴシック" charset="0"/>
                <a:cs typeface="ＭＳ Ｐゴシック" charset="0"/>
              </a:rPr>
              <a:t>th</a:t>
            </a:r>
            <a:r>
              <a:rPr lang="en-US" sz="2000" kern="1200" dirty="0">
                <a:solidFill>
                  <a:schemeClr val="tx1"/>
                </a:solidFill>
                <a:effectLst/>
                <a:latin typeface="Calibri Light"/>
                <a:ea typeface="ＭＳ Ｐゴシック" charset="0"/>
                <a:cs typeface="ＭＳ Ｐゴシック" charset="0"/>
              </a:rPr>
              <a:t> of August 1701, before the signature of the ‘Grande </a:t>
            </a:r>
            <a:r>
              <a:rPr lang="en-US" sz="2000" kern="1200" dirty="0" err="1">
                <a:solidFill>
                  <a:schemeClr val="tx1"/>
                </a:solidFill>
                <a:effectLst/>
                <a:latin typeface="Calibri Light"/>
                <a:ea typeface="ＭＳ Ｐゴシック" charset="0"/>
                <a:cs typeface="ＭＳ Ｐゴシック" charset="0"/>
              </a:rPr>
              <a:t>Paix</a:t>
            </a:r>
            <a:r>
              <a:rPr lang="en-US" sz="2000" kern="1200" dirty="0">
                <a:solidFill>
                  <a:schemeClr val="tx1"/>
                </a:solidFill>
                <a:effectLst/>
                <a:latin typeface="Calibri Light"/>
                <a:ea typeface="ＭＳ Ｐゴシック" charset="0"/>
                <a:cs typeface="ＭＳ Ｐゴシック" charset="0"/>
              </a:rPr>
              <a:t> de </a:t>
            </a:r>
            <a:r>
              <a:rPr lang="en-US" sz="2000" kern="1200" dirty="0" err="1">
                <a:solidFill>
                  <a:schemeClr val="tx1"/>
                </a:solidFill>
                <a:effectLst/>
                <a:latin typeface="Calibri Light"/>
                <a:ea typeface="ＭＳ Ｐゴシック" charset="0"/>
                <a:cs typeface="ＭＳ Ｐゴシック" charset="0"/>
              </a:rPr>
              <a:t>Montr</a:t>
            </a:r>
            <a:r>
              <a:rPr lang="fr-FR" sz="2000" kern="1200" dirty="0" err="1">
                <a:solidFill>
                  <a:schemeClr val="tx1"/>
                </a:solidFill>
                <a:effectLst/>
                <a:latin typeface="Calibri Light"/>
                <a:ea typeface="ＭＳ Ｐゴシック" charset="0"/>
                <a:cs typeface="ＭＳ Ｐゴシック" charset="0"/>
              </a:rPr>
              <a:t>éal</a:t>
            </a:r>
            <a:r>
              <a:rPr lang="fr-FR" sz="2000" kern="1200" dirty="0">
                <a:solidFill>
                  <a:schemeClr val="tx1"/>
                </a:solidFill>
                <a:effectLst/>
                <a:latin typeface="Calibri Light"/>
                <a:ea typeface="ＭＳ Ｐゴシック" charset="0"/>
                <a:cs typeface="ＭＳ Ｐゴシック" charset="0"/>
              </a:rPr>
              <a:t>’ or the Great </a:t>
            </a:r>
            <a:r>
              <a:rPr lang="fr-FR" sz="2000" kern="1200" dirty="0" err="1">
                <a:solidFill>
                  <a:schemeClr val="tx1"/>
                </a:solidFill>
                <a:effectLst/>
                <a:latin typeface="Calibri Light"/>
                <a:ea typeface="ＭＳ Ｐゴシック" charset="0"/>
                <a:cs typeface="ＭＳ Ｐゴシック" charset="0"/>
              </a:rPr>
              <a:t>Peace</a:t>
            </a:r>
            <a:r>
              <a:rPr lang="fr-FR" sz="2000" kern="1200" dirty="0">
                <a:solidFill>
                  <a:schemeClr val="tx1"/>
                </a:solidFill>
                <a:effectLst/>
                <a:latin typeface="Calibri Light"/>
                <a:ea typeface="ＭＳ Ｐゴシック" charset="0"/>
                <a:cs typeface="ＭＳ Ｐゴシック" charset="0"/>
              </a:rPr>
              <a:t> </a:t>
            </a:r>
            <a:r>
              <a:rPr lang="fr-FR" sz="2000" kern="1200" dirty="0" err="1">
                <a:solidFill>
                  <a:schemeClr val="tx1"/>
                </a:solidFill>
                <a:effectLst/>
                <a:latin typeface="Calibri Light"/>
                <a:ea typeface="ＭＳ Ｐゴシック" charset="0"/>
                <a:cs typeface="ＭＳ Ｐゴシック" charset="0"/>
              </a:rPr>
              <a:t>Treaty</a:t>
            </a:r>
            <a:r>
              <a:rPr lang="fr-FR" sz="2000" kern="1200" dirty="0">
                <a:solidFill>
                  <a:schemeClr val="tx1"/>
                </a:solidFill>
                <a:effectLst/>
                <a:latin typeface="Calibri Light"/>
                <a:ea typeface="ＭＳ Ｐゴシック" charset="0"/>
                <a:cs typeface="ＭＳ Ｐゴシック" charset="0"/>
              </a:rPr>
              <a:t> of </a:t>
            </a:r>
            <a:r>
              <a:rPr lang="fr-FR" sz="2000" kern="1200" dirty="0" err="1">
                <a:solidFill>
                  <a:schemeClr val="tx1"/>
                </a:solidFill>
                <a:effectLst/>
                <a:latin typeface="Calibri Light"/>
                <a:ea typeface="ＭＳ Ｐゴシック" charset="0"/>
                <a:cs typeface="ＭＳ Ｐゴシック" charset="0"/>
              </a:rPr>
              <a:t>Montreal</a:t>
            </a:r>
            <a:r>
              <a:rPr lang="fr-FR" sz="2000" kern="1200" dirty="0">
                <a:solidFill>
                  <a:schemeClr val="tx1"/>
                </a:solidFill>
                <a:effectLst/>
                <a:latin typeface="Calibri Light"/>
                <a:ea typeface="ＭＳ Ｐゴシック" charset="0"/>
                <a:cs typeface="ＭＳ Ｐゴシック" charset="0"/>
              </a:rPr>
              <a:t> by </a:t>
            </a:r>
            <a:r>
              <a:rPr lang="fr-FR" sz="2000" kern="1200" dirty="0" err="1">
                <a:solidFill>
                  <a:schemeClr val="tx1"/>
                </a:solidFill>
                <a:effectLst/>
                <a:latin typeface="Calibri Light"/>
                <a:ea typeface="ＭＳ Ｐゴシック" charset="0"/>
                <a:cs typeface="ＭＳ Ｐゴシック" charset="0"/>
              </a:rPr>
              <a:t>artist</a:t>
            </a:r>
            <a:r>
              <a:rPr lang="fr-FR" sz="2000" kern="1200" dirty="0">
                <a:solidFill>
                  <a:schemeClr val="tx1"/>
                </a:solidFill>
                <a:effectLst/>
                <a:latin typeface="Calibri Light"/>
                <a:ea typeface="ＭＳ Ｐゴシック" charset="0"/>
                <a:cs typeface="ＭＳ Ｐゴシック" charset="0"/>
              </a:rPr>
              <a:t> Francis Back. </a:t>
            </a:r>
            <a:r>
              <a:rPr lang="fr-FR" sz="2000" kern="1200" dirty="0" err="1">
                <a:solidFill>
                  <a:schemeClr val="tx1"/>
                </a:solidFill>
                <a:effectLst/>
                <a:latin typeface="Calibri Light"/>
                <a:ea typeface="ＭＳ Ｐゴシック" charset="0"/>
                <a:cs typeface="ＭＳ Ｐゴシック" charset="0"/>
              </a:rPr>
              <a:t>Seen</a:t>
            </a:r>
            <a:r>
              <a:rPr lang="fr-FR" sz="2000" kern="1200" dirty="0">
                <a:solidFill>
                  <a:schemeClr val="tx1"/>
                </a:solidFill>
                <a:effectLst/>
                <a:latin typeface="Calibri Light"/>
                <a:ea typeface="ＭＳ Ｐゴシック" charset="0"/>
                <a:cs typeface="ＭＳ Ｐゴシック" charset="0"/>
              </a:rPr>
              <a:t> center, Grand </a:t>
            </a:r>
            <a:r>
              <a:rPr lang="fr-FR" sz="2000" kern="1200" dirty="0" err="1">
                <a:solidFill>
                  <a:schemeClr val="tx1"/>
                </a:solidFill>
                <a:effectLst/>
                <a:latin typeface="Calibri Light"/>
                <a:ea typeface="ＭＳ Ｐゴシック" charset="0"/>
                <a:cs typeface="ＭＳ Ｐゴシック" charset="0"/>
              </a:rPr>
              <a:t>Chief</a:t>
            </a:r>
            <a:r>
              <a:rPr lang="fr-FR" sz="2000" kern="1200" baseline="0" dirty="0">
                <a:solidFill>
                  <a:schemeClr val="tx1"/>
                </a:solidFill>
                <a:effectLst/>
                <a:latin typeface="Calibri Light"/>
                <a:ea typeface="ＭＳ Ｐゴシック" charset="0"/>
                <a:cs typeface="ＭＳ Ｐゴシック" charset="0"/>
              </a:rPr>
              <a:t> </a:t>
            </a:r>
            <a:r>
              <a:rPr lang="fr-FR" sz="2000" kern="1200" baseline="0" dirty="0" err="1">
                <a:solidFill>
                  <a:schemeClr val="tx1"/>
                </a:solidFill>
                <a:effectLst/>
                <a:latin typeface="Calibri Light"/>
                <a:ea typeface="ＭＳ Ｐゴシック" charset="0"/>
                <a:cs typeface="ＭＳ Ｐゴシック" charset="0"/>
              </a:rPr>
              <a:t>Kondiaronk</a:t>
            </a:r>
            <a:r>
              <a:rPr lang="fr-FR" sz="2000" kern="1200" baseline="0" dirty="0">
                <a:solidFill>
                  <a:schemeClr val="tx1"/>
                </a:solidFill>
                <a:effectLst/>
                <a:latin typeface="Calibri Light"/>
                <a:ea typeface="ＭＳ Ｐゴシック" charset="0"/>
                <a:cs typeface="ＭＳ Ｐゴシック" charset="0"/>
              </a:rPr>
              <a:t> or the Huron-</a:t>
            </a:r>
            <a:r>
              <a:rPr lang="fr-FR" sz="2000" kern="1200" baseline="0" dirty="0" err="1">
                <a:solidFill>
                  <a:schemeClr val="tx1"/>
                </a:solidFill>
                <a:effectLst/>
                <a:latin typeface="Calibri Light"/>
                <a:ea typeface="ＭＳ Ｐゴシック" charset="0"/>
                <a:cs typeface="ＭＳ Ｐゴシック" charset="0"/>
              </a:rPr>
              <a:t>Wendats</a:t>
            </a:r>
            <a:endParaRPr lang="en-CA" sz="2000" kern="1200" dirty="0">
              <a:solidFill>
                <a:schemeClr val="tx1"/>
              </a:solidFill>
              <a:effectLst/>
              <a:latin typeface="Calibri Light"/>
              <a:ea typeface="ＭＳ Ｐゴシック" charset="0"/>
              <a:cs typeface="ＭＳ Ｐゴシック" charset="0"/>
            </a:endParaRPr>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11</a:t>
            </a:fld>
            <a:endParaRPr lang="en-US"/>
          </a:p>
        </p:txBody>
      </p:sp>
    </p:spTree>
    <p:extLst>
      <p:ext uri="{BB962C8B-B14F-4D97-AF65-F5344CB8AC3E}">
        <p14:creationId xmlns:p14="http://schemas.microsoft.com/office/powerpoint/2010/main" val="21696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Calibri Light"/>
                <a:ea typeface="ＭＳ Ｐゴシック" charset="0"/>
                <a:cs typeface="ＭＳ Ｐゴシック" charset="0"/>
              </a:rPr>
              <a:t>Photo: Wampum Treaty Belt (courtesy of</a:t>
            </a:r>
            <a:r>
              <a:rPr lang="en-US" sz="2400" kern="1200" baseline="0" dirty="0">
                <a:solidFill>
                  <a:schemeClr val="tx1"/>
                </a:solidFill>
                <a:effectLst/>
                <a:latin typeface="Calibri Light"/>
                <a:ea typeface="ＭＳ Ｐゴシック" charset="0"/>
                <a:cs typeface="ＭＳ Ｐゴシック" charset="0"/>
              </a:rPr>
              <a:t> Productions Cazabon) </a:t>
            </a:r>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12</a:t>
            </a:fld>
            <a:endParaRPr lang="en-US"/>
          </a:p>
        </p:txBody>
      </p:sp>
    </p:spTree>
    <p:extLst>
      <p:ext uri="{BB962C8B-B14F-4D97-AF65-F5344CB8AC3E}">
        <p14:creationId xmlns:p14="http://schemas.microsoft.com/office/powerpoint/2010/main" val="333726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a:t>
            </a:r>
            <a:r>
              <a:rPr lang="en-US" baseline="0" dirty="0"/>
              <a:t>os: 1.</a:t>
            </a:r>
            <a:r>
              <a:rPr lang="en-US" sz="2400" kern="1200" dirty="0">
                <a:solidFill>
                  <a:schemeClr val="tx1"/>
                </a:solidFill>
                <a:effectLst/>
                <a:latin typeface="Calibri Light"/>
                <a:ea typeface="ＭＳ Ｐゴシック" charset="0"/>
                <a:cs typeface="ＭＳ Ｐゴシック" charset="0"/>
              </a:rPr>
              <a:t>Depiction of the assembly of the 4</a:t>
            </a:r>
            <a:r>
              <a:rPr lang="en-US" sz="2400" kern="1200" baseline="30000" dirty="0">
                <a:solidFill>
                  <a:schemeClr val="tx1"/>
                </a:solidFill>
                <a:effectLst/>
                <a:latin typeface="Calibri Light"/>
                <a:ea typeface="ＭＳ Ｐゴシック" charset="0"/>
                <a:cs typeface="ＭＳ Ｐゴシック" charset="0"/>
              </a:rPr>
              <a:t>th</a:t>
            </a:r>
            <a:r>
              <a:rPr lang="en-US" sz="2400" kern="1200" dirty="0">
                <a:solidFill>
                  <a:schemeClr val="tx1"/>
                </a:solidFill>
                <a:effectLst/>
                <a:latin typeface="Calibri Light"/>
                <a:ea typeface="ＭＳ Ｐゴシック" charset="0"/>
                <a:cs typeface="ＭＳ Ｐゴシック" charset="0"/>
              </a:rPr>
              <a:t> of August 1701, before the signature of the ‘Grande </a:t>
            </a:r>
            <a:r>
              <a:rPr lang="en-US" sz="2400" kern="1200" dirty="0" err="1">
                <a:solidFill>
                  <a:schemeClr val="tx1"/>
                </a:solidFill>
                <a:effectLst/>
                <a:latin typeface="Calibri Light"/>
                <a:ea typeface="ＭＳ Ｐゴシック" charset="0"/>
                <a:cs typeface="ＭＳ Ｐゴシック" charset="0"/>
              </a:rPr>
              <a:t>Paix</a:t>
            </a:r>
            <a:r>
              <a:rPr lang="en-US" sz="2400" kern="1200" dirty="0">
                <a:solidFill>
                  <a:schemeClr val="tx1"/>
                </a:solidFill>
                <a:effectLst/>
                <a:latin typeface="Calibri Light"/>
                <a:ea typeface="ＭＳ Ｐゴシック" charset="0"/>
                <a:cs typeface="ＭＳ Ｐゴシック" charset="0"/>
              </a:rPr>
              <a:t> de </a:t>
            </a:r>
            <a:r>
              <a:rPr lang="en-US" sz="2400" kern="1200" dirty="0" err="1">
                <a:solidFill>
                  <a:schemeClr val="tx1"/>
                </a:solidFill>
                <a:effectLst/>
                <a:latin typeface="Calibri Light"/>
                <a:ea typeface="ＭＳ Ｐゴシック" charset="0"/>
                <a:cs typeface="ＭＳ Ｐゴシック" charset="0"/>
              </a:rPr>
              <a:t>Montr</a:t>
            </a:r>
            <a:r>
              <a:rPr lang="fr-FR" sz="2400" kern="1200" dirty="0" err="1">
                <a:solidFill>
                  <a:schemeClr val="tx1"/>
                </a:solidFill>
                <a:effectLst/>
                <a:latin typeface="Calibri Light"/>
                <a:ea typeface="ＭＳ Ｐゴシック" charset="0"/>
                <a:cs typeface="ＭＳ Ｐゴシック" charset="0"/>
              </a:rPr>
              <a:t>éal</a:t>
            </a:r>
            <a:r>
              <a:rPr lang="fr-FR" sz="2400" kern="1200" dirty="0">
                <a:solidFill>
                  <a:schemeClr val="tx1"/>
                </a:solidFill>
                <a:effectLst/>
                <a:latin typeface="Calibri Light"/>
                <a:ea typeface="ＭＳ Ｐゴシック" charset="0"/>
                <a:cs typeface="ＭＳ Ｐゴシック" charset="0"/>
              </a:rPr>
              <a:t>’ or the Great </a:t>
            </a:r>
            <a:r>
              <a:rPr lang="fr-FR" sz="2400" kern="1200" dirty="0" err="1">
                <a:solidFill>
                  <a:schemeClr val="tx1"/>
                </a:solidFill>
                <a:effectLst/>
                <a:latin typeface="Calibri Light"/>
                <a:ea typeface="ＭＳ Ｐゴシック" charset="0"/>
                <a:cs typeface="ＭＳ Ｐゴシック" charset="0"/>
              </a:rPr>
              <a:t>Peace</a:t>
            </a:r>
            <a:r>
              <a:rPr lang="fr-FR" sz="2400" kern="1200" dirty="0">
                <a:solidFill>
                  <a:schemeClr val="tx1"/>
                </a:solidFill>
                <a:effectLst/>
                <a:latin typeface="Calibri Light"/>
                <a:ea typeface="ＭＳ Ｐゴシック" charset="0"/>
                <a:cs typeface="ＭＳ Ｐゴシック" charset="0"/>
              </a:rPr>
              <a:t> </a:t>
            </a:r>
            <a:r>
              <a:rPr lang="fr-FR" sz="2400" kern="1200" dirty="0" err="1">
                <a:solidFill>
                  <a:schemeClr val="tx1"/>
                </a:solidFill>
                <a:effectLst/>
                <a:latin typeface="Calibri Light"/>
                <a:ea typeface="ＭＳ Ｐゴシック" charset="0"/>
                <a:cs typeface="ＭＳ Ｐゴシック" charset="0"/>
              </a:rPr>
              <a:t>Treaty</a:t>
            </a:r>
            <a:r>
              <a:rPr lang="fr-FR" sz="2400" kern="1200" dirty="0">
                <a:solidFill>
                  <a:schemeClr val="tx1"/>
                </a:solidFill>
                <a:effectLst/>
                <a:latin typeface="Calibri Light"/>
                <a:ea typeface="ＭＳ Ｐゴシック" charset="0"/>
                <a:cs typeface="ＭＳ Ｐゴシック" charset="0"/>
              </a:rPr>
              <a:t> of </a:t>
            </a:r>
            <a:r>
              <a:rPr lang="fr-FR" sz="2400" kern="1200" dirty="0" err="1">
                <a:solidFill>
                  <a:schemeClr val="tx1"/>
                </a:solidFill>
                <a:effectLst/>
                <a:latin typeface="Calibri Light"/>
                <a:ea typeface="ＭＳ Ｐゴシック" charset="0"/>
                <a:cs typeface="ＭＳ Ｐゴシック" charset="0"/>
              </a:rPr>
              <a:t>Montreal</a:t>
            </a:r>
            <a:r>
              <a:rPr lang="fr-FR" sz="2400" kern="1200" dirty="0">
                <a:solidFill>
                  <a:schemeClr val="tx1"/>
                </a:solidFill>
                <a:effectLst/>
                <a:latin typeface="Calibri Light"/>
                <a:ea typeface="ＭＳ Ｐゴシック" charset="0"/>
                <a:cs typeface="ＭＳ Ｐゴシック" charset="0"/>
              </a:rPr>
              <a:t> by </a:t>
            </a:r>
            <a:r>
              <a:rPr lang="fr-FR" sz="2400" kern="1200" dirty="0" err="1">
                <a:solidFill>
                  <a:schemeClr val="tx1"/>
                </a:solidFill>
                <a:effectLst/>
                <a:latin typeface="Calibri Light"/>
                <a:ea typeface="ＭＳ Ｐゴシック" charset="0"/>
                <a:cs typeface="ＭＳ Ｐゴシック" charset="0"/>
              </a:rPr>
              <a:t>artist</a:t>
            </a:r>
            <a:r>
              <a:rPr lang="fr-FR" sz="2400" kern="1200" dirty="0">
                <a:solidFill>
                  <a:schemeClr val="tx1"/>
                </a:solidFill>
                <a:effectLst/>
                <a:latin typeface="Calibri Light"/>
                <a:ea typeface="ＭＳ Ｐゴシック" charset="0"/>
                <a:cs typeface="ＭＳ Ｐゴシック" charset="0"/>
              </a:rPr>
              <a:t> Francis Back.; 2. </a:t>
            </a:r>
            <a:r>
              <a:rPr lang="en-US" sz="2000" baseline="0" dirty="0">
                <a:latin typeface="Calibri Light" charset="0"/>
              </a:rPr>
              <a:t>Meeting for Treaty 6 (</a:t>
            </a:r>
            <a:r>
              <a:rPr lang="en-US" sz="2400" kern="1200" dirty="0" err="1">
                <a:solidFill>
                  <a:schemeClr val="tx1"/>
                </a:solidFill>
                <a:effectLst/>
                <a:latin typeface="Calibri Light"/>
                <a:ea typeface="ＭＳ Ｐゴシック" charset="0"/>
                <a:cs typeface="ＭＳ Ｐゴシック" charset="0"/>
              </a:rPr>
              <a:t>Glenbow</a:t>
            </a:r>
            <a:r>
              <a:rPr lang="en-US" sz="2400" kern="1200" dirty="0">
                <a:solidFill>
                  <a:schemeClr val="tx1"/>
                </a:solidFill>
                <a:effectLst/>
                <a:latin typeface="Calibri Light"/>
                <a:ea typeface="ＭＳ Ｐゴシック" charset="0"/>
                <a:cs typeface="ＭＳ Ｐゴシック" charset="0"/>
              </a:rPr>
              <a:t> Archives Na-448-6); 3.</a:t>
            </a:r>
            <a:r>
              <a:rPr lang="en-CA" sz="2400" kern="1200" dirty="0">
                <a:solidFill>
                  <a:schemeClr val="tx1"/>
                </a:solidFill>
                <a:effectLst/>
                <a:latin typeface="Calibri Light"/>
                <a:ea typeface="ＭＳ Ｐゴシック" charset="0"/>
                <a:cs typeface="ＭＳ Ｐゴシック" charset="0"/>
              </a:rPr>
              <a:t> Indian Chiefs Medal, Presented to commemorate Treaty Numbers 3, 4, 5, 6, 7, 8 (Queen Victoria). Image courtesy of Library and Archives Canada Library and Archives Canada, Acc. No. 1964-1-1M.; 4.</a:t>
            </a:r>
            <a:r>
              <a:rPr lang="en-CA" sz="2400" kern="1200" baseline="0" dirty="0">
                <a:solidFill>
                  <a:schemeClr val="tx1"/>
                </a:solidFill>
                <a:effectLst/>
                <a:latin typeface="Calibri Light"/>
                <a:ea typeface="ＭＳ Ｐゴシック" charset="0"/>
                <a:cs typeface="ＭＳ Ｐゴシック" charset="0"/>
              </a:rPr>
              <a:t> </a:t>
            </a:r>
            <a:r>
              <a:rPr lang="en-US" dirty="0"/>
              <a:t>Prime Minster Stephen Harper shakes</a:t>
            </a:r>
            <a:r>
              <a:rPr lang="en-US" baseline="0" dirty="0"/>
              <a:t> hands with Chief Wilson </a:t>
            </a:r>
            <a:r>
              <a:rPr lang="en-US" baseline="0" dirty="0" err="1"/>
              <a:t>Littlechild</a:t>
            </a:r>
            <a:r>
              <a:rPr lang="en-US" baseline="0" dirty="0"/>
              <a:t> after reading the Government of Canada’s Official Apology on the floor of the Parliament building. </a:t>
            </a:r>
            <a:r>
              <a:rPr lang="en-CA" sz="2400" kern="1200" dirty="0">
                <a:solidFill>
                  <a:schemeClr val="tx1"/>
                </a:solidFill>
                <a:effectLst/>
                <a:latin typeface="Calibri Light"/>
                <a:ea typeface="ＭＳ Ｐゴシック" charset="0"/>
                <a:cs typeface="ＭＳ Ｐゴシック" charset="0"/>
              </a:rPr>
              <a:t>(THE CANADIAN PRESS/Fred </a:t>
            </a:r>
            <a:r>
              <a:rPr lang="en-CA" sz="2400" kern="1200" dirty="0" err="1">
                <a:solidFill>
                  <a:schemeClr val="tx1"/>
                </a:solidFill>
                <a:effectLst/>
                <a:latin typeface="Calibri Light"/>
                <a:ea typeface="ＭＳ Ｐゴシック" charset="0"/>
                <a:cs typeface="ＭＳ Ｐゴシック" charset="0"/>
              </a:rPr>
              <a:t>Chartrand</a:t>
            </a:r>
            <a:r>
              <a:rPr lang="en-CA" sz="2400" kern="1200">
                <a:solidFill>
                  <a:schemeClr val="tx1"/>
                </a:solidFill>
                <a:effectLst/>
                <a:latin typeface="Calibri Light"/>
                <a:ea typeface="ＭＳ Ｐゴシック" charset="0"/>
                <a:cs typeface="ＭＳ Ｐゴシック" charset="0"/>
              </a:rPr>
              <a:t>)</a:t>
            </a:r>
          </a:p>
          <a:p>
            <a:pPr marL="0" marR="0" indent="0" algn="l" defTabSz="912813" rtl="0" eaLnBrk="0" fontAlgn="base" latinLnBrk="0" hangingPunct="0">
              <a:lnSpc>
                <a:spcPct val="100000"/>
              </a:lnSpc>
              <a:spcBef>
                <a:spcPct val="30000"/>
              </a:spcBef>
              <a:spcAft>
                <a:spcPct val="0"/>
              </a:spcAft>
              <a:buClrTx/>
              <a:buSzTx/>
              <a:buFontTx/>
              <a:buNone/>
              <a:tabLst/>
              <a:defRPr/>
            </a:pPr>
            <a:endParaRPr lang="en-US"/>
          </a:p>
          <a:p>
            <a:pPr marL="0" marR="0" indent="0" algn="l" defTabSz="912813" rtl="0" eaLnBrk="0" fontAlgn="base" latinLnBrk="0" hangingPunct="0">
              <a:lnSpc>
                <a:spcPct val="100000"/>
              </a:lnSpc>
              <a:spcBef>
                <a:spcPct val="30000"/>
              </a:spcBef>
              <a:spcAft>
                <a:spcPct val="0"/>
              </a:spcAft>
              <a:buClrTx/>
              <a:buSzTx/>
              <a:buFontTx/>
              <a:buNone/>
              <a:tabLst/>
              <a:defRPr/>
            </a:pP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CA" sz="2400" kern="1200" dirty="0">
              <a:solidFill>
                <a:schemeClr val="tx1"/>
              </a:solidFill>
              <a:effectLst/>
              <a:latin typeface="Calibri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13</a:t>
            </a:fld>
            <a:endParaRPr lang="en-US"/>
          </a:p>
        </p:txBody>
      </p:sp>
    </p:spTree>
    <p:extLst>
      <p:ext uri="{BB962C8B-B14F-4D97-AF65-F5344CB8AC3E}">
        <p14:creationId xmlns:p14="http://schemas.microsoft.com/office/powerpoint/2010/main" val="419222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Photos: 1. </a:t>
            </a:r>
            <a:r>
              <a:rPr lang="en-US" sz="2400" kern="1200" dirty="0">
                <a:solidFill>
                  <a:schemeClr val="tx1"/>
                </a:solidFill>
                <a:effectLst/>
                <a:latin typeface="Calibri Light"/>
                <a:ea typeface="ＭＳ Ｐゴシック" charset="0"/>
                <a:cs typeface="ＭＳ Ｐゴシック" charset="0"/>
              </a:rPr>
              <a:t>The signature ceremony of the Great Peace Treaty of Montréal in 1701</a:t>
            </a:r>
            <a:r>
              <a:rPr lang="en-CA" dirty="0">
                <a:effectLst/>
              </a:rPr>
              <a:t> </a:t>
            </a:r>
            <a:endParaRPr lang="en-US" dirty="0"/>
          </a:p>
          <a:p>
            <a:r>
              <a:rPr lang="en-US" dirty="0"/>
              <a:t>2.. Treaty</a:t>
            </a:r>
            <a:r>
              <a:rPr lang="en-US" baseline="0" dirty="0"/>
              <a:t> Belt (Courtesy Productions Cazabon); </a:t>
            </a:r>
          </a:p>
          <a:p>
            <a:r>
              <a:rPr lang="en-US" baseline="0" dirty="0"/>
              <a:t>3.  The signature page of the the Great Peace treaty of Montreal</a:t>
            </a:r>
            <a:endParaRPr lang="en-US" dirty="0"/>
          </a:p>
          <a:p>
            <a:endParaRPr lang="en-US" dirty="0"/>
          </a:p>
          <a:p>
            <a:endParaRPr lang="en-US" dirty="0"/>
          </a:p>
          <a:p>
            <a:endParaRPr lang="en-US" sz="2400" kern="1200" baseline="0" dirty="0">
              <a:solidFill>
                <a:schemeClr val="tx1"/>
              </a:solidFill>
              <a:latin typeface="Calibri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14</a:t>
            </a:fld>
            <a:endParaRPr lang="en-US"/>
          </a:p>
        </p:txBody>
      </p:sp>
    </p:spTree>
    <p:extLst>
      <p:ext uri="{BB962C8B-B14F-4D97-AF65-F5344CB8AC3E}">
        <p14:creationId xmlns:p14="http://schemas.microsoft.com/office/powerpoint/2010/main" val="148687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top: Treaty</a:t>
            </a:r>
            <a:r>
              <a:rPr lang="en-US" baseline="0" dirty="0"/>
              <a:t> No 2 (Library and Archives Canada)</a:t>
            </a:r>
            <a:endParaRPr lang="en-US" dirty="0"/>
          </a:p>
          <a:p>
            <a:r>
              <a:rPr lang="en-US" dirty="0"/>
              <a:t>Photo</a:t>
            </a:r>
            <a:r>
              <a:rPr lang="en-US" baseline="0" dirty="0"/>
              <a:t> bottom: </a:t>
            </a:r>
            <a:r>
              <a:rPr lang="en-CA" sz="2400" kern="1200" dirty="0">
                <a:solidFill>
                  <a:schemeClr val="tx1"/>
                </a:solidFill>
                <a:effectLst/>
                <a:latin typeface="Calibri Light"/>
                <a:ea typeface="ＭＳ Ｐゴシック" charset="0"/>
                <a:cs typeface="ＭＳ Ｐゴシック" charset="0"/>
              </a:rPr>
              <a:t>Chiefs of the Six Nations at Brantford, Canada, explaining their wampum belts to Horatio Hale September 14, 1871</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15</a:t>
            </a:fld>
            <a:endParaRPr lang="en-US"/>
          </a:p>
        </p:txBody>
      </p:sp>
    </p:spTree>
    <p:extLst>
      <p:ext uri="{BB962C8B-B14F-4D97-AF65-F5344CB8AC3E}">
        <p14:creationId xmlns:p14="http://schemas.microsoft.com/office/powerpoint/2010/main" val="285458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cover of the </a:t>
            </a:r>
            <a:r>
              <a:rPr lang="en-US" baseline="0" dirty="0" err="1"/>
              <a:t>Agrement</a:t>
            </a:r>
            <a:r>
              <a:rPr lang="en-US" baseline="0" dirty="0"/>
              <a:t> Between the Inuit of the Nunavut Settlement Area and Her Majesty the Queen in right of Canada. 1993.</a:t>
            </a:r>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16</a:t>
            </a:fld>
            <a:endParaRPr lang="en-US"/>
          </a:p>
        </p:txBody>
      </p:sp>
    </p:spTree>
    <p:extLst>
      <p:ext uri="{BB962C8B-B14F-4D97-AF65-F5344CB8AC3E}">
        <p14:creationId xmlns:p14="http://schemas.microsoft.com/office/powerpoint/2010/main" val="400410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CA" sz="2400" kern="1200" dirty="0">
                <a:solidFill>
                  <a:schemeClr val="tx1"/>
                </a:solidFill>
                <a:effectLst/>
                <a:latin typeface="Calibri Light"/>
                <a:ea typeface="ＭＳ Ｐゴシック" charset="0"/>
                <a:cs typeface="ＭＳ Ｐゴシック" charset="0"/>
              </a:rPr>
              <a:t>‘</a:t>
            </a:r>
            <a:r>
              <a:rPr lang="en-CA" sz="2400" kern="1200" dirty="0" err="1">
                <a:solidFill>
                  <a:schemeClr val="tx1"/>
                </a:solidFill>
                <a:effectLst/>
                <a:latin typeface="Calibri Light"/>
                <a:ea typeface="ＭＳ Ｐゴシック" charset="0"/>
                <a:cs typeface="ＭＳ Ｐゴシック" charset="0"/>
              </a:rPr>
              <a:t>Honor</a:t>
            </a:r>
            <a:r>
              <a:rPr lang="en-CA" sz="2400" kern="1200" dirty="0">
                <a:solidFill>
                  <a:schemeClr val="tx1"/>
                </a:solidFill>
                <a:effectLst/>
                <a:latin typeface="Calibri Light"/>
                <a:ea typeface="ＭＳ Ｐゴシック" charset="0"/>
                <a:cs typeface="ＭＳ Ｐゴシック" charset="0"/>
              </a:rPr>
              <a:t> The Treaties’  post by Ernesto </a:t>
            </a:r>
            <a:r>
              <a:rPr lang="en-CA" sz="2400" kern="1200" dirty="0" err="1">
                <a:solidFill>
                  <a:schemeClr val="tx1"/>
                </a:solidFill>
                <a:effectLst/>
                <a:latin typeface="Calibri Light"/>
                <a:ea typeface="ＭＳ Ｐゴシック" charset="0"/>
                <a:cs typeface="ＭＳ Ｐゴシック" charset="0"/>
              </a:rPr>
              <a:t>Yerena</a:t>
            </a:r>
            <a:r>
              <a:rPr lang="en-CA" sz="2400" kern="1200" dirty="0">
                <a:solidFill>
                  <a:schemeClr val="tx1"/>
                </a:solidFill>
                <a:effectLst/>
                <a:latin typeface="Calibri Light"/>
                <a:ea typeface="ＭＳ Ｐゴシック" charset="0"/>
                <a:cs typeface="ＭＳ Ｐゴシック" charset="0"/>
              </a:rPr>
              <a:t>. </a:t>
            </a:r>
            <a:r>
              <a:rPr lang="en-CA" sz="2400" kern="1200" dirty="0" err="1">
                <a:solidFill>
                  <a:schemeClr val="tx1"/>
                </a:solidFill>
                <a:effectLst/>
                <a:latin typeface="Calibri Light"/>
                <a:ea typeface="ＭＳ Ｐゴシック" charset="0"/>
                <a:cs typeface="ＭＳ Ｐゴシック" charset="0"/>
              </a:rPr>
              <a:t>Honor</a:t>
            </a:r>
            <a:r>
              <a:rPr lang="en-CA" sz="2400" kern="1200" dirty="0">
                <a:solidFill>
                  <a:schemeClr val="tx1"/>
                </a:solidFill>
                <a:effectLst/>
                <a:latin typeface="Calibri Light"/>
                <a:ea typeface="ＭＳ Ｐゴシック" charset="0"/>
                <a:cs typeface="ＭＳ Ｐゴシック" charset="0"/>
              </a:rPr>
              <a:t> the Treaties was created in 2010 (as the result of a TED talk by </a:t>
            </a:r>
            <a:r>
              <a:rPr lang="en-CA" sz="2400" u="sng" kern="1200" dirty="0">
                <a:solidFill>
                  <a:schemeClr val="tx1"/>
                </a:solidFill>
                <a:effectLst/>
                <a:latin typeface="Calibri Light"/>
                <a:ea typeface="ＭＳ Ｐゴシック" charset="0"/>
                <a:cs typeface="ＭＳ Ｐゴシック" charset="0"/>
                <a:hlinkClick r:id="rId3"/>
              </a:rPr>
              <a:t>Aaron Huey</a:t>
            </a:r>
            <a:r>
              <a:rPr lang="en-CA" sz="2400" kern="1200" dirty="0">
                <a:solidFill>
                  <a:schemeClr val="tx1"/>
                </a:solidFill>
                <a:effectLst/>
                <a:latin typeface="Calibri Light"/>
                <a:ea typeface="ＭＳ Ｐゴシック" charset="0"/>
                <a:cs typeface="ＭＳ Ｐゴシック" charset="0"/>
              </a:rPr>
              <a:t>, and collaborations with </a:t>
            </a:r>
            <a:r>
              <a:rPr lang="en-CA" sz="2400" u="sng" kern="1200" dirty="0">
                <a:solidFill>
                  <a:schemeClr val="tx1"/>
                </a:solidFill>
                <a:effectLst/>
                <a:latin typeface="Calibri Light"/>
                <a:ea typeface="ＭＳ Ｐゴシック" charset="0"/>
                <a:cs typeface="ＭＳ Ｐゴシック" charset="0"/>
                <a:hlinkClick r:id="rId4"/>
              </a:rPr>
              <a:t>Shepard Fairey</a:t>
            </a:r>
            <a:r>
              <a:rPr lang="en-CA" sz="2400" kern="1200" dirty="0">
                <a:solidFill>
                  <a:schemeClr val="tx1"/>
                </a:solidFill>
                <a:effectLst/>
                <a:latin typeface="Calibri Light"/>
                <a:ea typeface="ＭＳ Ｐゴシック" charset="0"/>
                <a:cs typeface="ＭＳ Ｐゴシック" charset="0"/>
              </a:rPr>
              <a:t> and </a:t>
            </a:r>
            <a:r>
              <a:rPr lang="en-CA" sz="2400" u="sng" kern="1200" dirty="0">
                <a:solidFill>
                  <a:schemeClr val="tx1"/>
                </a:solidFill>
                <a:effectLst/>
                <a:latin typeface="Calibri Light"/>
                <a:ea typeface="ＭＳ Ｐゴシック" charset="0"/>
                <a:cs typeface="ＭＳ Ｐゴシック" charset="0"/>
                <a:hlinkClick r:id="rId5"/>
              </a:rPr>
              <a:t>Ernesto Yerena</a:t>
            </a:r>
            <a:r>
              <a:rPr lang="en-CA" sz="2400" kern="1200" dirty="0">
                <a:solidFill>
                  <a:schemeClr val="tx1"/>
                </a:solidFill>
                <a:effectLst/>
                <a:latin typeface="Calibri Light"/>
                <a:ea typeface="ＭＳ Ｐゴシック" charset="0"/>
                <a:cs typeface="ＭＳ Ｐゴシック" charset="0"/>
              </a:rPr>
              <a:t>) as an art experiment to educate the public about Native American Treaty Issues.</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17</a:t>
            </a:fld>
            <a:endParaRPr lang="en-US"/>
          </a:p>
        </p:txBody>
      </p:sp>
    </p:spTree>
    <p:extLst>
      <p:ext uri="{BB962C8B-B14F-4D97-AF65-F5344CB8AC3E}">
        <p14:creationId xmlns:p14="http://schemas.microsoft.com/office/powerpoint/2010/main" val="9893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Calibri Light"/>
                <a:ea typeface="ＭＳ Ｐゴシック" charset="0"/>
                <a:cs typeface="ＭＳ Ｐゴシック" charset="0"/>
              </a:rPr>
              <a:t>Photo: Indigenous Peoples receiving treaty money, 1930. (Courtesy Library and Archives Canada/MIKAN 3348407)</a:t>
            </a:r>
            <a:endParaRPr lang="en-CA" sz="2400" kern="1200" dirty="0">
              <a:solidFill>
                <a:schemeClr val="tx1"/>
              </a:solidFill>
              <a:effectLst/>
              <a:latin typeface="Calibri Light"/>
              <a:ea typeface="ＭＳ Ｐゴシック" charset="0"/>
              <a:cs typeface="ＭＳ Ｐゴシック" charset="0"/>
            </a:endParaRPr>
          </a:p>
          <a:p>
            <a:endParaRPr lang="en-US" dirty="0"/>
          </a:p>
          <a:p>
            <a:endParaRPr lang="en-US" dirty="0"/>
          </a:p>
          <a:p>
            <a:endParaRPr lang="en-US" sz="2400" kern="1200" dirty="0">
              <a:solidFill>
                <a:schemeClr val="tx1"/>
              </a:solidFill>
              <a:latin typeface="Calibri Ligh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18</a:t>
            </a:fld>
            <a:endParaRPr lang="en-US"/>
          </a:p>
        </p:txBody>
      </p:sp>
    </p:spTree>
    <p:extLst>
      <p:ext uri="{BB962C8B-B14F-4D97-AF65-F5344CB8AC3E}">
        <p14:creationId xmlns:p14="http://schemas.microsoft.com/office/powerpoint/2010/main" val="2392087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1800" dirty="0">
                <a:latin typeface="Arial"/>
                <a:cs typeface="Arial"/>
              </a:rPr>
              <a:t>Photo:</a:t>
            </a:r>
            <a:r>
              <a:rPr lang="en-US" sz="1800" baseline="0" dirty="0">
                <a:latin typeface="Arial"/>
                <a:cs typeface="Arial"/>
              </a:rPr>
              <a:t> </a:t>
            </a:r>
            <a:r>
              <a:rPr lang="fr-CA" sz="2000" b="0" i="0" u="none" strike="noStrike" kern="1200" baseline="0" dirty="0" err="1">
                <a:solidFill>
                  <a:schemeClr val="tx1"/>
                </a:solidFill>
                <a:latin typeface="Calibri Light"/>
                <a:ea typeface="ＭＳ Ｐゴシック" charset="0"/>
                <a:cs typeface="ＭＳ Ｐゴシック" charset="0"/>
              </a:rPr>
              <a:t>Members</a:t>
            </a:r>
            <a:r>
              <a:rPr lang="fr-CA" sz="2000" b="0" i="0" u="none" strike="noStrike" kern="1200" baseline="0" dirty="0">
                <a:solidFill>
                  <a:schemeClr val="tx1"/>
                </a:solidFill>
                <a:latin typeface="Calibri Light"/>
                <a:ea typeface="ＭＳ Ｐゴシック" charset="0"/>
                <a:cs typeface="ＭＳ Ｐゴシック" charset="0"/>
              </a:rPr>
              <a:t> of the </a:t>
            </a:r>
            <a:r>
              <a:rPr lang="fr-CA" sz="2000" b="0" i="0" u="none" strike="noStrike" kern="1200" baseline="0" dirty="0" err="1">
                <a:solidFill>
                  <a:schemeClr val="tx1"/>
                </a:solidFill>
                <a:latin typeface="Calibri Light"/>
                <a:ea typeface="ＭＳ Ｐゴシック" charset="0"/>
                <a:cs typeface="ＭＳ Ｐゴシック" charset="0"/>
              </a:rPr>
              <a:t>Musqueam</a:t>
            </a:r>
            <a:r>
              <a:rPr lang="fr-CA" sz="2000" b="0" i="0" u="none" strike="noStrike" kern="1200" baseline="0" dirty="0">
                <a:solidFill>
                  <a:schemeClr val="tx1"/>
                </a:solidFill>
                <a:latin typeface="Calibri Light"/>
                <a:ea typeface="ＭＳ Ｐゴシック" charset="0"/>
                <a:cs typeface="ＭＳ Ｐゴシック" charset="0"/>
              </a:rPr>
              <a:t> First Nation </a:t>
            </a:r>
            <a:r>
              <a:rPr lang="fr-CA" sz="2000" b="0" i="0" u="none" strike="noStrike" kern="1200" baseline="0" dirty="0" err="1">
                <a:solidFill>
                  <a:schemeClr val="tx1"/>
                </a:solidFill>
                <a:latin typeface="Calibri Light"/>
                <a:ea typeface="ＭＳ Ｐゴシック" charset="0"/>
                <a:cs typeface="ＭＳ Ｐゴシック" charset="0"/>
              </a:rPr>
              <a:t>paddle</a:t>
            </a:r>
            <a:r>
              <a:rPr lang="fr-CA" sz="2000" b="0" i="0" u="none" strike="noStrike" kern="1200" baseline="0" dirty="0">
                <a:solidFill>
                  <a:schemeClr val="tx1"/>
                </a:solidFill>
                <a:latin typeface="Calibri Light"/>
                <a:ea typeface="ＭＳ Ｐゴシック" charset="0"/>
                <a:cs typeface="ＭＳ Ｐゴシック" charset="0"/>
              </a:rPr>
              <a:t> a </a:t>
            </a:r>
            <a:r>
              <a:rPr lang="fr-CA" sz="2000" b="0" i="0" u="none" strike="noStrike" kern="1200" baseline="0" dirty="0" err="1">
                <a:solidFill>
                  <a:schemeClr val="tx1"/>
                </a:solidFill>
                <a:latin typeface="Calibri Light"/>
                <a:ea typeface="ＭＳ Ｐゴシック" charset="0"/>
                <a:cs typeface="ＭＳ Ｐゴシック" charset="0"/>
              </a:rPr>
              <a:t>traditional</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canoe</a:t>
            </a:r>
            <a:r>
              <a:rPr lang="fr-CA" sz="2000" b="0" i="0" u="none" strike="noStrike" kern="1200" baseline="0" dirty="0">
                <a:solidFill>
                  <a:schemeClr val="tx1"/>
                </a:solidFill>
                <a:latin typeface="Calibri Light"/>
                <a:ea typeface="ＭＳ Ｐゴシック" charset="0"/>
                <a:cs typeface="ＭＳ Ｐゴシック" charset="0"/>
              </a:rPr>
              <a:t> on False Creek </a:t>
            </a:r>
            <a:r>
              <a:rPr lang="fr-CA" sz="2000" b="0" i="0" u="none" strike="noStrike" kern="1200" baseline="0" dirty="0" err="1">
                <a:solidFill>
                  <a:schemeClr val="tx1"/>
                </a:solidFill>
                <a:latin typeface="Calibri Light"/>
                <a:ea typeface="ＭＳ Ｐゴシック" charset="0"/>
                <a:cs typeface="ＭＳ Ｐゴシック" charset="0"/>
              </a:rPr>
              <a:t>during</a:t>
            </a:r>
            <a:r>
              <a:rPr lang="fr-CA" sz="2000" b="0" i="0" u="none" strike="noStrike" kern="1200" baseline="0" dirty="0">
                <a:solidFill>
                  <a:schemeClr val="tx1"/>
                </a:solidFill>
                <a:latin typeface="Calibri Light"/>
                <a:ea typeface="ＭＳ Ｐゴシック" charset="0"/>
                <a:cs typeface="ＭＳ Ｐゴシック" charset="0"/>
              </a:rPr>
              <a:t> an all nations </a:t>
            </a:r>
            <a:r>
              <a:rPr lang="fr-CA" sz="2000" b="0" i="0" u="none" strike="noStrike" kern="1200" baseline="0" dirty="0" err="1">
                <a:solidFill>
                  <a:schemeClr val="tx1"/>
                </a:solidFill>
                <a:latin typeface="Calibri Light"/>
                <a:ea typeface="ＭＳ Ｐゴシック" charset="0"/>
                <a:cs typeface="ＭＳ Ｐゴシック" charset="0"/>
              </a:rPr>
              <a:t>canoe</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gathering</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held</a:t>
            </a:r>
            <a:r>
              <a:rPr lang="fr-CA" sz="2000" b="0" i="0" u="none" strike="noStrike" kern="1200" baseline="0" dirty="0">
                <a:solidFill>
                  <a:schemeClr val="tx1"/>
                </a:solidFill>
                <a:latin typeface="Calibri Light"/>
                <a:ea typeface="ＭＳ Ｐゴシック" charset="0"/>
                <a:cs typeface="ＭＳ Ｐゴシック" charset="0"/>
              </a:rPr>
              <a:t> as part of </a:t>
            </a:r>
            <a:r>
              <a:rPr lang="fr-CA" sz="2000" b="0" i="0" u="none" strike="noStrike" kern="1200" baseline="0" dirty="0" err="1">
                <a:solidFill>
                  <a:schemeClr val="tx1"/>
                </a:solidFill>
                <a:latin typeface="Calibri Light"/>
                <a:ea typeface="ＭＳ Ｐゴシック" charset="0"/>
                <a:cs typeface="ＭＳ Ｐゴシック" charset="0"/>
              </a:rPr>
              <a:t>Reconciliation</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Week</a:t>
            </a:r>
            <a:r>
              <a:rPr lang="fr-CA" sz="2000" b="0" i="0" u="none" strike="noStrike" kern="1200" baseline="0" dirty="0">
                <a:solidFill>
                  <a:schemeClr val="tx1"/>
                </a:solidFill>
                <a:latin typeface="Calibri Light"/>
                <a:ea typeface="ＭＳ Ｐゴシック" charset="0"/>
                <a:cs typeface="ＭＳ Ｐゴシック" charset="0"/>
              </a:rPr>
              <a:t> in Vancouver, B.C., on Tuesday </a:t>
            </a:r>
            <a:r>
              <a:rPr lang="fr-CA" sz="2000" b="0" i="0" u="none" strike="noStrike" kern="1200" baseline="0" dirty="0" err="1">
                <a:solidFill>
                  <a:schemeClr val="tx1"/>
                </a:solidFill>
                <a:latin typeface="Calibri Light"/>
                <a:ea typeface="ＭＳ Ｐゴシック" charset="0"/>
                <a:cs typeface="ＭＳ Ｐゴシック" charset="0"/>
              </a:rPr>
              <a:t>September</a:t>
            </a:r>
            <a:r>
              <a:rPr lang="fr-CA" sz="2000" b="0" i="0" u="none" strike="noStrike" kern="1200" baseline="0" dirty="0">
                <a:solidFill>
                  <a:schemeClr val="tx1"/>
                </a:solidFill>
                <a:latin typeface="Calibri Light"/>
                <a:ea typeface="ＭＳ Ｐゴシック" charset="0"/>
                <a:cs typeface="ＭＳ Ｐゴシック" charset="0"/>
              </a:rPr>
              <a:t> 17, 2013. THE CANADIAN PRESS/Darryl Dyck</a:t>
            </a:r>
            <a:endParaRPr lang="en-US" sz="1800">
              <a:latin typeface="Arial"/>
              <a:cs typeface="Arial"/>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sz="2000" dirty="0">
              <a:latin typeface="Arial"/>
              <a:cs typeface="Arial"/>
            </a:endParaRP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19</a:t>
            </a:fld>
            <a:endParaRPr lang="en-US"/>
          </a:p>
        </p:txBody>
      </p:sp>
    </p:spTree>
    <p:extLst>
      <p:ext uri="{BB962C8B-B14F-4D97-AF65-F5344CB8AC3E}">
        <p14:creationId xmlns:p14="http://schemas.microsoft.com/office/powerpoint/2010/main" val="298151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6 Thinking Hats of Historical Thinking</a:t>
            </a: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a:t>
            </a:fld>
            <a:endParaRPr lang="en-US"/>
          </a:p>
        </p:txBody>
      </p:sp>
    </p:spTree>
    <p:extLst>
      <p:ext uri="{BB962C8B-B14F-4D97-AF65-F5344CB8AC3E}">
        <p14:creationId xmlns:p14="http://schemas.microsoft.com/office/powerpoint/2010/main" val="253785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Photos top:</a:t>
            </a:r>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bottom: </a:t>
            </a:r>
            <a:r>
              <a:rPr lang="en-CA" sz="2400" kern="1200" dirty="0">
                <a:solidFill>
                  <a:schemeClr val="tx1"/>
                </a:solidFill>
                <a:effectLst/>
                <a:latin typeface="Calibri Light"/>
                <a:ea typeface="ＭＳ Ｐゴシック" charset="0"/>
                <a:cs typeface="ＭＳ Ｐゴシック" charset="0"/>
              </a:rPr>
              <a:t>This flag was designed by an </a:t>
            </a:r>
            <a:r>
              <a:rPr lang="en-CA" sz="2400" kern="1200" dirty="0" err="1">
                <a:solidFill>
                  <a:schemeClr val="tx1"/>
                </a:solidFill>
                <a:effectLst/>
                <a:latin typeface="Calibri Light"/>
                <a:ea typeface="ＭＳ Ｐゴシック" charset="0"/>
                <a:cs typeface="ＭＳ Ｐゴシック" charset="0"/>
              </a:rPr>
              <a:t>Kwakwaka'wakw</a:t>
            </a:r>
            <a:r>
              <a:rPr lang="en-CA" sz="2400" kern="1200" dirty="0">
                <a:solidFill>
                  <a:schemeClr val="tx1"/>
                </a:solidFill>
                <a:effectLst/>
                <a:latin typeface="Calibri Light"/>
                <a:ea typeface="ＭＳ Ｐゴシック" charset="0"/>
                <a:cs typeface="ＭＳ Ｐゴシック" charset="0"/>
              </a:rPr>
              <a:t> artist named Curtis Wilson on Vancouver Island. The design is said to represent all the First Nations of Canada.</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20</a:t>
            </a:fld>
            <a:endParaRPr lang="en-US"/>
          </a:p>
        </p:txBody>
      </p:sp>
    </p:spTree>
    <p:extLst>
      <p:ext uri="{BB962C8B-B14F-4D97-AF65-F5344CB8AC3E}">
        <p14:creationId xmlns:p14="http://schemas.microsoft.com/office/powerpoint/2010/main" val="398803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2000" dirty="0">
                <a:latin typeface="Calibri Light" charset="0"/>
              </a:rPr>
              <a:t>Photo: Treaty</a:t>
            </a:r>
            <a:r>
              <a:rPr lang="en-US" sz="2000" baseline="0" dirty="0">
                <a:latin typeface="Calibri Light" charset="0"/>
              </a:rPr>
              <a:t> Belt (C</a:t>
            </a:r>
            <a:r>
              <a:rPr lang="en-US" sz="2000" dirty="0">
                <a:latin typeface="Calibri Light" charset="0"/>
              </a:rPr>
              <a:t>ourtesy of Production Cazabon)</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9C1B36BE-7E83-1544-BD1E-CC5521900E42}" type="slidenum">
              <a:rPr lang="en-US" sz="1200">
                <a:latin typeface="Calibri Light" charset="0"/>
              </a:rPr>
              <a:pPr/>
              <a:t>21</a:t>
            </a:fld>
            <a:endParaRPr lang="en-US" sz="1200">
              <a:latin typeface="Calibri Ligh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3</a:t>
            </a:fld>
            <a:endParaRPr lang="en-US"/>
          </a:p>
        </p:txBody>
      </p:sp>
    </p:spTree>
    <p:extLst>
      <p:ext uri="{BB962C8B-B14F-4D97-AF65-F5344CB8AC3E}">
        <p14:creationId xmlns:p14="http://schemas.microsoft.com/office/powerpoint/2010/main" val="139832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2000" dirty="0">
                <a:latin typeface="Calibri Light" charset="0"/>
              </a:rPr>
              <a:t>Photo: Treaty No.9 Commission, Commissioners land and Long Lake, ON. 1906. (From the Archives of </a:t>
            </a:r>
            <a:r>
              <a:rPr lang="en-US" sz="2000" dirty="0" err="1">
                <a:latin typeface="Calibri Light" charset="0"/>
              </a:rPr>
              <a:t>Matawa</a:t>
            </a:r>
            <a:r>
              <a:rPr lang="en-US" sz="2000" dirty="0">
                <a:latin typeface="Calibri Light" charset="0"/>
              </a:rPr>
              <a:t> First Nations) </a:t>
            </a:r>
          </a:p>
          <a:p>
            <a:pPr eaLnBrk="1" hangingPunct="1">
              <a:spcBef>
                <a:spcPct val="0"/>
              </a:spcBef>
            </a:pPr>
            <a:endParaRPr lang="en-US" sz="2000" dirty="0">
              <a:latin typeface="Calibri Light"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A8D7ACF8-C26B-634B-B8C7-74E43DC4A4AE}" type="slidenum">
              <a:rPr lang="en-US" sz="1200">
                <a:latin typeface="Calibri Light" charset="0"/>
              </a:rPr>
              <a:pPr/>
              <a:t>4</a:t>
            </a:fld>
            <a:endParaRPr lang="en-US" sz="1200">
              <a:latin typeface="Calibri Light"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0" fontAlgn="base" latinLnBrk="0" hangingPunct="0">
              <a:lnSpc>
                <a:spcPct val="90000"/>
              </a:lnSpc>
              <a:spcBef>
                <a:spcPct val="30000"/>
              </a:spcBef>
              <a:spcAft>
                <a:spcPct val="0"/>
              </a:spcAft>
              <a:buClrTx/>
              <a:buSzTx/>
              <a:buFontTx/>
              <a:buNone/>
              <a:tabLst/>
              <a:defRPr/>
            </a:pPr>
            <a:r>
              <a:rPr lang="en-US" sz="2000" baseline="0" dirty="0">
                <a:latin typeface="Georgia" charset="0"/>
              </a:rPr>
              <a:t>Photo: </a:t>
            </a:r>
            <a:r>
              <a:rPr lang="en-CA" sz="2400" kern="1200" dirty="0">
                <a:solidFill>
                  <a:schemeClr val="tx1"/>
                </a:solidFill>
                <a:effectLst/>
                <a:latin typeface="Calibri Light"/>
                <a:ea typeface="ＭＳ Ｐゴシック" charset="0"/>
                <a:cs typeface="ＭＳ Ｐゴシック" charset="0"/>
              </a:rPr>
              <a:t>Snowy Owl </a:t>
            </a:r>
            <a:r>
              <a:rPr lang="en-CA" sz="2400" kern="1200" dirty="0" err="1">
                <a:solidFill>
                  <a:schemeClr val="tx1"/>
                </a:solidFill>
                <a:effectLst/>
                <a:latin typeface="Calibri Light"/>
                <a:ea typeface="ＭＳ Ｐゴシック" charset="0"/>
                <a:cs typeface="ＭＳ Ｐゴシック" charset="0"/>
              </a:rPr>
              <a:t>Whitecotton</a:t>
            </a:r>
            <a:r>
              <a:rPr lang="en-CA" sz="2400" kern="1200" dirty="0">
                <a:solidFill>
                  <a:schemeClr val="tx1"/>
                </a:solidFill>
                <a:effectLst/>
                <a:latin typeface="Calibri Light"/>
                <a:ea typeface="ＭＳ Ｐゴシック" charset="0"/>
                <a:cs typeface="ＭＳ Ｐゴシック" charset="0"/>
              </a:rPr>
              <a:t>, Native American </a:t>
            </a:r>
            <a:r>
              <a:rPr lang="en-CA" sz="2400" u="none" strike="noStrike" kern="1200" dirty="0">
                <a:solidFill>
                  <a:schemeClr val="tx1"/>
                </a:solidFill>
                <a:effectLst/>
                <a:latin typeface="Calibri Light"/>
                <a:ea typeface="ＭＳ Ｐゴシック" charset="0"/>
                <a:cs typeface="ＭＳ Ｐゴシック" charset="0"/>
                <a:hlinkClick r:id="rId3" tooltip="#photo"/>
              </a:rPr>
              <a:t>photo</a:t>
            </a:r>
            <a:r>
              <a:rPr lang="en-CA" sz="2400" kern="1200" dirty="0">
                <a:solidFill>
                  <a:schemeClr val="tx1"/>
                </a:solidFill>
                <a:effectLst/>
                <a:latin typeface="Calibri Light"/>
                <a:ea typeface="ＭＳ Ｐゴシック" charset="0"/>
                <a:cs typeface="ＭＳ Ｐゴシック" charset="0"/>
              </a:rPr>
              <a:t> Sampson Beaver with his daughter, Frances Beaver, and his wife Leah Beaver - Assiniboine - 1906</a:t>
            </a:r>
          </a:p>
          <a:p>
            <a:pPr>
              <a:lnSpc>
                <a:spcPct val="90000"/>
              </a:lnSpc>
            </a:pPr>
            <a:r>
              <a:rPr lang="en-US" sz="2000" baseline="0" dirty="0">
                <a:latin typeface="Georgia" charset="0"/>
              </a:rPr>
              <a:t> </a:t>
            </a:r>
          </a:p>
          <a:p>
            <a:pPr>
              <a:lnSpc>
                <a:spcPct val="90000"/>
              </a:lnSpc>
            </a:pPr>
            <a:endParaRPr lang="en-US" sz="2000" dirty="0">
              <a:latin typeface="Georgia" charset="0"/>
            </a:endParaRPr>
          </a:p>
          <a:p>
            <a:endParaRPr lang="en-US" sz="2000" dirty="0">
              <a:latin typeface="Calibri Light" charset="0"/>
            </a:endParaRPr>
          </a:p>
        </p:txBody>
      </p:sp>
      <p:sp>
        <p:nvSpPr>
          <p:cNvPr id="4" name="Slide Number Placeholder 3"/>
          <p:cNvSpPr>
            <a:spLocks noGrp="1"/>
          </p:cNvSpPr>
          <p:nvPr>
            <p:ph type="sldNum" sz="quarter" idx="5"/>
          </p:nvPr>
        </p:nvSpPr>
        <p:spPr/>
        <p:txBody>
          <a:bodyPr/>
          <a:lstStyle/>
          <a:p>
            <a:pPr>
              <a:defRPr/>
            </a:pPr>
            <a:fld id="{06EFF79C-E765-0D46-ACFC-5404A760FD7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a:t>
            </a:r>
            <a:r>
              <a:rPr lang="en-US" sz="2400" kern="1200" dirty="0">
                <a:solidFill>
                  <a:schemeClr val="tx1"/>
                </a:solidFill>
                <a:effectLst/>
                <a:latin typeface="Calibri Light"/>
                <a:ea typeface="ＭＳ Ｐゴシック" charset="0"/>
                <a:cs typeface="ＭＳ Ｐゴシック" charset="0"/>
              </a:rPr>
              <a:t>Depiction of the assembly of the 4</a:t>
            </a:r>
            <a:r>
              <a:rPr lang="en-US" sz="2400" kern="1200" baseline="30000" dirty="0">
                <a:solidFill>
                  <a:schemeClr val="tx1"/>
                </a:solidFill>
                <a:effectLst/>
                <a:latin typeface="Calibri Light"/>
                <a:ea typeface="ＭＳ Ｐゴシック" charset="0"/>
                <a:cs typeface="ＭＳ Ｐゴシック" charset="0"/>
              </a:rPr>
              <a:t>th</a:t>
            </a:r>
            <a:r>
              <a:rPr lang="en-US" sz="2400" kern="1200" dirty="0">
                <a:solidFill>
                  <a:schemeClr val="tx1"/>
                </a:solidFill>
                <a:effectLst/>
                <a:latin typeface="Calibri Light"/>
                <a:ea typeface="ＭＳ Ｐゴシック" charset="0"/>
                <a:cs typeface="ＭＳ Ｐゴシック" charset="0"/>
              </a:rPr>
              <a:t> of August 1701, before the signature of the ‘Grande </a:t>
            </a:r>
            <a:r>
              <a:rPr lang="en-US" sz="2400" kern="1200" dirty="0" err="1">
                <a:solidFill>
                  <a:schemeClr val="tx1"/>
                </a:solidFill>
                <a:effectLst/>
                <a:latin typeface="Calibri Light"/>
                <a:ea typeface="ＭＳ Ｐゴシック" charset="0"/>
                <a:cs typeface="ＭＳ Ｐゴシック" charset="0"/>
              </a:rPr>
              <a:t>Paix</a:t>
            </a:r>
            <a:r>
              <a:rPr lang="en-US" sz="2400" kern="1200" dirty="0">
                <a:solidFill>
                  <a:schemeClr val="tx1"/>
                </a:solidFill>
                <a:effectLst/>
                <a:latin typeface="Calibri Light"/>
                <a:ea typeface="ＭＳ Ｐゴシック" charset="0"/>
                <a:cs typeface="ＭＳ Ｐゴシック" charset="0"/>
              </a:rPr>
              <a:t> de </a:t>
            </a:r>
            <a:r>
              <a:rPr lang="en-US" sz="2400" kern="1200" dirty="0" err="1">
                <a:solidFill>
                  <a:schemeClr val="tx1"/>
                </a:solidFill>
                <a:effectLst/>
                <a:latin typeface="Calibri Light"/>
                <a:ea typeface="ＭＳ Ｐゴシック" charset="0"/>
                <a:cs typeface="ＭＳ Ｐゴシック" charset="0"/>
              </a:rPr>
              <a:t>Montr</a:t>
            </a:r>
            <a:r>
              <a:rPr lang="fr-FR" sz="2400" kern="1200" dirty="0" err="1">
                <a:solidFill>
                  <a:schemeClr val="tx1"/>
                </a:solidFill>
                <a:effectLst/>
                <a:latin typeface="Calibri Light"/>
                <a:ea typeface="ＭＳ Ｐゴシック" charset="0"/>
                <a:cs typeface="ＭＳ Ｐゴシック" charset="0"/>
              </a:rPr>
              <a:t>éal</a:t>
            </a:r>
            <a:r>
              <a:rPr lang="fr-FR" sz="2400" kern="1200" dirty="0">
                <a:solidFill>
                  <a:schemeClr val="tx1"/>
                </a:solidFill>
                <a:effectLst/>
                <a:latin typeface="Calibri Light"/>
                <a:ea typeface="ＭＳ Ｐゴシック" charset="0"/>
                <a:cs typeface="ＭＳ Ｐゴシック" charset="0"/>
              </a:rPr>
              <a:t>’ or the Great </a:t>
            </a:r>
            <a:r>
              <a:rPr lang="fr-FR" sz="2400" kern="1200" dirty="0" err="1">
                <a:solidFill>
                  <a:schemeClr val="tx1"/>
                </a:solidFill>
                <a:effectLst/>
                <a:latin typeface="Calibri Light"/>
                <a:ea typeface="ＭＳ Ｐゴシック" charset="0"/>
                <a:cs typeface="ＭＳ Ｐゴシック" charset="0"/>
              </a:rPr>
              <a:t>Peace</a:t>
            </a:r>
            <a:r>
              <a:rPr lang="fr-FR" sz="2400" kern="1200" dirty="0">
                <a:solidFill>
                  <a:schemeClr val="tx1"/>
                </a:solidFill>
                <a:effectLst/>
                <a:latin typeface="Calibri Light"/>
                <a:ea typeface="ＭＳ Ｐゴシック" charset="0"/>
                <a:cs typeface="ＭＳ Ｐゴシック" charset="0"/>
              </a:rPr>
              <a:t> </a:t>
            </a:r>
            <a:r>
              <a:rPr lang="fr-FR" sz="2400" kern="1200" dirty="0" err="1">
                <a:solidFill>
                  <a:schemeClr val="tx1"/>
                </a:solidFill>
                <a:effectLst/>
                <a:latin typeface="Calibri Light"/>
                <a:ea typeface="ＭＳ Ｐゴシック" charset="0"/>
                <a:cs typeface="ＭＳ Ｐゴシック" charset="0"/>
              </a:rPr>
              <a:t>Treaty</a:t>
            </a:r>
            <a:r>
              <a:rPr lang="fr-FR" sz="2400" kern="1200" dirty="0">
                <a:solidFill>
                  <a:schemeClr val="tx1"/>
                </a:solidFill>
                <a:effectLst/>
                <a:latin typeface="Calibri Light"/>
                <a:ea typeface="ＭＳ Ｐゴシック" charset="0"/>
                <a:cs typeface="ＭＳ Ｐゴシック" charset="0"/>
              </a:rPr>
              <a:t> of </a:t>
            </a:r>
            <a:r>
              <a:rPr lang="fr-FR" sz="2400" kern="1200" dirty="0" err="1">
                <a:solidFill>
                  <a:schemeClr val="tx1"/>
                </a:solidFill>
                <a:effectLst/>
                <a:latin typeface="Calibri Light"/>
                <a:ea typeface="ＭＳ Ｐゴシック" charset="0"/>
                <a:cs typeface="ＭＳ Ｐゴシック" charset="0"/>
              </a:rPr>
              <a:t>Montreal</a:t>
            </a:r>
            <a:r>
              <a:rPr lang="fr-FR" sz="2400" kern="1200" dirty="0">
                <a:solidFill>
                  <a:schemeClr val="tx1"/>
                </a:solidFill>
                <a:effectLst/>
                <a:latin typeface="Calibri Light"/>
                <a:ea typeface="ＭＳ Ｐゴシック" charset="0"/>
                <a:cs typeface="ＭＳ Ｐゴシック" charset="0"/>
              </a:rPr>
              <a:t> by </a:t>
            </a:r>
            <a:r>
              <a:rPr lang="fr-FR" sz="2400" kern="1200" dirty="0" err="1">
                <a:solidFill>
                  <a:schemeClr val="tx1"/>
                </a:solidFill>
                <a:effectLst/>
                <a:latin typeface="Calibri Light"/>
                <a:ea typeface="ＭＳ Ｐゴシック" charset="0"/>
                <a:cs typeface="ＭＳ Ｐゴシック" charset="0"/>
              </a:rPr>
              <a:t>artist</a:t>
            </a:r>
            <a:r>
              <a:rPr lang="fr-FR" sz="2400" kern="1200" dirty="0">
                <a:solidFill>
                  <a:schemeClr val="tx1"/>
                </a:solidFill>
                <a:effectLst/>
                <a:latin typeface="Calibri Light"/>
                <a:ea typeface="ＭＳ Ｐゴシック" charset="0"/>
                <a:cs typeface="ＭＳ Ｐゴシック" charset="0"/>
              </a:rPr>
              <a:t> Francis Back. </a:t>
            </a:r>
            <a:r>
              <a:rPr lang="fr-FR" sz="2400" kern="1200" dirty="0" err="1">
                <a:solidFill>
                  <a:schemeClr val="tx1"/>
                </a:solidFill>
                <a:effectLst/>
                <a:latin typeface="Calibri Light"/>
                <a:ea typeface="ＭＳ Ｐゴシック" charset="0"/>
                <a:cs typeface="ＭＳ Ｐゴシック" charset="0"/>
              </a:rPr>
              <a:t>Seen</a:t>
            </a:r>
            <a:r>
              <a:rPr lang="fr-FR" sz="2400" kern="1200" dirty="0">
                <a:solidFill>
                  <a:schemeClr val="tx1"/>
                </a:solidFill>
                <a:effectLst/>
                <a:latin typeface="Calibri Light"/>
                <a:ea typeface="ＭＳ Ｐゴシック" charset="0"/>
                <a:cs typeface="ＭＳ Ｐゴシック" charset="0"/>
              </a:rPr>
              <a:t> center, Grand </a:t>
            </a:r>
            <a:r>
              <a:rPr lang="fr-FR" sz="2400" kern="1200" dirty="0" err="1">
                <a:solidFill>
                  <a:schemeClr val="tx1"/>
                </a:solidFill>
                <a:effectLst/>
                <a:latin typeface="Calibri Light"/>
                <a:ea typeface="ＭＳ Ｐゴシック" charset="0"/>
                <a:cs typeface="ＭＳ Ｐゴシック" charset="0"/>
              </a:rPr>
              <a:t>Chief</a:t>
            </a:r>
            <a:r>
              <a:rPr lang="fr-FR" sz="2400" kern="1200" baseline="0" dirty="0">
                <a:solidFill>
                  <a:schemeClr val="tx1"/>
                </a:solidFill>
                <a:effectLst/>
                <a:latin typeface="Calibri Light"/>
                <a:ea typeface="ＭＳ Ｐゴシック" charset="0"/>
                <a:cs typeface="ＭＳ Ｐゴシック" charset="0"/>
              </a:rPr>
              <a:t> </a:t>
            </a:r>
            <a:r>
              <a:rPr lang="fr-FR" sz="2400" kern="1200" baseline="0" dirty="0" err="1">
                <a:solidFill>
                  <a:schemeClr val="tx1"/>
                </a:solidFill>
                <a:effectLst/>
                <a:latin typeface="Calibri Light"/>
                <a:ea typeface="ＭＳ Ｐゴシック" charset="0"/>
                <a:cs typeface="ＭＳ Ｐゴシック" charset="0"/>
              </a:rPr>
              <a:t>Kondiaronk</a:t>
            </a:r>
            <a:r>
              <a:rPr lang="fr-FR" sz="2400" kern="1200" baseline="0" dirty="0">
                <a:solidFill>
                  <a:schemeClr val="tx1"/>
                </a:solidFill>
                <a:effectLst/>
                <a:latin typeface="Calibri Light"/>
                <a:ea typeface="ＭＳ Ｐゴシック" charset="0"/>
                <a:cs typeface="ＭＳ Ｐゴシック" charset="0"/>
              </a:rPr>
              <a:t> or the Huron-</a:t>
            </a:r>
            <a:r>
              <a:rPr lang="fr-FR" sz="2400" kern="1200" baseline="0" dirty="0" err="1">
                <a:solidFill>
                  <a:schemeClr val="tx1"/>
                </a:solidFill>
                <a:effectLst/>
                <a:latin typeface="Calibri Light"/>
                <a:ea typeface="ＭＳ Ｐゴシック" charset="0"/>
                <a:cs typeface="ＭＳ Ｐゴシック" charset="0"/>
              </a:rPr>
              <a:t>Wendats</a:t>
            </a:r>
            <a:endParaRPr lang="en-CA" sz="2400" kern="1200" dirty="0">
              <a:solidFill>
                <a:schemeClr val="tx1"/>
              </a:solidFill>
              <a:effectLst/>
              <a:latin typeface="Calibri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6</a:t>
            </a:fld>
            <a:endParaRPr lang="en-US"/>
          </a:p>
        </p:txBody>
      </p:sp>
    </p:spTree>
    <p:extLst>
      <p:ext uri="{BB962C8B-B14F-4D97-AF65-F5344CB8AC3E}">
        <p14:creationId xmlns:p14="http://schemas.microsoft.com/office/powerpoint/2010/main" val="223730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2000" dirty="0">
                <a:latin typeface="Calibri Light" charset="0"/>
              </a:rPr>
              <a:t>Photo:</a:t>
            </a:r>
            <a:r>
              <a:rPr lang="en-US" sz="2000" baseline="0" dirty="0">
                <a:latin typeface="Calibri Light" charset="0"/>
              </a:rPr>
              <a:t> Meeting for Treaty 6 (</a:t>
            </a:r>
            <a:r>
              <a:rPr lang="en-US" sz="2400" kern="1200" dirty="0" err="1">
                <a:solidFill>
                  <a:schemeClr val="tx1"/>
                </a:solidFill>
                <a:effectLst/>
                <a:latin typeface="Calibri Light"/>
                <a:ea typeface="ＭＳ Ｐゴシック" charset="0"/>
                <a:cs typeface="ＭＳ Ｐゴシック" charset="0"/>
              </a:rPr>
              <a:t>Glenbow</a:t>
            </a:r>
            <a:r>
              <a:rPr lang="en-US" sz="2400" kern="1200" dirty="0">
                <a:solidFill>
                  <a:schemeClr val="tx1"/>
                </a:solidFill>
                <a:effectLst/>
                <a:latin typeface="Calibri Light"/>
                <a:ea typeface="ＭＳ Ｐゴシック" charset="0"/>
                <a:cs typeface="ＭＳ Ｐゴシック" charset="0"/>
              </a:rPr>
              <a:t> Archives Na-448-6)</a:t>
            </a:r>
            <a:endParaRPr lang="en-CA" sz="2400" kern="1200" dirty="0">
              <a:solidFill>
                <a:schemeClr val="tx1"/>
              </a:solidFill>
              <a:effectLst/>
              <a:latin typeface="Calibri Light"/>
              <a:ea typeface="ＭＳ Ｐゴシック" charset="0"/>
              <a:cs typeface="ＭＳ Ｐゴシック" charset="0"/>
            </a:endParaRPr>
          </a:p>
          <a:p>
            <a:pPr eaLnBrk="1" hangingPunct="1">
              <a:spcBef>
                <a:spcPct val="0"/>
              </a:spcBef>
            </a:pPr>
            <a:r>
              <a:rPr lang="en-US" sz="2000" baseline="0" dirty="0">
                <a:latin typeface="Calibri Light" charset="0"/>
              </a:rPr>
              <a:t> </a:t>
            </a:r>
            <a:endParaRPr lang="en-US" sz="2000" dirty="0">
              <a:latin typeface="Calibri Light"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8CE8E76A-1347-294E-92C8-09FF1A96084F}" type="slidenum">
              <a:rPr lang="en-US" sz="1200">
                <a:latin typeface="Calibri Light" charset="0"/>
              </a:rPr>
              <a:pPr/>
              <a:t>7</a:t>
            </a:fld>
            <a:endParaRPr lang="en-US" sz="1200">
              <a:latin typeface="Calibri Light"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CA" sz="2400" kern="1200" dirty="0">
                <a:solidFill>
                  <a:schemeClr val="tx1"/>
                </a:solidFill>
                <a:effectLst/>
                <a:latin typeface="Calibri Light"/>
                <a:ea typeface="ＭＳ Ｐゴシック" charset="0"/>
                <a:cs typeface="ＭＳ Ｐゴシック" charset="0"/>
              </a:rPr>
              <a:t>Indian Chiefs Medal, Presented to commemorate Treaty Numbers 3, 4, 5, 6, 7, 8 (Queen Victoria). Image courtesy of Library and Archives Canada Library and Archives Canada, Acc. No. 1964-1-1M.</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8</a:t>
            </a:fld>
            <a:endParaRPr lang="en-US"/>
          </a:p>
        </p:txBody>
      </p:sp>
    </p:spTree>
    <p:extLst>
      <p:ext uri="{BB962C8B-B14F-4D97-AF65-F5344CB8AC3E}">
        <p14:creationId xmlns:p14="http://schemas.microsoft.com/office/powerpoint/2010/main" val="631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bottom right</a:t>
            </a:r>
            <a:r>
              <a:rPr lang="en-US" b="0" baseline="0" dirty="0"/>
              <a:t>: </a:t>
            </a:r>
            <a:r>
              <a:rPr lang="en-CA" sz="2400" b="0" kern="1200" dirty="0">
                <a:solidFill>
                  <a:schemeClr val="tx1"/>
                </a:solidFill>
                <a:effectLst/>
                <a:latin typeface="Calibri Light"/>
                <a:ea typeface="ＭＳ Ｐゴシック" charset="0"/>
                <a:cs typeface="ＭＳ Ｐゴシック" charset="0"/>
              </a:rPr>
              <a:t>"The Oneidas at the Battle of </a:t>
            </a:r>
            <a:r>
              <a:rPr lang="en-CA" sz="2400" b="0" kern="1200" dirty="0" err="1">
                <a:solidFill>
                  <a:schemeClr val="tx1"/>
                </a:solidFill>
                <a:effectLst/>
                <a:latin typeface="Calibri Light"/>
                <a:ea typeface="ＭＳ Ｐゴシック" charset="0"/>
                <a:cs typeface="ＭＳ Ｐゴシック" charset="0"/>
              </a:rPr>
              <a:t>Oriskany</a:t>
            </a:r>
            <a:r>
              <a:rPr lang="en-CA" sz="2400" b="0" kern="1200" dirty="0">
                <a:solidFill>
                  <a:schemeClr val="tx1"/>
                </a:solidFill>
                <a:effectLst/>
                <a:latin typeface="Calibri Light"/>
                <a:ea typeface="ＭＳ Ｐゴシック" charset="0"/>
                <a:cs typeface="ＭＳ Ｐゴシック" charset="0"/>
              </a:rPr>
              <a:t>," by noted historical artist Don </a:t>
            </a:r>
            <a:r>
              <a:rPr lang="en-CA" sz="2400" b="0" kern="1200" dirty="0" err="1">
                <a:solidFill>
                  <a:schemeClr val="tx1"/>
                </a:solidFill>
                <a:effectLst/>
                <a:latin typeface="Calibri Light"/>
                <a:ea typeface="ＭＳ Ｐゴシック" charset="0"/>
                <a:cs typeface="ＭＳ Ｐゴシック" charset="0"/>
              </a:rPr>
              <a:t>Troiani</a:t>
            </a:r>
            <a:r>
              <a:rPr lang="en-CA" sz="2400" b="0" kern="1200" dirty="0">
                <a:solidFill>
                  <a:schemeClr val="tx1"/>
                </a:solidFill>
                <a:effectLst/>
                <a:latin typeface="Calibri Light"/>
                <a:ea typeface="ＭＳ Ｐゴシック" charset="0"/>
                <a:cs typeface="ＭＳ Ｐゴシック" charset="0"/>
              </a:rPr>
              <a:t>. </a:t>
            </a:r>
            <a:r>
              <a:rPr lang="en-CA" sz="2400" kern="1200" dirty="0">
                <a:solidFill>
                  <a:schemeClr val="tx1"/>
                </a:solidFill>
                <a:effectLst/>
                <a:latin typeface="Calibri Light"/>
                <a:ea typeface="ＭＳ Ｐゴシック" charset="0"/>
                <a:cs typeface="ＭＳ Ｐゴシック" charset="0"/>
              </a:rPr>
              <a:t>The painting depicts one of the bloodiest battles of the Revolutionary War, with an emphasis on the Oneidas who fought alongside the colonists as the United States' first allies against the British.</a:t>
            </a:r>
            <a:endParaRPr lang="en-US" b="0" baseline="0"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top left: </a:t>
            </a:r>
            <a:r>
              <a:rPr lang="en-CA" sz="2400" kern="1200" dirty="0">
                <a:solidFill>
                  <a:schemeClr val="tx1"/>
                </a:solidFill>
                <a:effectLst/>
                <a:latin typeface="Calibri Light"/>
                <a:ea typeface="ＭＳ Ｐゴシック" charset="0"/>
                <a:cs typeface="ＭＳ Ｐゴシック" charset="0"/>
              </a:rPr>
              <a:t>"Battle of Tippecanoe" by </a:t>
            </a:r>
            <a:r>
              <a:rPr lang="en-CA" sz="2400" kern="1200" dirty="0" err="1">
                <a:solidFill>
                  <a:schemeClr val="tx1"/>
                </a:solidFill>
                <a:effectLst/>
                <a:latin typeface="Calibri Light"/>
                <a:ea typeface="ＭＳ Ｐゴシック" charset="0"/>
                <a:cs typeface="ＭＳ Ｐゴシック" charset="0"/>
              </a:rPr>
              <a:t>Kurz</a:t>
            </a:r>
            <a:r>
              <a:rPr lang="en-CA" sz="2400" kern="1200" dirty="0">
                <a:solidFill>
                  <a:schemeClr val="tx1"/>
                </a:solidFill>
                <a:effectLst/>
                <a:latin typeface="Calibri Light"/>
                <a:ea typeface="ＭＳ Ｐゴシック" charset="0"/>
                <a:cs typeface="ＭＳ Ｐゴシック" charset="0"/>
              </a:rPr>
              <a:t> &amp; Allison (detail)</a:t>
            </a:r>
            <a:r>
              <a:rPr lang="en-CA" sz="2400" kern="1200" baseline="0" dirty="0">
                <a:solidFill>
                  <a:schemeClr val="tx1"/>
                </a:solidFill>
                <a:effectLst/>
                <a:latin typeface="Calibri Light"/>
                <a:ea typeface="ＭＳ Ｐゴシック" charset="0"/>
                <a:cs typeface="ＭＳ Ｐゴシック" charset="0"/>
              </a:rPr>
              <a:t> </a:t>
            </a:r>
            <a:r>
              <a:rPr lang="en-CA" sz="2400" kern="1200" dirty="0">
                <a:solidFill>
                  <a:schemeClr val="tx1"/>
                </a:solidFill>
                <a:effectLst/>
                <a:latin typeface="Calibri Light"/>
                <a:ea typeface="ＭＳ Ｐゴシック" charset="0"/>
                <a:cs typeface="ＭＳ Ｐゴシック" charset="0"/>
              </a:rPr>
              <a:t>American troops under the leadership of General William Henry Harrison fighting the Indian forces of The Prophet, </a:t>
            </a:r>
            <a:r>
              <a:rPr lang="en-CA" sz="2400" kern="1200" dirty="0" err="1">
                <a:solidFill>
                  <a:schemeClr val="tx1"/>
                </a:solidFill>
                <a:effectLst/>
                <a:latin typeface="Calibri Light"/>
                <a:ea typeface="ＭＳ Ｐゴシック" charset="0"/>
                <a:cs typeface="ＭＳ Ｐゴシック" charset="0"/>
              </a:rPr>
              <a:t>Tenskwatawa</a:t>
            </a:r>
            <a:r>
              <a:rPr lang="en-CA" sz="2400" kern="1200" dirty="0">
                <a:solidFill>
                  <a:schemeClr val="tx1"/>
                </a:solidFill>
                <a:effectLst/>
                <a:latin typeface="Calibri Light"/>
                <a:ea typeface="ＭＳ Ｐゴシック" charset="0"/>
                <a:cs typeface="ＭＳ Ｐゴシック" charset="0"/>
              </a:rPr>
              <a:t> (the brother of Tecumseh) in a forest. Source: </a:t>
            </a:r>
            <a:r>
              <a:rPr lang="en-CA" sz="2400" kern="1200" dirty="0" err="1">
                <a:solidFill>
                  <a:schemeClr val="tx1"/>
                </a:solidFill>
                <a:effectLst/>
                <a:latin typeface="Calibri Light"/>
                <a:ea typeface="ＭＳ Ｐゴシック" charset="0"/>
                <a:cs typeface="ＭＳ Ｐゴシック" charset="0"/>
              </a:rPr>
              <a:t>Libary</a:t>
            </a:r>
            <a:r>
              <a:rPr lang="en-CA" sz="2400" kern="1200" dirty="0">
                <a:solidFill>
                  <a:schemeClr val="tx1"/>
                </a:solidFill>
                <a:effectLst/>
                <a:latin typeface="Calibri Light"/>
                <a:ea typeface="ＭＳ Ｐゴシック" charset="0"/>
                <a:cs typeface="ＭＳ Ｐゴシック" charset="0"/>
              </a:rPr>
              <a:t> of Congress</a:t>
            </a:r>
          </a:p>
          <a:p>
            <a:endParaRPr lang="en-CA" sz="2400" kern="1200" dirty="0">
              <a:solidFill>
                <a:schemeClr val="tx1"/>
              </a:solidFill>
              <a:effectLst/>
              <a:latin typeface="Calibri Light"/>
              <a:ea typeface="ＭＳ Ｐゴシック" charset="0"/>
              <a:cs typeface="ＭＳ Ｐゴシック"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9</a:t>
            </a:fld>
            <a:endParaRPr lang="en-US"/>
          </a:p>
        </p:txBody>
      </p:sp>
    </p:spTree>
    <p:extLst>
      <p:ext uri="{BB962C8B-B14F-4D97-AF65-F5344CB8AC3E}">
        <p14:creationId xmlns:p14="http://schemas.microsoft.com/office/powerpoint/2010/main" val="109437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4640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9536696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0849821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850834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2772492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7375949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rtlCol="0">
            <a:normAutofit/>
          </a:bodyPr>
          <a:lstStyle>
            <a:lvl1pPr>
              <a:defRPr sz="2800"/>
            </a:lvl1pPr>
          </a:lstStyle>
          <a:p>
            <a:pPr lvl="0"/>
            <a:endParaRPr lang="en-US" noProof="0"/>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752899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40403495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637408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8986052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2618913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824284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974390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507225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408194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297017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361192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791455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4009772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2025224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966469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12510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875879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3508632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6115824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549297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rtlCol="0">
            <a:normAutofit/>
          </a:bodyPr>
          <a:lstStyle>
            <a:lvl1pPr>
              <a:defRPr sz="1600"/>
            </a:lvl1pPr>
          </a:lstStyle>
          <a:p>
            <a:pPr lvl="0"/>
            <a:endParaRPr lang="en-US" noProof="0"/>
          </a:p>
        </p:txBody>
      </p:sp>
      <p:sp>
        <p:nvSpPr>
          <p:cNvPr id="16" name="Picture Placeholder 2"/>
          <p:cNvSpPr>
            <a:spLocks noGrp="1"/>
          </p:cNvSpPr>
          <p:nvPr>
            <p:ph type="pic" sz="quarter" idx="12"/>
          </p:nvPr>
        </p:nvSpPr>
        <p:spPr>
          <a:xfrm>
            <a:off x="4088889" y="0"/>
            <a:ext cx="4081412" cy="6858000"/>
          </a:xfrm>
        </p:spPr>
        <p:txBody>
          <a:bodyPr rtlCol="0">
            <a:normAutofit/>
          </a:bodyPr>
          <a:lstStyle>
            <a:lvl1pPr>
              <a:defRPr sz="1600"/>
            </a:lvl1pPr>
          </a:lstStyle>
          <a:p>
            <a:pPr lvl="0"/>
            <a:endParaRPr lang="en-US" noProof="0"/>
          </a:p>
        </p:txBody>
      </p:sp>
      <p:sp>
        <p:nvSpPr>
          <p:cNvPr id="19" name="Picture Placeholder 2"/>
          <p:cNvSpPr>
            <a:spLocks noGrp="1"/>
          </p:cNvSpPr>
          <p:nvPr>
            <p:ph type="pic" sz="quarter" idx="15"/>
          </p:nvPr>
        </p:nvSpPr>
        <p:spPr>
          <a:xfrm>
            <a:off x="8170301" y="0"/>
            <a:ext cx="4054581" cy="6858000"/>
          </a:xfrm>
        </p:spPr>
        <p:txBody>
          <a:bodyPr rtlCol="0">
            <a:normAutofit/>
          </a:bodyPr>
          <a:lstStyle>
            <a:lvl1pPr>
              <a:defRPr sz="1600"/>
            </a:lvl1pPr>
          </a:lstStyle>
          <a:p>
            <a:pPr lvl="0"/>
            <a:endParaRPr lang="en-US" noProof="0"/>
          </a:p>
        </p:txBody>
      </p:sp>
      <p:sp>
        <p:nvSpPr>
          <p:cNvPr id="21" name="Picture Placeholder 2"/>
          <p:cNvSpPr>
            <a:spLocks noGrp="1"/>
          </p:cNvSpPr>
          <p:nvPr>
            <p:ph type="pic" sz="quarter" idx="17"/>
          </p:nvPr>
        </p:nvSpPr>
        <p:spPr>
          <a:xfrm>
            <a:off x="0" y="6858000"/>
            <a:ext cx="4060850" cy="6858000"/>
          </a:xfrm>
        </p:spPr>
        <p:txBody>
          <a:bodyPr rtlCol="0">
            <a:normAutofit/>
          </a:bodyPr>
          <a:lstStyle>
            <a:lvl1pPr>
              <a:defRPr sz="1600"/>
            </a:lvl1pPr>
          </a:lstStyle>
          <a:p>
            <a:pPr lvl="0"/>
            <a:endParaRPr lang="en-US" noProof="0"/>
          </a:p>
        </p:txBody>
      </p:sp>
      <p:sp>
        <p:nvSpPr>
          <p:cNvPr id="22" name="Picture Placeholder 2"/>
          <p:cNvSpPr>
            <a:spLocks noGrp="1"/>
          </p:cNvSpPr>
          <p:nvPr>
            <p:ph type="pic" sz="quarter" idx="18"/>
          </p:nvPr>
        </p:nvSpPr>
        <p:spPr>
          <a:xfrm>
            <a:off x="4071648" y="6858000"/>
            <a:ext cx="4087855" cy="6858000"/>
          </a:xfrm>
        </p:spPr>
        <p:txBody>
          <a:bodyPr rtlCol="0">
            <a:normAutofit/>
          </a:bodyPr>
          <a:lstStyle>
            <a:lvl1pPr>
              <a:defRPr sz="1600"/>
            </a:lvl1pPr>
          </a:lstStyle>
          <a:p>
            <a:pPr lvl="0"/>
            <a:endParaRPr lang="en-US" noProof="0"/>
          </a:p>
        </p:txBody>
      </p:sp>
      <p:sp>
        <p:nvSpPr>
          <p:cNvPr id="25" name="Picture Placeholder 2"/>
          <p:cNvSpPr>
            <a:spLocks noGrp="1"/>
          </p:cNvSpPr>
          <p:nvPr>
            <p:ph type="pic" sz="quarter" idx="21"/>
          </p:nvPr>
        </p:nvSpPr>
        <p:spPr>
          <a:xfrm>
            <a:off x="8170301" y="6858000"/>
            <a:ext cx="4054581" cy="6858000"/>
          </a:xfrm>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5423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004631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rtlCol="0">
            <a:normAutofit/>
          </a:bodyPr>
          <a:lstStyle>
            <a:lvl1pPr marL="0" indent="0" algn="ctr">
              <a:buNone/>
              <a:defRPr sz="2199">
                <a:latin typeface="Calibri Light"/>
                <a:cs typeface="Calibri Light"/>
              </a:defRPr>
            </a:lvl1pPr>
          </a:lstStyle>
          <a:p>
            <a:pPr lvl="0"/>
            <a:endParaRPr lang="id-ID" noProof="0" dirty="0"/>
          </a:p>
        </p:txBody>
      </p:sp>
      <p:sp>
        <p:nvSpPr>
          <p:cNvPr id="17" name="Picture Placeholder 2"/>
          <p:cNvSpPr>
            <a:spLocks noGrp="1" noChangeAspect="1"/>
          </p:cNvSpPr>
          <p:nvPr>
            <p:ph type="pic" sz="quarter" idx="22"/>
          </p:nvPr>
        </p:nvSpPr>
        <p:spPr>
          <a:xfrm>
            <a:off x="16352915" y="8991653"/>
            <a:ext cx="1013634" cy="1768937"/>
          </a:xfrm>
        </p:spPr>
        <p:txBody>
          <a:bodyPr rtlCol="0">
            <a:normAutofit/>
          </a:bodyPr>
          <a:lstStyle>
            <a:lvl1pPr marL="0" indent="0" algn="l">
              <a:lnSpc>
                <a:spcPct val="50000"/>
              </a:lnSpc>
              <a:buNone/>
              <a:defRPr sz="700">
                <a:latin typeface="Calibri Light"/>
                <a:cs typeface="Calibri Light"/>
              </a:defRPr>
            </a:lvl1pPr>
          </a:lstStyle>
          <a:p>
            <a:pPr lvl="0"/>
            <a:r>
              <a:rPr lang="en-US" noProof="0"/>
              <a:t>Drag picture to placeholder or click icon to add</a:t>
            </a:r>
            <a:endParaRPr lang="id-ID" noProof="0" dirty="0"/>
          </a:p>
        </p:txBody>
      </p:sp>
      <p:sp>
        <p:nvSpPr>
          <p:cNvPr id="10" name="Picture Placeholder 2"/>
          <p:cNvSpPr>
            <a:spLocks noGrp="1" noChangeAspect="1"/>
          </p:cNvSpPr>
          <p:nvPr>
            <p:ph type="pic" sz="quarter" idx="26"/>
          </p:nvPr>
        </p:nvSpPr>
        <p:spPr>
          <a:xfrm>
            <a:off x="4754354" y="7975469"/>
            <a:ext cx="4254887" cy="2712449"/>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8" name="Picture Placeholder 2"/>
          <p:cNvSpPr>
            <a:spLocks noGrp="1" noChangeAspect="1"/>
          </p:cNvSpPr>
          <p:nvPr>
            <p:ph type="pic" sz="quarter" idx="24"/>
          </p:nvPr>
        </p:nvSpPr>
        <p:spPr>
          <a:xfrm>
            <a:off x="14235822" y="7821109"/>
            <a:ext cx="2254062" cy="2902541"/>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11" name="Picture Placeholder 2"/>
          <p:cNvSpPr>
            <a:spLocks noGrp="1" noChangeAspect="1"/>
          </p:cNvSpPr>
          <p:nvPr>
            <p:ph type="pic" sz="quarter" idx="27"/>
          </p:nvPr>
        </p:nvSpPr>
        <p:spPr>
          <a:xfrm>
            <a:off x="17691338" y="10138875"/>
            <a:ext cx="441690" cy="557901"/>
          </a:xfrm>
        </p:spPr>
        <p:txBody>
          <a:bodyPr rtlCol="0">
            <a:normAutofit/>
          </a:bodyPr>
          <a:lstStyle>
            <a:lvl1pPr marL="0" indent="0" algn="ctr">
              <a:lnSpc>
                <a:spcPct val="50000"/>
              </a:lnSpc>
              <a:buNone/>
              <a:defRPr sz="1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2520659658"/>
      </p:ext>
    </p:extLst>
  </p:cSld>
  <p:clrMapOvr>
    <a:masterClrMapping/>
  </p:clrMapOvr>
  <p:transition spd="med" advClick="0" advTm="2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6" name="Rectangle 5"/>
          <p:cNvSpPr/>
          <p:nvPr userDrawn="1"/>
        </p:nvSpPr>
        <p:spPr>
          <a:xfrm>
            <a:off x="21732875" y="7938"/>
            <a:ext cx="2101850" cy="1576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Tree>
    <p:extLst>
      <p:ext uri="{BB962C8B-B14F-4D97-AF65-F5344CB8AC3E}">
        <p14:creationId xmlns:p14="http://schemas.microsoft.com/office/powerpoint/2010/main" val="31538683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446489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512635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3084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643148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799002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800654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637610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332163200"/>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601" y="666750"/>
            <a:ext cx="520700" cy="523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Box 9"/>
          <p:cNvSpPr txBox="1">
            <a:spLocks noChangeArrowheads="1"/>
          </p:cNvSpPr>
          <p:nvPr userDrawn="1"/>
        </p:nvSpPr>
        <p:spPr bwMode="auto">
          <a:xfrm>
            <a:off x="22129750" y="668338"/>
            <a:ext cx="785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defRPr/>
            </a:pPr>
            <a:fld id="{F3025D3F-041F-F940-BBF7-CBFB7E756AF9}" type="slidenum">
              <a:rPr lang="id-ID" sz="1800" smtClean="0">
                <a:solidFill>
                  <a:schemeClr val="bg1"/>
                </a:solidFill>
                <a:latin typeface="Montserrat Light" charset="0"/>
                <a:cs typeface="Montserrat Light" charset="0"/>
              </a:rPr>
              <a:pPr algn="ctr" eaLnBrk="1" hangingPunct="1">
                <a:defRPr/>
              </a:pPr>
              <a:t>‹#›</a:t>
            </a:fld>
            <a:r>
              <a:rPr lang="id-ID" sz="1800">
                <a:solidFill>
                  <a:schemeClr val="bg1"/>
                </a:solidFill>
                <a:latin typeface="Montserrat Light" charset="0"/>
                <a:cs typeface="Montserrat Light" charset="0"/>
              </a:rPr>
              <a:t>  </a:t>
            </a:r>
          </a:p>
        </p:txBody>
      </p:sp>
      <p:sp>
        <p:nvSpPr>
          <p:cNvPr id="1029" name="Title Placeholder 3"/>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 id="2147484118" r:id="rId22"/>
    <p:sldLayoutId id="2147484119" r:id="rId23"/>
    <p:sldLayoutId id="2147484120" r:id="rId24"/>
    <p:sldLayoutId id="2147484121" r:id="rId25"/>
    <p:sldLayoutId id="2147484122" r:id="rId26"/>
    <p:sldLayoutId id="2147484123" r:id="rId27"/>
    <p:sldLayoutId id="2147484124" r:id="rId28"/>
    <p:sldLayoutId id="2147484125" r:id="rId29"/>
    <p:sldLayoutId id="2147484126" r:id="rId30"/>
    <p:sldLayoutId id="2147484127" r:id="rId31"/>
    <p:sldLayoutId id="2147484128" r:id="rId32"/>
    <p:sldLayoutId id="2147484129" r:id="rId33"/>
    <p:sldLayoutId id="2147484130" r:id="rId34"/>
    <p:sldLayoutId id="2147484133" r:id="rId35"/>
    <p:sldLayoutId id="2147484134" r:id="rId36"/>
    <p:sldLayoutId id="2147484131" r:id="rId37"/>
    <p:sldLayoutId id="2147484132" r:id="rId38"/>
  </p:sldLayoutIdLst>
  <p:transition/>
  <p:hf hdr="0" ftr="0" dt="0"/>
  <p:txStyles>
    <p:titleStyle>
      <a:lvl1pPr algn="l" defTabSz="1827213" rtl="0" eaLnBrk="0" fontAlgn="base" hangingPunct="0">
        <a:lnSpc>
          <a:spcPct val="90000"/>
        </a:lnSpc>
        <a:spcBef>
          <a:spcPct val="0"/>
        </a:spcBef>
        <a:spcAft>
          <a:spcPct val="0"/>
        </a:spcAft>
        <a:defRPr lang="en-US" sz="6000" kern="1200">
          <a:solidFill>
            <a:schemeClr val="tx1"/>
          </a:solidFill>
          <a:latin typeface="Montserrat Hairline" charset="0"/>
          <a:ea typeface="ＭＳ Ｐゴシック" charset="0"/>
          <a:cs typeface="Montserrat Hairline" charset="0"/>
        </a:defRPr>
      </a:lvl1pPr>
      <a:lvl2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2pPr>
      <a:lvl3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3pPr>
      <a:lvl4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4pPr>
      <a:lvl5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5pPr>
      <a:lvl6pPr marL="4572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6pPr>
      <a:lvl7pPr marL="9144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7pPr>
      <a:lvl8pPr marL="13716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8pPr>
      <a:lvl9pPr marL="18288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9pPr>
    </p:titleStyle>
    <p:bodyStyle>
      <a:lvl1pPr marL="342900" indent="-342900" algn="l" defTabSz="1827213" rtl="0" eaLnBrk="0" fontAlgn="base" hangingPunct="0">
        <a:lnSpc>
          <a:spcPct val="90000"/>
        </a:lnSpc>
        <a:spcBef>
          <a:spcPts val="2000"/>
        </a:spcBef>
        <a:spcAft>
          <a:spcPct val="0"/>
        </a:spcAft>
        <a:buFont typeface="Arial" charset="0"/>
        <a:defRPr lang="en-US" sz="4800" kern="1200" dirty="0">
          <a:solidFill>
            <a:schemeClr val="tx1"/>
          </a:solidFill>
          <a:latin typeface="Montserrat Hairline" charset="0"/>
          <a:ea typeface="ＭＳ Ｐゴシック" charset="0"/>
          <a:cs typeface="Montserrat Hairline" charset="0"/>
        </a:defRPr>
      </a:lvl1pPr>
      <a:lvl2pPr marL="912813" indent="-455613" algn="l" defTabSz="1827213" rtl="0" eaLnBrk="0" fontAlgn="base" hangingPunct="0">
        <a:lnSpc>
          <a:spcPct val="90000"/>
        </a:lnSpc>
        <a:spcBef>
          <a:spcPts val="1000"/>
        </a:spcBef>
        <a:spcAft>
          <a:spcPct val="0"/>
        </a:spcAft>
        <a:buFont typeface="Arial" charset="0"/>
        <a:defRPr lang="en-US" sz="4000" kern="1200" dirty="0">
          <a:solidFill>
            <a:schemeClr val="tx1"/>
          </a:solidFill>
          <a:latin typeface="Montserrat Hairline" charset="0"/>
          <a:ea typeface="Montserrat Hairline" charset="0"/>
          <a:cs typeface="Montserrat Hairline" charset="0"/>
        </a:defRPr>
      </a:lvl2pPr>
      <a:lvl3pPr marL="1827213" indent="-912813" algn="l" defTabSz="1827213" rtl="0" eaLnBrk="0" fontAlgn="base" hangingPunct="0">
        <a:lnSpc>
          <a:spcPct val="90000"/>
        </a:lnSpc>
        <a:spcBef>
          <a:spcPts val="1000"/>
        </a:spcBef>
        <a:spcAft>
          <a:spcPct val="0"/>
        </a:spcAft>
        <a:buFont typeface="Arial" charset="0"/>
        <a:defRPr lang="en-US" sz="3600" kern="1200" dirty="0">
          <a:solidFill>
            <a:schemeClr val="tx1"/>
          </a:solidFill>
          <a:latin typeface="Montserrat Hairline" charset="0"/>
          <a:ea typeface="Montserrat Hairline" charset="0"/>
          <a:cs typeface="Montserrat Hairline" charset="0"/>
        </a:defRPr>
      </a:lvl3pPr>
      <a:lvl4pPr marL="2741613" indent="-13700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4pPr>
      <a:lvl5pPr marL="3656013" indent="-18272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31.gif"/><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7" name="TextBox 6"/>
          <p:cNvSpPr txBox="1"/>
          <p:nvPr/>
        </p:nvSpPr>
        <p:spPr>
          <a:xfrm>
            <a:off x="4839492" y="10440844"/>
            <a:ext cx="15191748" cy="1862048"/>
          </a:xfrm>
          <a:prstGeom prst="rect">
            <a:avLst/>
          </a:prstGeom>
          <a:noFill/>
        </p:spPr>
        <p:txBody>
          <a:bodyPr wrap="none">
            <a:spAutoFit/>
          </a:bodyPr>
          <a:lstStyle/>
          <a:p>
            <a:pPr algn="ctr" defTabSz="1828434" eaLnBrk="1" fontAlgn="auto" hangingPunct="1">
              <a:spcBef>
                <a:spcPts val="0"/>
              </a:spcBef>
              <a:spcAft>
                <a:spcPts val="0"/>
              </a:spcAft>
              <a:defRPr/>
            </a:pPr>
            <a:r>
              <a:rPr lang="en-US" sz="11500" kern="2400" spc="5500" dirty="0">
                <a:solidFill>
                  <a:schemeClr val="bg2"/>
                </a:solidFill>
                <a:latin typeface="Montserrat" charset="0"/>
                <a:ea typeface="Montserrat" charset="0"/>
                <a:cs typeface="Montserrat" charset="0"/>
              </a:rPr>
              <a:t>DE TRAITÉS</a:t>
            </a:r>
          </a:p>
        </p:txBody>
      </p:sp>
      <p:sp>
        <p:nvSpPr>
          <p:cNvPr id="9" name="TextBox 8"/>
          <p:cNvSpPr txBox="1"/>
          <p:nvPr/>
        </p:nvSpPr>
        <p:spPr>
          <a:xfrm>
            <a:off x="7118341" y="9908278"/>
            <a:ext cx="9561757" cy="523220"/>
          </a:xfrm>
          <a:prstGeom prst="rect">
            <a:avLst/>
          </a:prstGeom>
          <a:noFill/>
        </p:spPr>
        <p:txBody>
          <a:bodyPr wrap="none">
            <a:spAutoFit/>
          </a:bodyPr>
          <a:lstStyle/>
          <a:p>
            <a:pPr algn="ctr" defTabSz="1828434" eaLnBrk="1" fontAlgn="auto" hangingPunct="1">
              <a:spcBef>
                <a:spcPts val="0"/>
              </a:spcBef>
              <a:spcAft>
                <a:spcPts val="0"/>
              </a:spcAft>
              <a:defRPr/>
            </a:pPr>
            <a:r>
              <a:rPr lang="fr-CA" sz="2800" spc="2000">
                <a:solidFill>
                  <a:schemeClr val="bg2"/>
                </a:solidFill>
                <a:latin typeface="Montserrat" charset="0"/>
                <a:ea typeface="Montserrat" charset="0"/>
                <a:cs typeface="Montserrat" charset="0"/>
              </a:rPr>
              <a:t>Nous sommes tous issus</a:t>
            </a:r>
          </a:p>
        </p:txBody>
      </p:sp>
      <p:pic>
        <p:nvPicPr>
          <p:cNvPr id="3" name="Picture 2" descr="Artboard 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1826" y="68054"/>
            <a:ext cx="5386809" cy="821861"/>
          </a:xfrm>
          <a:prstGeom prst="rect">
            <a:avLst/>
          </a:prstGeom>
        </p:spPr>
      </p:pic>
      <p:pic>
        <p:nvPicPr>
          <p:cNvPr id="8" name="Picture 7" descr="Artboard 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1826" y="12817148"/>
            <a:ext cx="5386809" cy="82186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00px-Grande_Paix_Montreal.jpg"/>
          <p:cNvPicPr>
            <a:picLocks noChangeAspect="1"/>
          </p:cNvPicPr>
          <p:nvPr/>
        </p:nvPicPr>
        <p:blipFill rotWithShape="1">
          <a:blip r:embed="rId3" cstate="print">
            <a:extLst>
              <a:ext uri="{28A0092B-C50C-407E-A947-70E740481C1C}">
                <a14:useLocalDpi xmlns:a14="http://schemas.microsoft.com/office/drawing/2010/main"/>
              </a:ext>
            </a:extLst>
          </a:blip>
          <a:srcRect t="-192"/>
          <a:stretch/>
        </p:blipFill>
        <p:spPr>
          <a:xfrm>
            <a:off x="-1" y="0"/>
            <a:ext cx="3708579" cy="13724468"/>
          </a:xfrm>
          <a:prstGeom prst="rect">
            <a:avLst/>
          </a:prstGeom>
        </p:spPr>
      </p:pic>
      <p:pic>
        <p:nvPicPr>
          <p:cNvPr id="4" name="Picture 3" descr="1200px-Grande_Paix_Montreal.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731557" y="0"/>
            <a:ext cx="10915520" cy="13724468"/>
          </a:xfrm>
          <a:prstGeom prst="rect">
            <a:avLst/>
          </a:prstGeom>
        </p:spPr>
      </p:pic>
      <p:sp>
        <p:nvSpPr>
          <p:cNvPr id="18" name="Rectangle 17"/>
          <p:cNvSpPr/>
          <p:nvPr/>
        </p:nvSpPr>
        <p:spPr>
          <a:xfrm>
            <a:off x="13685838" y="0"/>
            <a:ext cx="45719" cy="13716000"/>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7" name="Rectangle 16"/>
          <p:cNvSpPr/>
          <p:nvPr/>
        </p:nvSpPr>
        <p:spPr>
          <a:xfrm>
            <a:off x="13731558" y="0"/>
            <a:ext cx="10915520" cy="13716000"/>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latin typeface="Montserrat" charset="0"/>
              <a:ea typeface="ＭＳ Ｐゴシック" charset="0"/>
            </a:endParaRPr>
          </a:p>
        </p:txBody>
      </p:sp>
      <p:sp>
        <p:nvSpPr>
          <p:cNvPr id="39" name="TextBox 38"/>
          <p:cNvSpPr txBox="1"/>
          <p:nvPr/>
        </p:nvSpPr>
        <p:spPr>
          <a:xfrm>
            <a:off x="4595813" y="7818553"/>
            <a:ext cx="8413860" cy="5657959"/>
          </a:xfrm>
          <a:prstGeom prst="rect">
            <a:avLst/>
          </a:prstGeom>
          <a:noFill/>
        </p:spPr>
        <p:txBody>
          <a:bodyPr wrap="square">
            <a:spAutoFit/>
          </a:bodyPr>
          <a:lstStyle/>
          <a:p>
            <a:pPr algn="ctr" defTabSz="1828434" eaLnBrk="1" fontAlgn="auto" hangingPunct="1">
              <a:lnSpc>
                <a:spcPts val="3600"/>
              </a:lnSpc>
              <a:spcBef>
                <a:spcPts val="0"/>
              </a:spcBef>
              <a:spcAft>
                <a:spcPts val="0"/>
              </a:spcAft>
              <a:defRPr/>
            </a:pPr>
            <a:r>
              <a:rPr lang="fr-CA" b="1" i="1" dirty="0">
                <a:solidFill>
                  <a:srgbClr val="000000"/>
                </a:solidFill>
                <a:latin typeface="+mj-lt"/>
              </a:rPr>
              <a:t>« Tous les peuples autochtones savent très bien que nous ne pouvons pas rivaliser avec eux au cœur d’un pays si densément boisé… et j’en conclu que si nous souhaitons maintenir nos avant-postes, notre commerce et nos camps militaires en toute sécurité, jamais en cent ans nous n’y parviendrons à moins d’être conciliant envers les nombreuses populations autochtones. »</a:t>
            </a:r>
          </a:p>
          <a:p>
            <a:pPr algn="ctr" defTabSz="1828434" eaLnBrk="1" fontAlgn="auto" hangingPunct="1">
              <a:lnSpc>
                <a:spcPts val="3600"/>
              </a:lnSpc>
              <a:spcBef>
                <a:spcPts val="0"/>
              </a:spcBef>
              <a:spcAft>
                <a:spcPts val="0"/>
              </a:spcAft>
              <a:defRPr/>
            </a:pPr>
            <a:endParaRPr lang="fr-CA" sz="4000" i="1" spc="300" dirty="0">
              <a:latin typeface="Montserrat Light" charset="0"/>
              <a:ea typeface="Montserrat Light" charset="0"/>
              <a:cs typeface="Montserrat Light" charset="0"/>
            </a:endParaRPr>
          </a:p>
        </p:txBody>
      </p:sp>
      <p:sp>
        <p:nvSpPr>
          <p:cNvPr id="14346" name="TextBox 39"/>
          <p:cNvSpPr txBox="1">
            <a:spLocks noChangeArrowheads="1"/>
          </p:cNvSpPr>
          <p:nvPr/>
        </p:nvSpPr>
        <p:spPr bwMode="auto">
          <a:xfrm>
            <a:off x="6492565" y="6013450"/>
            <a:ext cx="459593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2800">
                <a:solidFill>
                  <a:srgbClr val="92B624"/>
                </a:solidFill>
                <a:latin typeface="Montserrat" charset="0"/>
                <a:cs typeface="Montserrat" charset="0"/>
              </a:rPr>
              <a:t>SIR WILLIAM JOHNSON</a:t>
            </a:r>
          </a:p>
          <a:p>
            <a:pPr algn="ctr" eaLnBrk="1" hangingPunct="1"/>
            <a:r>
              <a:rPr lang="fr-CA" sz="2800">
                <a:solidFill>
                  <a:schemeClr val="tx2"/>
                </a:solidFill>
                <a:latin typeface="Montserrat" charset="0"/>
                <a:cs typeface="Montserrat" charset="0"/>
              </a:rPr>
              <a:t>Consiller Britannique, 1764</a:t>
            </a:r>
          </a:p>
        </p:txBody>
      </p:sp>
      <p:sp>
        <p:nvSpPr>
          <p:cNvPr id="27" name="Rectangle 26"/>
          <p:cNvSpPr/>
          <p:nvPr/>
        </p:nvSpPr>
        <p:spPr>
          <a:xfrm>
            <a:off x="0" y="0"/>
            <a:ext cx="3708578" cy="13716000"/>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latin typeface="Montserrat" charset="0"/>
              <a:ea typeface="ＭＳ Ｐゴシック" charset="0"/>
            </a:endParaRPr>
          </a:p>
        </p:txBody>
      </p:sp>
      <p:pic>
        <p:nvPicPr>
          <p:cNvPr id="5" name="Picture Placeholder 4" descr="sir_william_johnson.jpg"/>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 y="1785"/>
            <a:ext cx="24377652" cy="13712429"/>
          </a:xfrm>
        </p:spPr>
      </p:pic>
      <p:sp>
        <p:nvSpPr>
          <p:cNvPr id="4" name="Rectangle 3"/>
          <p:cNvSpPr/>
          <p:nvPr/>
        </p:nvSpPr>
        <p:spPr>
          <a:xfrm>
            <a:off x="-2" y="3961925"/>
            <a:ext cx="24377650" cy="6706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 name="Rectangle 9"/>
          <p:cNvSpPr/>
          <p:nvPr/>
        </p:nvSpPr>
        <p:spPr>
          <a:xfrm>
            <a:off x="2765856" y="6736218"/>
            <a:ext cx="19163443" cy="3697422"/>
          </a:xfrm>
          <a:prstGeom prst="rect">
            <a:avLst/>
          </a:prstGeom>
        </p:spPr>
        <p:txBody>
          <a:bodyPr wrap="square">
            <a:spAutoFit/>
          </a:bodyPr>
          <a:lstStyle/>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C’est également sur les bases de la Proclamation Royale qu’entre 1871 et 1921 le Canada chercha à signer les traités numérotés, mais les représentants du gouvernement ont vite contrevenu à ceux-ci.</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Les partenaires du Canada visés par un traité ont aidé les colonies européennes à conquérir le pays.</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Les colonies établissaient également un « rapport de confiance » entre la Couronne et les Premières Nations en affirmant que seule la Couronne pouvait « acheter » les terres des Premières Nations.</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Les violations de traités se poursuivent à ce jour.</a:t>
            </a:r>
            <a:endParaRPr lang="en-CA" sz="2800" dirty="0">
              <a:latin typeface="Arial" panose="020B0604020202020204" pitchFamily="34" charset="0"/>
              <a:cs typeface="Arial" panose="020B0604020202020204" pitchFamily="34" charset="0"/>
            </a:endParaRPr>
          </a:p>
          <a:p>
            <a:pPr algn="ctr">
              <a:lnSpc>
                <a:spcPct val="120000"/>
              </a:lnSpc>
            </a:pPr>
            <a:endParaRPr lang="en-CA" sz="2800" b="1" dirty="0">
              <a:latin typeface="Arial" panose="020B0604020202020204" pitchFamily="34" charset="0"/>
              <a:cs typeface="Arial" panose="020B0604020202020204" pitchFamily="34" charset="0"/>
            </a:endParaRPr>
          </a:p>
        </p:txBody>
      </p:sp>
      <p:sp>
        <p:nvSpPr>
          <p:cNvPr id="7" name="TextBox 12"/>
          <p:cNvSpPr txBox="1">
            <a:spLocks noChangeArrowheads="1"/>
          </p:cNvSpPr>
          <p:nvPr/>
        </p:nvSpPr>
        <p:spPr bwMode="auto">
          <a:xfrm>
            <a:off x="4765352" y="5034043"/>
            <a:ext cx="1487827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AVANT LA CONFÉDÉRATION</a:t>
            </a:r>
          </a:p>
        </p:txBody>
      </p:sp>
      <p:sp>
        <p:nvSpPr>
          <p:cNvPr id="8" name="TextBox 7"/>
          <p:cNvSpPr txBox="1"/>
          <p:nvPr/>
        </p:nvSpPr>
        <p:spPr>
          <a:xfrm>
            <a:off x="6033152" y="4695489"/>
            <a:ext cx="11853204"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Les traités signés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3" name="Rectangle 2"/>
          <p:cNvSpPr/>
          <p:nvPr/>
        </p:nvSpPr>
        <p:spPr>
          <a:xfrm>
            <a:off x="0" y="1785"/>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sp>
        <p:nvSpPr>
          <p:cNvPr id="9220" name="TextBox 13"/>
          <p:cNvSpPr txBox="1">
            <a:spLocks noChangeArrowheads="1"/>
          </p:cNvSpPr>
          <p:nvPr/>
        </p:nvSpPr>
        <p:spPr bwMode="auto">
          <a:xfrm>
            <a:off x="1339358" y="1390650"/>
            <a:ext cx="2169896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LES CARACTÉRISTIQUES D’UN TRAITÉ VALIDE</a:t>
            </a:r>
          </a:p>
        </p:txBody>
      </p:sp>
      <p:grpSp>
        <p:nvGrpSpPr>
          <p:cNvPr id="9223" name="Group 8"/>
          <p:cNvGrpSpPr>
            <a:grpSpLocks/>
          </p:cNvGrpSpPr>
          <p:nvPr/>
        </p:nvGrpSpPr>
        <p:grpSpPr bwMode="auto">
          <a:xfrm>
            <a:off x="2443359" y="4718753"/>
            <a:ext cx="12946081" cy="631969"/>
            <a:chOff x="2705292" y="4309398"/>
            <a:chExt cx="10714456" cy="571769"/>
          </a:xfrm>
        </p:grpSpPr>
        <p:sp>
          <p:nvSpPr>
            <p:cNvPr id="9224" name="TextBox 10"/>
            <p:cNvSpPr txBox="1">
              <a:spLocks noChangeArrowheads="1"/>
            </p:cNvSpPr>
            <p:nvPr/>
          </p:nvSpPr>
          <p:spPr bwMode="auto">
            <a:xfrm>
              <a:off x="3530773" y="4309398"/>
              <a:ext cx="9888975" cy="538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fr-CA" altLang="en-US" dirty="0">
                  <a:solidFill>
                    <a:srgbClr val="92B624"/>
                  </a:solidFill>
                </a:rPr>
                <a:t>Deux parties: </a:t>
              </a:r>
              <a:r>
                <a:rPr lang="fr-CA" altLang="en-US" dirty="0">
                  <a:solidFill>
                    <a:schemeClr val="bg1"/>
                  </a:solidFill>
                </a:rPr>
                <a:t>La Couronne/ la nation autochtone</a:t>
              </a:r>
              <a:endParaRPr lang="fr-CA" dirty="0">
                <a:solidFill>
                  <a:schemeClr val="bg1"/>
                </a:solidFill>
                <a:latin typeface="Montserrat" charset="0"/>
                <a:cs typeface="Montserrat" charset="0"/>
              </a:endParaRPr>
            </a:p>
          </p:txBody>
        </p:sp>
        <p:sp>
          <p:nvSpPr>
            <p:cNvPr id="22"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5" name="Group 8"/>
          <p:cNvGrpSpPr>
            <a:grpSpLocks/>
          </p:cNvGrpSpPr>
          <p:nvPr/>
        </p:nvGrpSpPr>
        <p:grpSpPr bwMode="auto">
          <a:xfrm>
            <a:off x="2443361" y="6226531"/>
            <a:ext cx="19063419" cy="600164"/>
            <a:chOff x="2705292" y="4309398"/>
            <a:chExt cx="17813219" cy="600447"/>
          </a:xfrm>
        </p:grpSpPr>
        <p:sp>
          <p:nvSpPr>
            <p:cNvPr id="16" name="TextBox 10"/>
            <p:cNvSpPr txBox="1">
              <a:spLocks noChangeArrowheads="1"/>
            </p:cNvSpPr>
            <p:nvPr/>
          </p:nvSpPr>
          <p:spPr bwMode="auto">
            <a:xfrm>
              <a:off x="3530773" y="4309398"/>
              <a:ext cx="16987738" cy="600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90000"/>
                </a:lnSpc>
              </a:pPr>
              <a:r>
                <a:rPr lang="fr-CA" altLang="en-US" dirty="0">
                  <a:solidFill>
                    <a:srgbClr val="92B624"/>
                  </a:solidFill>
                </a:rPr>
                <a:t>Des responsables: </a:t>
              </a:r>
              <a:r>
                <a:rPr lang="fr-CA" altLang="en-US" dirty="0">
                  <a:solidFill>
                    <a:schemeClr val="bg1"/>
                  </a:solidFill>
                </a:rPr>
                <a:t>Quiconque signe le traité doit avoir le pouvoir de lier les parties. </a:t>
              </a:r>
              <a:endParaRPr lang="fr-CA" dirty="0">
                <a:solidFill>
                  <a:schemeClr val="bg1"/>
                </a:solidFill>
                <a:latin typeface="Montserrat" charset="0"/>
                <a:cs typeface="Montserrat" charset="0"/>
              </a:endParaRPr>
            </a:p>
          </p:txBody>
        </p:sp>
        <p:sp>
          <p:nvSpPr>
            <p:cNvPr id="17"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8" name="Group 8"/>
          <p:cNvGrpSpPr>
            <a:grpSpLocks/>
          </p:cNvGrpSpPr>
          <p:nvPr/>
        </p:nvGrpSpPr>
        <p:grpSpPr bwMode="auto">
          <a:xfrm>
            <a:off x="2443360" y="7715885"/>
            <a:ext cx="19063419" cy="1643527"/>
            <a:chOff x="2705292" y="4309398"/>
            <a:chExt cx="17813220" cy="1644302"/>
          </a:xfrm>
        </p:grpSpPr>
        <p:sp>
          <p:nvSpPr>
            <p:cNvPr id="23" name="TextBox 10"/>
            <p:cNvSpPr txBox="1">
              <a:spLocks noChangeArrowheads="1"/>
            </p:cNvSpPr>
            <p:nvPr/>
          </p:nvSpPr>
          <p:spPr bwMode="auto">
            <a:xfrm>
              <a:off x="3530773" y="4309398"/>
              <a:ext cx="16987739" cy="1644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90000"/>
                </a:lnSpc>
              </a:pPr>
              <a:r>
                <a:rPr lang="fr-CA" altLang="en-US" dirty="0">
                  <a:solidFill>
                    <a:srgbClr val="92B624"/>
                  </a:solidFill>
                </a:rPr>
                <a:t>Une intention:  </a:t>
              </a:r>
              <a:r>
                <a:rPr lang="fr-CA" altLang="en-US" dirty="0">
                  <a:solidFill>
                    <a:srgbClr val="FFFFFF"/>
                  </a:solidFill>
                </a:rPr>
                <a:t>Les parties doivent avoir l’intention de créer des obligations juridiquement 	contraignantes.</a:t>
              </a:r>
              <a:r>
                <a:rPr lang="fr-CA" altLang="en-US" dirty="0"/>
                <a:t>.</a:t>
              </a:r>
            </a:p>
            <a:p>
              <a:pPr eaLnBrk="1" hangingPunct="1"/>
              <a:endParaRPr lang="fr-CA" dirty="0">
                <a:solidFill>
                  <a:schemeClr val="bg1"/>
                </a:solidFill>
                <a:latin typeface="Montserrat" charset="0"/>
                <a:cs typeface="Montserrat" charset="0"/>
              </a:endParaRPr>
            </a:p>
          </p:txBody>
        </p:sp>
        <p:sp>
          <p:nvSpPr>
            <p:cNvPr id="24"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5" name="Group 8"/>
          <p:cNvGrpSpPr>
            <a:grpSpLocks/>
          </p:cNvGrpSpPr>
          <p:nvPr/>
        </p:nvGrpSpPr>
        <p:grpSpPr bwMode="auto">
          <a:xfrm>
            <a:off x="2443359" y="9127183"/>
            <a:ext cx="19063420" cy="1144929"/>
            <a:chOff x="2705292" y="4309398"/>
            <a:chExt cx="17813221" cy="1145469"/>
          </a:xfrm>
        </p:grpSpPr>
        <p:sp>
          <p:nvSpPr>
            <p:cNvPr id="26" name="TextBox 10"/>
            <p:cNvSpPr txBox="1">
              <a:spLocks noChangeArrowheads="1"/>
            </p:cNvSpPr>
            <p:nvPr/>
          </p:nvSpPr>
          <p:spPr bwMode="auto">
            <a:xfrm>
              <a:off x="3530773" y="4309398"/>
              <a:ext cx="16987740" cy="114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90000"/>
                </a:lnSpc>
              </a:pPr>
              <a:r>
                <a:rPr lang="fr-CA" altLang="en-US">
                  <a:solidFill>
                    <a:srgbClr val="92B624"/>
                  </a:solidFill>
                </a:rPr>
                <a:t>Un engagement:  </a:t>
              </a:r>
              <a:r>
                <a:rPr lang="fr-CA" altLang="en-US">
                  <a:solidFill>
                    <a:srgbClr val="FFFFFF"/>
                  </a:solidFill>
                </a:rPr>
                <a:t>Des obligations à respecter par les deux parties. </a:t>
              </a:r>
            </a:p>
            <a:p>
              <a:pPr eaLnBrk="1" hangingPunct="1"/>
              <a:endParaRPr lang="fr-CA">
                <a:solidFill>
                  <a:schemeClr val="bg1"/>
                </a:solidFill>
                <a:latin typeface="Montserrat" charset="0"/>
                <a:cs typeface="Montserrat" charset="0"/>
              </a:endParaRPr>
            </a:p>
          </p:txBody>
        </p:sp>
        <p:sp>
          <p:nvSpPr>
            <p:cNvPr id="27"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8" name="Group 8"/>
          <p:cNvGrpSpPr>
            <a:grpSpLocks/>
          </p:cNvGrpSpPr>
          <p:nvPr/>
        </p:nvGrpSpPr>
        <p:grpSpPr bwMode="auto">
          <a:xfrm>
            <a:off x="2443361" y="10566069"/>
            <a:ext cx="19063420" cy="1643527"/>
            <a:chOff x="2705292" y="4309398"/>
            <a:chExt cx="17813221" cy="1644302"/>
          </a:xfrm>
        </p:grpSpPr>
        <p:sp>
          <p:nvSpPr>
            <p:cNvPr id="29" name="TextBox 10"/>
            <p:cNvSpPr txBox="1">
              <a:spLocks noChangeArrowheads="1"/>
            </p:cNvSpPr>
            <p:nvPr/>
          </p:nvSpPr>
          <p:spPr bwMode="auto">
            <a:xfrm>
              <a:off x="3530773" y="4309398"/>
              <a:ext cx="16987740" cy="1644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90000"/>
                </a:lnSpc>
              </a:pPr>
              <a:r>
                <a:rPr lang="fr-CA" altLang="en-US" dirty="0">
                  <a:solidFill>
                    <a:srgbClr val="92B624"/>
                  </a:solidFill>
                </a:rPr>
                <a:t>Des formalités:  </a:t>
              </a:r>
              <a:r>
                <a:rPr lang="fr-CA" altLang="en-US" dirty="0">
                  <a:solidFill>
                    <a:schemeClr val="bg1"/>
                  </a:solidFill>
                </a:rPr>
                <a:t>Un degré de solennité (de sérieux) par rapport à la signature et aux 	intentions souhaitées</a:t>
              </a:r>
              <a:r>
                <a:rPr lang="fr-CA" altLang="en-US" dirty="0"/>
                <a:t>.</a:t>
              </a:r>
            </a:p>
            <a:p>
              <a:pPr eaLnBrk="1" hangingPunct="1"/>
              <a:endParaRPr lang="fr-CA" dirty="0">
                <a:solidFill>
                  <a:schemeClr val="bg1"/>
                </a:solidFill>
                <a:latin typeface="Montserrat" charset="0"/>
                <a:cs typeface="Montserrat" charset="0"/>
              </a:endParaRPr>
            </a:p>
          </p:txBody>
        </p:sp>
        <p:sp>
          <p:nvSpPr>
            <p:cNvPr id="30"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GrandePaix03_harangue_1701_fback_8moweb.jpg"/>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pic>
        <p:nvPicPr>
          <p:cNvPr id="13" name="Picture Placeholder 12" descr="na-448-6_2.jpg"/>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p:pic>
      <p:pic>
        <p:nvPicPr>
          <p:cNvPr id="14" name="Picture Placeholder 13" descr="e000009998_s1-v8-1000x846.jpg"/>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a:stretch/>
        </p:blipFill>
        <p:spPr/>
      </p:pic>
      <p:pic>
        <p:nvPicPr>
          <p:cNvPr id="15" name="Picture Placeholder 14" descr="Apology2.jpg"/>
          <p:cNvPicPr>
            <a:picLocks noGrp="1" noChangeAspect="1"/>
          </p:cNvPicPr>
          <p:nvPr>
            <p:ph type="pic" sz="quarter" idx="17"/>
          </p:nvPr>
        </p:nvPicPr>
        <p:blipFill>
          <a:blip r:embed="rId6" cstate="print">
            <a:extLst>
              <a:ext uri="{28A0092B-C50C-407E-A947-70E740481C1C}">
                <a14:useLocalDpi xmlns:a14="http://schemas.microsoft.com/office/drawing/2010/main"/>
              </a:ext>
            </a:extLst>
          </a:blip>
          <a:srcRect/>
          <a:stretch>
            <a:fillRect/>
          </a:stretch>
        </p:blipFill>
        <p:spPr/>
      </p:pic>
      <p:sp>
        <p:nvSpPr>
          <p:cNvPr id="6" name="TextBox 12"/>
          <p:cNvSpPr txBox="1">
            <a:spLocks noChangeArrowheads="1"/>
          </p:cNvSpPr>
          <p:nvPr/>
        </p:nvSpPr>
        <p:spPr bwMode="auto">
          <a:xfrm>
            <a:off x="6021358" y="1432010"/>
            <a:ext cx="1212364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LES TYPES DE TRAITÉS</a:t>
            </a:r>
          </a:p>
        </p:txBody>
      </p:sp>
      <p:sp>
        <p:nvSpPr>
          <p:cNvPr id="8" name="Rectangle 7"/>
          <p:cNvSpPr/>
          <p:nvPr/>
        </p:nvSpPr>
        <p:spPr>
          <a:xfrm>
            <a:off x="5694811" y="4979085"/>
            <a:ext cx="6596678" cy="646331"/>
          </a:xfrm>
          <a:prstGeom prst="rect">
            <a:avLst/>
          </a:prstGeom>
        </p:spPr>
        <p:txBody>
          <a:bodyPr wrap="none">
            <a:spAutoFit/>
          </a:bodyPr>
          <a:lstStyle/>
          <a:p>
            <a:pPr marL="457200" indent="-457200">
              <a:buFont typeface="+mj-lt"/>
              <a:buAutoNum type="arabicPeriod"/>
            </a:pPr>
            <a:r>
              <a:rPr lang="fr-CA" altLang="en-US" dirty="0"/>
              <a:t>Les traités de paix et d’amitié</a:t>
            </a:r>
          </a:p>
        </p:txBody>
      </p:sp>
      <p:sp>
        <p:nvSpPr>
          <p:cNvPr id="9" name="Rectangle 8"/>
          <p:cNvSpPr/>
          <p:nvPr/>
        </p:nvSpPr>
        <p:spPr>
          <a:xfrm>
            <a:off x="5694811" y="9646335"/>
            <a:ext cx="5188590" cy="646331"/>
          </a:xfrm>
          <a:prstGeom prst="rect">
            <a:avLst/>
          </a:prstGeom>
        </p:spPr>
        <p:txBody>
          <a:bodyPr wrap="none">
            <a:spAutoFit/>
          </a:bodyPr>
          <a:lstStyle/>
          <a:p>
            <a:r>
              <a:rPr lang="fr-CA" altLang="en-US" dirty="0"/>
              <a:t>2. Les traités historiques</a:t>
            </a:r>
          </a:p>
        </p:txBody>
      </p:sp>
      <p:sp>
        <p:nvSpPr>
          <p:cNvPr id="10" name="Rectangle 9"/>
          <p:cNvSpPr/>
          <p:nvPr/>
        </p:nvSpPr>
        <p:spPr>
          <a:xfrm>
            <a:off x="16777557" y="4979085"/>
            <a:ext cx="5856291" cy="646331"/>
          </a:xfrm>
          <a:prstGeom prst="rect">
            <a:avLst/>
          </a:prstGeom>
        </p:spPr>
        <p:txBody>
          <a:bodyPr wrap="none">
            <a:spAutoFit/>
          </a:bodyPr>
          <a:lstStyle/>
          <a:p>
            <a:r>
              <a:rPr lang="fr-CA" altLang="en-US"/>
              <a:t>3. Les traités internationaux</a:t>
            </a:r>
          </a:p>
        </p:txBody>
      </p:sp>
      <p:sp>
        <p:nvSpPr>
          <p:cNvPr id="11" name="Rectangle 10"/>
          <p:cNvSpPr/>
          <p:nvPr/>
        </p:nvSpPr>
        <p:spPr>
          <a:xfrm>
            <a:off x="16777557" y="9646335"/>
            <a:ext cx="5008928" cy="646331"/>
          </a:xfrm>
          <a:prstGeom prst="rect">
            <a:avLst/>
          </a:prstGeom>
        </p:spPr>
        <p:txBody>
          <a:bodyPr wrap="none">
            <a:spAutoFit/>
          </a:bodyPr>
          <a:lstStyle/>
          <a:p>
            <a:r>
              <a:rPr lang="fr-CA" altLang="en-US"/>
              <a:t>4. Les traités modernes</a:t>
            </a:r>
          </a:p>
        </p:txBody>
      </p:sp>
      <p:sp>
        <p:nvSpPr>
          <p:cNvPr id="16" name="TextBox 15"/>
          <p:cNvSpPr txBox="1"/>
          <p:nvPr/>
        </p:nvSpPr>
        <p:spPr>
          <a:xfrm>
            <a:off x="7303357" y="1093456"/>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spTree>
    <p:extLst>
      <p:ext uri="{BB962C8B-B14F-4D97-AF65-F5344CB8AC3E}">
        <p14:creationId xmlns:p14="http://schemas.microsoft.com/office/powerpoint/2010/main" val="15937713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1856828" y="1865035"/>
            <a:ext cx="2063978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rgbClr val="92B624"/>
                </a:solidFill>
                <a:latin typeface="Montserrat" charset="0"/>
                <a:cs typeface="Montserrat" charset="0"/>
              </a:rPr>
              <a:t>LES TRAITÉS DE PAIX ET D’AMITIÉ</a:t>
            </a:r>
          </a:p>
        </p:txBody>
      </p:sp>
      <p:sp>
        <p:nvSpPr>
          <p:cNvPr id="7" name="Rectangle 6"/>
          <p:cNvSpPr/>
          <p:nvPr/>
        </p:nvSpPr>
        <p:spPr>
          <a:xfrm>
            <a:off x="3897162" y="4272454"/>
            <a:ext cx="19163443" cy="2146228"/>
          </a:xfrm>
          <a:prstGeom prst="rect">
            <a:avLst/>
          </a:prstGeom>
        </p:spPr>
        <p:txBody>
          <a:bodyPr wrap="square">
            <a:spAutoFit/>
          </a:bodyPr>
          <a:lstStyle/>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Ont été signés au cours du 17</a:t>
            </a:r>
            <a:r>
              <a:rPr lang="fr-CA" sz="2800" baseline="30000" dirty="0">
                <a:latin typeface="Arial" panose="020B0604020202020204" pitchFamily="34" charset="0"/>
                <a:cs typeface="Arial" panose="020B0604020202020204" pitchFamily="34" charset="0"/>
              </a:rPr>
              <a:t>e</a:t>
            </a:r>
            <a:r>
              <a:rPr lang="fr-CA" sz="2800" dirty="0">
                <a:latin typeface="Arial" panose="020B0604020202020204" pitchFamily="34" charset="0"/>
                <a:cs typeface="Arial" panose="020B0604020202020204" pitchFamily="34" charset="0"/>
              </a:rPr>
              <a:t> et 18</a:t>
            </a:r>
            <a:r>
              <a:rPr lang="fr-CA" sz="2800" baseline="30000" dirty="0">
                <a:latin typeface="Arial" panose="020B0604020202020204" pitchFamily="34" charset="0"/>
                <a:cs typeface="Arial" panose="020B0604020202020204" pitchFamily="34" charset="0"/>
              </a:rPr>
              <a:t>e</a:t>
            </a:r>
            <a:r>
              <a:rPr lang="fr-CA" sz="2800" dirty="0">
                <a:latin typeface="Arial" panose="020B0604020202020204" pitchFamily="34" charset="0"/>
                <a:cs typeface="Arial" panose="020B0604020202020204" pitchFamily="34" charset="0"/>
              </a:rPr>
              <a:t> siècle</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Assurent des droits de chasse et de pêche en échange de relations pacifiques et d’alliances militaires </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N’accordent pas de cession de terres, mais sont toujours valides</a:t>
            </a:r>
            <a:endParaRPr lang="en-US"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pic>
        <p:nvPicPr>
          <p:cNvPr id="13" name="Picture Placeholder 12"/>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346272" y="7053512"/>
            <a:ext cx="6099175" cy="5401764"/>
          </a:xfrm>
          <a:prstGeom prst="rect">
            <a:avLst/>
          </a:prstGeom>
        </p:spPr>
      </p:pic>
      <p:pic>
        <p:nvPicPr>
          <p:cNvPr id="2" name="Picture Placeholder 1" descr="IMG_3380.jpg"/>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a:xfrm>
            <a:off x="9445447" y="7053263"/>
            <a:ext cx="6099175" cy="5402262"/>
          </a:xfrm>
        </p:spPr>
      </p:pic>
      <p:pic>
        <p:nvPicPr>
          <p:cNvPr id="3" name="Picture Placeholder 2" descr="New-France_2_4_4_Extract-from-treaty-of-the-Great-Peace-of-1701.jpg"/>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r="-52"/>
          <a:stretch/>
        </p:blipFill>
        <p:spPr>
          <a:xfrm>
            <a:off x="15547797" y="7053263"/>
            <a:ext cx="6099175" cy="5402262"/>
          </a:xfrm>
        </p:spPr>
      </p:pic>
      <p:sp>
        <p:nvSpPr>
          <p:cNvPr id="9" name="TextBox 8"/>
          <p:cNvSpPr txBox="1"/>
          <p:nvPr/>
        </p:nvSpPr>
        <p:spPr>
          <a:xfrm>
            <a:off x="7439025" y="1526481"/>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spTree>
    <p:extLst>
      <p:ext uri="{BB962C8B-B14F-4D97-AF65-F5344CB8AC3E}">
        <p14:creationId xmlns:p14="http://schemas.microsoft.com/office/powerpoint/2010/main" val="17303999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78065" y="3920844"/>
            <a:ext cx="13631728" cy="2663293"/>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Entre 1871 et 1921, la Couronne a négocié 11 traités avec diverses Premières Nations qui ont ainsi permis au gouvernement canadien de poursuivre activement le développement de son agriculture, de sa colonisation, de son réseau de transport ainsi que de ses ressources naturelles dans le Nord et l’Ouest canadien.</a:t>
            </a:r>
            <a:endParaRPr lang="en-US" sz="2800" dirty="0">
              <a:latin typeface="Arial" panose="020B0604020202020204" pitchFamily="34" charset="0"/>
              <a:cs typeface="Arial" panose="020B0604020202020204" pitchFamily="34" charset="0"/>
            </a:endParaRPr>
          </a:p>
          <a:p>
            <a:pPr>
              <a:lnSpc>
                <a:spcPct val="120000"/>
              </a:lnSpc>
            </a:pPr>
            <a:endParaRPr lang="en-CA" sz="2800" dirty="0">
              <a:latin typeface="Arial" panose="020B0604020202020204" pitchFamily="34" charset="0"/>
              <a:cs typeface="Arial" panose="020B0604020202020204" pitchFamily="34" charset="0"/>
            </a:endParaRPr>
          </a:p>
        </p:txBody>
      </p:sp>
      <p:sp>
        <p:nvSpPr>
          <p:cNvPr id="6" name="TextBox 9"/>
          <p:cNvSpPr txBox="1">
            <a:spLocks noChangeArrowheads="1"/>
          </p:cNvSpPr>
          <p:nvPr/>
        </p:nvSpPr>
        <p:spPr bwMode="auto">
          <a:xfrm>
            <a:off x="10231811" y="2203589"/>
            <a:ext cx="1260755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TRAITÉS NUMÉROTÉS</a:t>
            </a:r>
          </a:p>
        </p:txBody>
      </p:sp>
      <p:sp>
        <p:nvSpPr>
          <p:cNvPr id="9" name="Rectangle 8"/>
          <p:cNvSpPr/>
          <p:nvPr/>
        </p:nvSpPr>
        <p:spPr>
          <a:xfrm>
            <a:off x="703812" y="8300508"/>
            <a:ext cx="7029301" cy="4214487"/>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Puisque ces traités étaient numérotés de 1 à 11, ils ont souvent été désignés sous l’appellation de « traités numérotés » et s’appliquaient au Nord de l’Ontario, au Manitoba, à la Saskatchewan, à l’Alberta, au nord-est de la Colombie-Britannique, ainsi qu’aux Territoires du Nord-Ouest.</a:t>
            </a:r>
            <a:endParaRPr lang="en-US"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11922144" y="1865035"/>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Les traités historiques ou</a:t>
            </a:r>
          </a:p>
        </p:txBody>
      </p:sp>
      <p:pic>
        <p:nvPicPr>
          <p:cNvPr id="4" name="Picture Placeholder 3" descr="NIAGARA-TREATY-PIC1.jpg"/>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pic>
        <p:nvPicPr>
          <p:cNvPr id="3" name="Picture Placeholder 2" descr="d36f1846-bd81-46bc-9bff-1c70921557b4_thumbnail_600_600.jpg"/>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034574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53863" y="7063423"/>
            <a:ext cx="8547100" cy="4149854"/>
          </a:xfrm>
          <a:prstGeom prst="rect">
            <a:avLst/>
          </a:prstGeom>
          <a:noFill/>
        </p:spPr>
        <p:txBody>
          <a:bodyPr>
            <a:spAutoFit/>
          </a:bodyPr>
          <a:lstStyle/>
          <a:p>
            <a:r>
              <a:rPr lang="fr-CA" sz="2800" dirty="0">
                <a:solidFill>
                  <a:schemeClr val="accent1">
                    <a:lumMod val="50000"/>
                    <a:lumOff val="50000"/>
                  </a:schemeClr>
                </a:solidFill>
                <a:latin typeface="Arial" panose="020B0604020202020204" pitchFamily="34" charset="0"/>
                <a:cs typeface="Arial" panose="020B0604020202020204" pitchFamily="34" charset="0"/>
              </a:rPr>
              <a:t>La Convention de la Baie-James et du Nord Québécois, 1975 </a:t>
            </a: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r>
              <a:rPr lang="fr-CA" sz="2800" dirty="0">
                <a:solidFill>
                  <a:schemeClr val="accent1">
                    <a:lumMod val="50000"/>
                    <a:lumOff val="50000"/>
                  </a:schemeClr>
                </a:solidFill>
                <a:latin typeface="Arial" panose="020B0604020202020204" pitchFamily="34" charset="0"/>
                <a:cs typeface="Arial" panose="020B0604020202020204" pitchFamily="34" charset="0"/>
              </a:rPr>
              <a:t>La Loi concernant l’Accord sur les revendications territoriales du Nunavut, 1993</a:t>
            </a:r>
          </a:p>
          <a:p>
            <a:endParaRPr lang="en-US" sz="2800" dirty="0">
              <a:solidFill>
                <a:schemeClr val="accent1">
                  <a:lumMod val="50000"/>
                  <a:lumOff val="50000"/>
                </a:schemeClr>
              </a:solidFill>
              <a:latin typeface="Arial" panose="020B0604020202020204" pitchFamily="34" charset="0"/>
              <a:cs typeface="Arial" panose="020B0604020202020204" pitchFamily="34" charset="0"/>
            </a:endParaRPr>
          </a:p>
          <a:p>
            <a:r>
              <a:rPr lang="fr-CA" sz="2800" dirty="0">
                <a:solidFill>
                  <a:schemeClr val="accent1">
                    <a:lumMod val="50000"/>
                    <a:lumOff val="50000"/>
                  </a:schemeClr>
                </a:solidFill>
                <a:latin typeface="Arial" panose="020B0604020202020204" pitchFamily="34" charset="0"/>
                <a:cs typeface="Arial" panose="020B0604020202020204" pitchFamily="34" charset="0"/>
              </a:rPr>
              <a:t>L’Accord sur la revendication territoriale des </a:t>
            </a:r>
            <a:r>
              <a:rPr lang="fr-CA" sz="2800" dirty="0" err="1">
                <a:solidFill>
                  <a:schemeClr val="accent1">
                    <a:lumMod val="50000"/>
                    <a:lumOff val="50000"/>
                  </a:schemeClr>
                </a:solidFill>
                <a:latin typeface="Arial" panose="020B0604020202020204" pitchFamily="34" charset="0"/>
                <a:cs typeface="Arial" panose="020B0604020202020204" pitchFamily="34" charset="0"/>
              </a:rPr>
              <a:t>Dogrib</a:t>
            </a:r>
            <a:r>
              <a:rPr lang="fr-CA" sz="2800" dirty="0">
                <a:solidFill>
                  <a:schemeClr val="accent1">
                    <a:lumMod val="50000"/>
                    <a:lumOff val="50000"/>
                  </a:schemeClr>
                </a:solidFill>
                <a:latin typeface="Arial" panose="020B0604020202020204" pitchFamily="34" charset="0"/>
                <a:cs typeface="Arial" panose="020B0604020202020204" pitchFamily="34" charset="0"/>
              </a:rPr>
              <a:t>, 2003</a:t>
            </a:r>
            <a:endParaRPr lang="en-US" sz="2800" dirty="0">
              <a:solidFill>
                <a:schemeClr val="accent1">
                  <a:lumMod val="50000"/>
                  <a:lumOff val="50000"/>
                </a:schemeClr>
              </a:solidFill>
              <a:latin typeface="Arial" panose="020B0604020202020204" pitchFamily="34" charset="0"/>
              <a:cs typeface="Arial" panose="020B0604020202020204" pitchFamily="34" charset="0"/>
            </a:endParaRPr>
          </a:p>
          <a:p>
            <a:pPr defTabSz="1828434" eaLnBrk="1" fontAlgn="auto" hangingPunct="1">
              <a:lnSpc>
                <a:spcPct val="150000"/>
              </a:lnSpc>
              <a:spcBef>
                <a:spcPts val="0"/>
              </a:spcBef>
              <a:spcAft>
                <a:spcPts val="0"/>
              </a:spcAft>
              <a:defRPr/>
            </a:pPr>
            <a:endParaRPr lang="en-US" sz="2800" spc="300" dirty="0">
              <a:solidFill>
                <a:schemeClr val="tx2"/>
              </a:solidFill>
              <a:latin typeface="Arial" panose="020B0604020202020204" pitchFamily="34" charset="0"/>
              <a:ea typeface="Montserrat Light" charset="0"/>
              <a:cs typeface="Arial" panose="020B0604020202020204" pitchFamily="34" charset="0"/>
            </a:endParaRPr>
          </a:p>
        </p:txBody>
      </p:sp>
      <p:sp>
        <p:nvSpPr>
          <p:cNvPr id="7" name="TextBox 12"/>
          <p:cNvSpPr txBox="1">
            <a:spLocks noChangeArrowheads="1"/>
          </p:cNvSpPr>
          <p:nvPr/>
        </p:nvSpPr>
        <p:spPr bwMode="auto">
          <a:xfrm>
            <a:off x="13174237" y="4942344"/>
            <a:ext cx="1072515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LES TRAITÉS MODERNES</a:t>
            </a:r>
          </a:p>
        </p:txBody>
      </p:sp>
      <p:sp>
        <p:nvSpPr>
          <p:cNvPr id="6" name="TextBox 5"/>
          <p:cNvSpPr txBox="1"/>
          <p:nvPr/>
        </p:nvSpPr>
        <p:spPr>
          <a:xfrm>
            <a:off x="13825468" y="4499003"/>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pic>
        <p:nvPicPr>
          <p:cNvPr id="8" name="Picture Placeholder 7" descr="Book-Covers050.jpg"/>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a:xfrm>
            <a:off x="1809750" y="0"/>
            <a:ext cx="10715625" cy="13716000"/>
          </a:xfrm>
        </p:spPr>
      </p:pic>
    </p:spTree>
    <p:extLst>
      <p:ext uri="{BB962C8B-B14F-4D97-AF65-F5344CB8AC3E}">
        <p14:creationId xmlns:p14="http://schemas.microsoft.com/office/powerpoint/2010/main" val="9905555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2028557" y="3540395"/>
            <a:ext cx="1072515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PRINCIPES  D’INTERPRÉTATION</a:t>
            </a:r>
            <a:endParaRPr lang="en-US" sz="6000" dirty="0">
              <a:solidFill>
                <a:srgbClr val="92B624"/>
              </a:solidFill>
              <a:latin typeface="Montserrat" charset="0"/>
              <a:cs typeface="Montserrat" charset="0"/>
            </a:endParaRPr>
          </a:p>
        </p:txBody>
      </p:sp>
      <p:sp>
        <p:nvSpPr>
          <p:cNvPr id="7" name="Rectangle 6"/>
          <p:cNvSpPr/>
          <p:nvPr/>
        </p:nvSpPr>
        <p:spPr>
          <a:xfrm>
            <a:off x="1679285" y="7073943"/>
            <a:ext cx="11410914" cy="6282746"/>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Un traité constitue un échange de promesses solennelles entre la Couronne et les nations autochtones et la nature de cet accord est sacrée</a:t>
            </a:r>
            <a:r>
              <a:rPr lang="en-US" sz="2800"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Toute ambiguïté ou expression équivoque contenue dans un traité (historique) doit être résolue de manière pacifique et dans une cour de justice.</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Toute extinction de droits issus de traités doit d’abord être démontrée par la Couronne puis justifiée par l’entremise d’un processus judiciaire, soit le système judiciaire</a:t>
            </a:r>
            <a:endParaRPr lang="en-US"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a:p>
            <a:pPr marL="0" indent="0">
              <a:lnSpc>
                <a:spcPct val="120000"/>
              </a:lnSpc>
              <a:buNone/>
            </a:pPr>
            <a:endParaRPr lang="en-US" altLang="en-US" sz="2800" b="1" kern="0" dirty="0">
              <a:latin typeface="Arial" panose="020B0604020202020204" pitchFamily="34" charset="0"/>
              <a:ea typeface="Arial Unicode MS" charset="0"/>
              <a:cs typeface="Arial" panose="020B0604020202020204" pitchFamily="34" charset="0"/>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
        <p:nvSpPr>
          <p:cNvPr id="6" name="TextBox 5"/>
          <p:cNvSpPr txBox="1"/>
          <p:nvPr/>
        </p:nvSpPr>
        <p:spPr>
          <a:xfrm>
            <a:off x="2818158" y="3124642"/>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spTree>
    <p:extLst>
      <p:ext uri="{BB962C8B-B14F-4D97-AF65-F5344CB8AC3E}">
        <p14:creationId xmlns:p14="http://schemas.microsoft.com/office/powerpoint/2010/main" val="14521240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133" y="10443707"/>
            <a:ext cx="21146877" cy="2663293"/>
          </a:xfrm>
          <a:prstGeom prst="rect">
            <a:avLst/>
          </a:prstGeom>
        </p:spPr>
        <p:txBody>
          <a:bodyPr wrap="square">
            <a:spAutoFit/>
          </a:bodyPr>
          <a:lstStyle/>
          <a:p>
            <a:pPr>
              <a:lnSpc>
                <a:spcPct val="120000"/>
              </a:lnSpc>
              <a:buFont typeface="Arial" charset="0"/>
              <a:buChar char="•"/>
            </a:pPr>
            <a:r>
              <a:rPr lang="fr-CA" sz="2800" dirty="0">
                <a:latin typeface="Arial" panose="020B0604020202020204" pitchFamily="34" charset="0"/>
                <a:cs typeface="Arial" panose="020B0604020202020204" pitchFamily="34" charset="0"/>
              </a:rPr>
              <a:t>La loi britannique ainsi que les perceptions traditionnelles de l’ordre public exigeraient que la protection de ces droits et avantages soient assurés par la Couronne Britannique, par l’entremise du gouvernement canadien.</a:t>
            </a:r>
            <a:r>
              <a:rPr lang="fr-CA"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nSpc>
                <a:spcPct val="120000"/>
              </a:lnSpc>
              <a:buFont typeface="Arial" charset="0"/>
              <a:buChar char="•"/>
            </a:pPr>
            <a:r>
              <a:rPr lang="fr-CA" sz="2800" dirty="0">
                <a:latin typeface="Arial" panose="020B0604020202020204" pitchFamily="34" charset="0"/>
                <a:cs typeface="Arial" panose="020B0604020202020204" pitchFamily="34" charset="0"/>
              </a:rPr>
              <a:t>Des avis contradictoires concernant l’obligation morale et légale de ces traités occasionnent des tensions entre les Premières Nations et le gouvernement fédéral.</a:t>
            </a:r>
            <a:endParaRPr lang="en-US" sz="2800" dirty="0">
              <a:latin typeface="Arial" panose="020B0604020202020204" pitchFamily="34" charset="0"/>
              <a:cs typeface="Arial" panose="020B0604020202020204" pitchFamily="34" charset="0"/>
            </a:endParaRPr>
          </a:p>
          <a:p>
            <a:pPr>
              <a:lnSpc>
                <a:spcPct val="120000"/>
              </a:lnSpc>
            </a:pPr>
            <a:endParaRPr lang="en-US" sz="2800" dirty="0">
              <a:solidFill>
                <a:srgbClr val="000000"/>
              </a:solidFill>
              <a:latin typeface="Arial" panose="020B0604020202020204" pitchFamily="34" charset="0"/>
              <a:cs typeface="Arial" panose="020B0604020202020204" pitchFamily="34" charset="0"/>
            </a:endParaRPr>
          </a:p>
        </p:txBody>
      </p:sp>
      <p:sp>
        <p:nvSpPr>
          <p:cNvPr id="5" name="TextBox 13"/>
          <p:cNvSpPr txBox="1">
            <a:spLocks noChangeArrowheads="1"/>
          </p:cNvSpPr>
          <p:nvPr/>
        </p:nvSpPr>
        <p:spPr bwMode="auto">
          <a:xfrm>
            <a:off x="8234204" y="1127578"/>
            <a:ext cx="839304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rgbClr val="92B624"/>
                </a:solidFill>
                <a:latin typeface="Montserrat" charset="0"/>
                <a:cs typeface="Montserrat" charset="0"/>
              </a:rPr>
              <a:t>CONCLUSION</a:t>
            </a:r>
          </a:p>
        </p:txBody>
      </p:sp>
      <p:sp>
        <p:nvSpPr>
          <p:cNvPr id="7" name="TextBox 6"/>
          <p:cNvSpPr txBox="1"/>
          <p:nvPr/>
        </p:nvSpPr>
        <p:spPr>
          <a:xfrm>
            <a:off x="7826091" y="869535"/>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en-US" sz="1600" spc="1200" dirty="0">
                <a:solidFill>
                  <a:schemeClr val="tx2"/>
                </a:solidFill>
                <a:latin typeface="Montserrat" charset="0"/>
                <a:ea typeface="Montserrat" charset="0"/>
                <a:cs typeface="Montserrat" charset="0"/>
              </a:rPr>
              <a:t>WE ARE ALL TREATY PEOPLE</a:t>
            </a:r>
          </a:p>
        </p:txBody>
      </p:sp>
      <p:pic>
        <p:nvPicPr>
          <p:cNvPr id="6" name="Picture Placeholder 5" descr="7d7951a1-b287-498f-982e-94b9ddf2a185_thumbnail_600_600.jp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9" name="Rectangle 8"/>
          <p:cNvSpPr/>
          <p:nvPr/>
        </p:nvSpPr>
        <p:spPr>
          <a:xfrm>
            <a:off x="0" y="0"/>
            <a:ext cx="24377650" cy="96012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sp>
        <p:nvSpPr>
          <p:cNvPr id="2" name="Rectangle 1"/>
          <p:cNvSpPr/>
          <p:nvPr/>
        </p:nvSpPr>
        <p:spPr>
          <a:xfrm>
            <a:off x="3442687" y="8067585"/>
            <a:ext cx="17820804" cy="769441"/>
          </a:xfrm>
          <a:prstGeom prst="rect">
            <a:avLst/>
          </a:prstGeom>
        </p:spPr>
        <p:txBody>
          <a:bodyPr wrap="none">
            <a:spAutoFit/>
          </a:bodyPr>
          <a:lstStyle/>
          <a:p>
            <a:pPr>
              <a:lnSpc>
                <a:spcPct val="90000"/>
              </a:lnSpc>
            </a:pPr>
            <a:r>
              <a:rPr lang="en-CA" altLang="en-US" sz="4800" dirty="0">
                <a:solidFill>
                  <a:schemeClr val="bg1"/>
                </a:solidFill>
                <a:latin typeface="+mn-lt"/>
              </a:rPr>
              <a:t>UN TRAITÉ CONSTITUE-T-IL UN ENGAGEMENT JURIDIQUE?</a:t>
            </a:r>
          </a:p>
        </p:txBody>
      </p:sp>
      <p:sp>
        <p:nvSpPr>
          <p:cNvPr id="8" name="TextBox 7"/>
          <p:cNvSpPr txBox="1"/>
          <p:nvPr/>
        </p:nvSpPr>
        <p:spPr>
          <a:xfrm>
            <a:off x="7476818" y="7569642"/>
            <a:ext cx="9474200" cy="369332"/>
          </a:xfrm>
          <a:prstGeom prst="rect">
            <a:avLst/>
          </a:prstGeom>
          <a:noFill/>
        </p:spPr>
        <p:txBody>
          <a:bodyPr wrap="square">
            <a:spAutoFit/>
          </a:bodyPr>
          <a:lstStyle/>
          <a:p>
            <a:pPr algn="ctr" defTabSz="1828434" eaLnBrk="1" fontAlgn="auto" hangingPunct="1">
              <a:spcBef>
                <a:spcPts val="0"/>
              </a:spcBef>
              <a:spcAft>
                <a:spcPts val="0"/>
              </a:spcAft>
              <a:defRPr/>
            </a:pPr>
            <a:r>
              <a:rPr lang="fr-CA" sz="1800" spc="1200" dirty="0">
                <a:solidFill>
                  <a:srgbClr val="FFFFFF"/>
                </a:solidFill>
                <a:latin typeface="Montserrat" charset="0"/>
                <a:ea typeface="Montserrat" charset="0"/>
                <a:cs typeface="Montserrat" charset="0"/>
              </a:rPr>
              <a:t>Les gens issus des traités</a:t>
            </a:r>
          </a:p>
        </p:txBody>
      </p:sp>
    </p:spTree>
    <p:extLst>
      <p:ext uri="{BB962C8B-B14F-4D97-AF65-F5344CB8AC3E}">
        <p14:creationId xmlns:p14="http://schemas.microsoft.com/office/powerpoint/2010/main" val="15296829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3" name="Rectangle 12"/>
          <p:cNvSpPr/>
          <p:nvPr/>
        </p:nvSpPr>
        <p:spPr>
          <a:xfrm>
            <a:off x="7051675" y="0"/>
            <a:ext cx="102743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243" name="TextBox 17"/>
          <p:cNvSpPr txBox="1">
            <a:spLocks noChangeArrowheads="1"/>
          </p:cNvSpPr>
          <p:nvPr/>
        </p:nvSpPr>
        <p:spPr bwMode="auto">
          <a:xfrm>
            <a:off x="7743853" y="1841937"/>
            <a:ext cx="8951895" cy="74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lnSpc>
                <a:spcPct val="90000"/>
              </a:lnSpc>
            </a:pPr>
            <a:r>
              <a:rPr lang="fr-CA" sz="4400" b="1" i="1" dirty="0">
                <a:solidFill>
                  <a:schemeClr val="tx2"/>
                </a:solidFill>
                <a:latin typeface="Montserrat" charset="0"/>
                <a:cs typeface="Montserrat" charset="0"/>
              </a:rPr>
              <a:t>« Le plus important est de comprendre que les traités portent sur des relations. Ils sont bien plus qu’une forme d’engagement ou de contrat valides à perpétuité.</a:t>
            </a:r>
          </a:p>
          <a:p>
            <a:pPr algn="ctr">
              <a:lnSpc>
                <a:spcPct val="90000"/>
              </a:lnSpc>
            </a:pPr>
            <a:r>
              <a:rPr lang="fr-CA" sz="4400" b="1" i="1" dirty="0">
                <a:solidFill>
                  <a:schemeClr val="tx2"/>
                </a:solidFill>
                <a:latin typeface="Montserrat" charset="0"/>
                <a:cs typeface="Montserrat" charset="0"/>
              </a:rPr>
              <a:t>Ils constituent des accords liés par l’honneur et le respect qui définissent la relation entre les Premières Nations et le gouvernement du Canada. »</a:t>
            </a:r>
          </a:p>
          <a:p>
            <a:pPr algn="ctr">
              <a:lnSpc>
                <a:spcPct val="90000"/>
              </a:lnSpc>
            </a:pPr>
            <a:endParaRPr lang="fr-CA" sz="4400" b="1" i="1" dirty="0">
              <a:solidFill>
                <a:schemeClr val="tx2"/>
              </a:solidFill>
              <a:latin typeface="Montserrat" charset="0"/>
              <a:cs typeface="Montserrat" charset="0"/>
            </a:endParaRPr>
          </a:p>
        </p:txBody>
      </p:sp>
      <p:sp>
        <p:nvSpPr>
          <p:cNvPr id="7" name="TextBox 2"/>
          <p:cNvSpPr txBox="1">
            <a:spLocks noChangeArrowheads="1"/>
          </p:cNvSpPr>
          <p:nvPr/>
        </p:nvSpPr>
        <p:spPr bwMode="auto">
          <a:xfrm>
            <a:off x="11436112" y="9093428"/>
            <a:ext cx="557426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2800" dirty="0">
                <a:solidFill>
                  <a:srgbClr val="92B624"/>
                </a:solidFill>
                <a:latin typeface="Source Sans Pro"/>
                <a:cs typeface="Source Sans Pro"/>
              </a:rPr>
              <a:t>-</a:t>
            </a:r>
            <a:r>
              <a:rPr lang="en-US" sz="2800" b="1" dirty="0">
                <a:solidFill>
                  <a:srgbClr val="92B624"/>
                </a:solidFill>
                <a:latin typeface="Source Sans Pro"/>
                <a:cs typeface="Source Sans Pro"/>
              </a:rPr>
              <a:t>JAMES WILSON, </a:t>
            </a:r>
            <a:r>
              <a:rPr lang="fr-CA" sz="2800" dirty="0">
                <a:solidFill>
                  <a:srgbClr val="92B624"/>
                </a:solidFill>
              </a:rPr>
              <a:t>commissaire à </a:t>
            </a:r>
          </a:p>
          <a:p>
            <a:pPr eaLnBrk="1" hangingPunct="1"/>
            <a:r>
              <a:rPr lang="fr-CA" sz="2800" dirty="0">
                <a:solidFill>
                  <a:srgbClr val="92B624"/>
                </a:solidFill>
              </a:rPr>
              <a:t>la Commission des relations </a:t>
            </a:r>
          </a:p>
          <a:p>
            <a:pPr eaLnBrk="1" hangingPunct="1"/>
            <a:r>
              <a:rPr lang="fr-CA" sz="2800" dirty="0">
                <a:solidFill>
                  <a:srgbClr val="92B624"/>
                </a:solidFill>
              </a:rPr>
              <a:t>découlant des traités du Manitoba </a:t>
            </a:r>
            <a:endParaRPr lang="en-US" sz="2800" dirty="0">
              <a:solidFill>
                <a:srgbClr val="92B624"/>
              </a:solidFill>
            </a:endParaRPr>
          </a:p>
          <a:p>
            <a:pPr eaLnBrk="1" hangingPunct="1"/>
            <a:endParaRPr lang="en-US" sz="2800" b="1" dirty="0">
              <a:solidFill>
                <a:srgbClr val="92B624"/>
              </a:solidFill>
              <a:latin typeface="Source Sans Pro"/>
              <a:cs typeface="Source Sans Pro"/>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12"/>
          <p:cNvSpPr txBox="1">
            <a:spLocks noChangeArrowheads="1"/>
          </p:cNvSpPr>
          <p:nvPr/>
        </p:nvSpPr>
        <p:spPr bwMode="auto">
          <a:xfrm>
            <a:off x="768350" y="2560170"/>
            <a:ext cx="1072515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8000" dirty="0">
                <a:solidFill>
                  <a:srgbClr val="92B624"/>
                </a:solidFill>
                <a:latin typeface="Montserrat" charset="0"/>
                <a:cs typeface="Montserrat" charset="0"/>
              </a:rPr>
              <a:t>CAUSES ET</a:t>
            </a:r>
          </a:p>
          <a:p>
            <a:pPr algn="ctr" eaLnBrk="1" hangingPunct="1"/>
            <a:r>
              <a:rPr lang="en-US" sz="8000" dirty="0">
                <a:solidFill>
                  <a:srgbClr val="92B624"/>
                </a:solidFill>
                <a:latin typeface="Montserrat" charset="0"/>
                <a:cs typeface="Montserrat" charset="0"/>
              </a:rPr>
              <a:t>CONSÉQUENCES</a:t>
            </a:r>
          </a:p>
        </p:txBody>
      </p:sp>
      <p:sp>
        <p:nvSpPr>
          <p:cNvPr id="15" name="TextBox 14"/>
          <p:cNvSpPr txBox="1"/>
          <p:nvPr/>
        </p:nvSpPr>
        <p:spPr>
          <a:xfrm>
            <a:off x="3124208" y="2264101"/>
            <a:ext cx="6267450" cy="338138"/>
          </a:xfrm>
          <a:prstGeom prst="rect">
            <a:avLst/>
          </a:prstGeom>
          <a:noFill/>
        </p:spPr>
        <p:txBody>
          <a:bodyPr>
            <a:spAutoFit/>
          </a:bodyPr>
          <a:lstStyle/>
          <a:p>
            <a:pPr algn="ctr" defTabSz="1828434" eaLnBrk="1" fontAlgn="auto" hangingPunct="1">
              <a:spcBef>
                <a:spcPts val="0"/>
              </a:spcBef>
              <a:spcAft>
                <a:spcPts val="0"/>
              </a:spcAft>
              <a:defRPr/>
            </a:pPr>
            <a:r>
              <a:rPr lang="en-US" sz="1600" spc="1200" dirty="0">
                <a:solidFill>
                  <a:schemeClr val="tx2"/>
                </a:solidFill>
                <a:latin typeface="Montserrat" charset="0"/>
                <a:ea typeface="Montserrat" charset="0"/>
                <a:cs typeface="Montserrat" charset="0"/>
              </a:rPr>
              <a:t>Analyze des</a:t>
            </a:r>
          </a:p>
        </p:txBody>
      </p:sp>
      <p:sp>
        <p:nvSpPr>
          <p:cNvPr id="7171" name="TextBox 11"/>
          <p:cNvSpPr txBox="1">
            <a:spLocks noChangeArrowheads="1"/>
          </p:cNvSpPr>
          <p:nvPr/>
        </p:nvSpPr>
        <p:spPr bwMode="auto">
          <a:xfrm>
            <a:off x="1333587" y="6521211"/>
            <a:ext cx="9758669" cy="7804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110000"/>
              </a:lnSpc>
            </a:pPr>
            <a:r>
              <a:rPr lang="fr-CA" sz="2800" dirty="0">
                <a:latin typeface="Arial" panose="020B0604020202020204" pitchFamily="34" charset="0"/>
                <a:cs typeface="Arial" panose="020B0604020202020204" pitchFamily="34" charset="0"/>
              </a:rPr>
              <a:t>En étudiant les tragédies et réalisations du passé, nous nous posons généralement les questions suivantes: </a:t>
            </a:r>
            <a:r>
              <a:rPr lang="fr-FR" sz="2800" dirty="0">
                <a:latin typeface="Arial" panose="020B0604020202020204" pitchFamily="34" charset="0"/>
                <a:cs typeface="Arial" panose="020B0604020202020204" pitchFamily="34" charset="0"/>
              </a:rPr>
              <a:t>comment et pourquoi se sont-elles produites ? Ces questions ouvrent la voie trouver la genèse des causes : autrement dit, quelles furent les actions, les croyances ou les circonstances qui menèrent à ces conséquences ?</a:t>
            </a:r>
            <a:r>
              <a:rPr lang="en-CA" sz="2800" dirty="0">
                <a:latin typeface="Arial" panose="020B0604020202020204" pitchFamily="34" charset="0"/>
                <a:cs typeface="Arial" panose="020B0604020202020204" pitchFamily="34" charset="0"/>
              </a:rPr>
              <a:t> </a:t>
            </a:r>
            <a:endParaRPr lang="fr-CA" sz="2800" dirty="0">
              <a:latin typeface="Arial" panose="020B0604020202020204" pitchFamily="34" charset="0"/>
              <a:cs typeface="Arial" panose="020B0604020202020204" pitchFamily="34" charset="0"/>
            </a:endParaRPr>
          </a:p>
          <a:p>
            <a:pPr>
              <a:lnSpc>
                <a:spcPct val="110000"/>
              </a:lnSpc>
            </a:pPr>
            <a:r>
              <a:rPr lang="fr-CA" sz="2800" dirty="0">
                <a:latin typeface="Arial" panose="020B0604020202020204" pitchFamily="34" charset="0"/>
                <a:cs typeface="Arial" panose="020B0604020202020204" pitchFamily="34" charset="0"/>
              </a:rPr>
              <a:t> </a:t>
            </a:r>
          </a:p>
          <a:p>
            <a:pPr>
              <a:lnSpc>
                <a:spcPct val="110000"/>
              </a:lnSpc>
            </a:pPr>
            <a:r>
              <a:rPr lang="fr-FR" sz="2800" dirty="0">
                <a:latin typeface="Arial" panose="020B0604020202020204" pitchFamily="34" charset="0"/>
                <a:cs typeface="Arial" panose="020B0604020202020204" pitchFamily="34" charset="0"/>
              </a:rPr>
              <a:t>Lorsque nous étudions l’histoire (contrairement</a:t>
            </a:r>
            <a:r>
              <a:rPr lang="en-CA" sz="2800"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à la géologie ou l’astronomie), il faut tenir compte du facteur humain. Les gens, seuls ou en groupe, jouent un rôle dans la promotion et la conception du changement, ainsi que dans la résistance à ce changement.</a:t>
            </a:r>
          </a:p>
          <a:p>
            <a:pPr eaLnBrk="1" hangingPunct="1">
              <a:lnSpc>
                <a:spcPct val="110000"/>
              </a:lnSpc>
            </a:pPr>
            <a:endParaRPr lang="fr-CA" sz="2800" dirty="0">
              <a:solidFill>
                <a:srgbClr val="55677C"/>
              </a:solidFill>
              <a:latin typeface="Arial" panose="020B0604020202020204" pitchFamily="34" charset="0"/>
              <a:cs typeface="Arial" panose="020B0604020202020204" pitchFamily="34" charset="0"/>
            </a:endParaRPr>
          </a:p>
          <a:p>
            <a:pPr eaLnBrk="1" hangingPunct="1">
              <a:lnSpc>
                <a:spcPct val="110000"/>
              </a:lnSpc>
            </a:pPr>
            <a:endParaRPr lang="fr-CA" sz="2800" b="1" dirty="0">
              <a:solidFill>
                <a:srgbClr val="00B0F0"/>
              </a:solidFill>
              <a:latin typeface="Arial" panose="020B0604020202020204" pitchFamily="34" charset="0"/>
              <a:cs typeface="Arial" panose="020B0604020202020204" pitchFamily="34" charset="0"/>
            </a:endParaRPr>
          </a:p>
          <a:p>
            <a:pPr eaLnBrk="1" hangingPunct="1">
              <a:lnSpc>
                <a:spcPct val="110000"/>
              </a:lnSpc>
            </a:pPr>
            <a:endParaRPr lang="fr-CA" sz="2800" b="1" dirty="0">
              <a:solidFill>
                <a:srgbClr val="00B0F0"/>
              </a:solidFill>
              <a:latin typeface="Arial" panose="020B0604020202020204" pitchFamily="34" charset="0"/>
              <a:cs typeface="Arial" panose="020B0604020202020204" pitchFamily="34" charset="0"/>
            </a:endParaRPr>
          </a:p>
          <a:p>
            <a:pPr eaLnBrk="1" hangingPunct="1">
              <a:lnSpc>
                <a:spcPct val="110000"/>
              </a:lnSpc>
            </a:pPr>
            <a:r>
              <a:rPr lang="fr-CA" sz="2800" dirty="0">
                <a:latin typeface="Arial" panose="020B0604020202020204" pitchFamily="34" charset="0"/>
                <a:cs typeface="Arial" panose="020B0604020202020204" pitchFamily="34" charset="0"/>
              </a:rPr>
              <a:t> </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193587" y="0"/>
            <a:ext cx="12179299" cy="13715999"/>
          </a:xfr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13657613" y="3970878"/>
            <a:ext cx="1072515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LES PEUPLES FONDATEURS</a:t>
            </a:r>
          </a:p>
        </p:txBody>
      </p:sp>
      <p:sp>
        <p:nvSpPr>
          <p:cNvPr id="7" name="Rectangle 6"/>
          <p:cNvSpPr/>
          <p:nvPr/>
        </p:nvSpPr>
        <p:spPr>
          <a:xfrm>
            <a:off x="14974972" y="6824878"/>
            <a:ext cx="8382242" cy="5248616"/>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Le Canada a-t-il été fondé par deux nations, soit la France et l’Angleterre?</a:t>
            </a:r>
          </a:p>
          <a:p>
            <a:pPr>
              <a:lnSpc>
                <a:spcPct val="120000"/>
              </a:lnSpc>
            </a:pPr>
            <a:endParaRPr lang="en-US"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Ou bien a-t-il plutôt été fondé par </a:t>
            </a:r>
            <a:r>
              <a:rPr lang="fr-CA" sz="2800" i="1" dirty="0">
                <a:latin typeface="Arial" panose="020B0604020202020204" pitchFamily="34" charset="0"/>
                <a:cs typeface="Arial" panose="020B0604020202020204" pitchFamily="34" charset="0"/>
              </a:rPr>
              <a:t>trois</a:t>
            </a:r>
            <a:r>
              <a:rPr lang="fr-CA" sz="2800" dirty="0">
                <a:latin typeface="Arial" panose="020B0604020202020204" pitchFamily="34" charset="0"/>
                <a:cs typeface="Arial" panose="020B0604020202020204" pitchFamily="34" charset="0"/>
              </a:rPr>
              <a:t> nations : les peuples autochtones, la France et l’Angleterre?</a:t>
            </a:r>
          </a:p>
          <a:p>
            <a:pPr>
              <a:lnSpc>
                <a:spcPct val="120000"/>
              </a:lnSpc>
            </a:pPr>
            <a:endParaRPr lang="en-US"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Pourquoi les historiens soulignent-ils seulement l’existence de deux nations européennes? À qui profite cette interprétation?</a:t>
            </a:r>
            <a:endParaRPr lang="en-US"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7567036" y="1688122"/>
            <a:ext cx="6087983" cy="5020362"/>
          </a:xfrm>
        </p:spPr>
      </p:pic>
      <p:pic>
        <p:nvPicPr>
          <p:cNvPr id="10" name="Picture Placeholder 9" descr="UKFlagPicture2.jpg"/>
          <p:cNvPicPr>
            <a:picLocks noGrp="1" noChangeAspect="1"/>
          </p:cNvPicPr>
          <p:nvPr>
            <p:ph type="pic" sz="quarter" idx="19"/>
          </p:nvPr>
        </p:nvPicPr>
        <p:blipFill>
          <a:blip r:embed="rId4" cstate="print">
            <a:extLst>
              <a:ext uri="{28A0092B-C50C-407E-A947-70E740481C1C}">
                <a14:useLocalDpi xmlns:a14="http://schemas.microsoft.com/office/drawing/2010/main"/>
              </a:ext>
            </a:extLst>
          </a:blip>
          <a:srcRect/>
          <a:stretch>
            <a:fillRect/>
          </a:stretch>
        </p:blipFill>
        <p:spPr>
          <a:xfrm>
            <a:off x="579555" y="1688122"/>
            <a:ext cx="6088205" cy="5009419"/>
          </a:xfrm>
        </p:spPr>
      </p:pic>
      <p:pic>
        <p:nvPicPr>
          <p:cNvPr id="13" name="Picture Placeholder 12" descr="ca-native.gif"/>
          <p:cNvPicPr>
            <a:picLocks noGrp="1" noChangeAspect="1"/>
          </p:cNvPicPr>
          <p:nvPr>
            <p:ph type="pic" sz="quarter" idx="17"/>
          </p:nvPr>
        </p:nvPicPr>
        <p:blipFill rotWithShape="1">
          <a:blip r:embed="rId5" cstate="print">
            <a:extLst>
              <a:ext uri="{28A0092B-C50C-407E-A947-70E740481C1C}">
                <a14:useLocalDpi xmlns:a14="http://schemas.microsoft.com/office/drawing/2010/main"/>
              </a:ext>
            </a:extLst>
          </a:blip>
          <a:srcRect t="7565" r="179" b="4396"/>
          <a:stretch/>
        </p:blipFill>
        <p:spPr>
          <a:xfrm>
            <a:off x="579555" y="7341656"/>
            <a:ext cx="13078058" cy="5793956"/>
          </a:xfrm>
        </p:spPr>
      </p:pic>
      <p:sp>
        <p:nvSpPr>
          <p:cNvPr id="8" name="TextBox 7"/>
          <p:cNvSpPr txBox="1"/>
          <p:nvPr/>
        </p:nvSpPr>
        <p:spPr>
          <a:xfrm>
            <a:off x="14442280" y="3632324"/>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spTree>
    <p:extLst>
      <p:ext uri="{BB962C8B-B14F-4D97-AF65-F5344CB8AC3E}">
        <p14:creationId xmlns:p14="http://schemas.microsoft.com/office/powerpoint/2010/main" val="37260298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0" y="1785"/>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8" name="TextBox 7"/>
          <p:cNvSpPr txBox="1"/>
          <p:nvPr/>
        </p:nvSpPr>
        <p:spPr>
          <a:xfrm>
            <a:off x="15405164" y="3038953"/>
            <a:ext cx="8520534" cy="7171194"/>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chemeClr val="bg1"/>
                </a:solidFill>
                <a:latin typeface="Montserrat" charset="0"/>
                <a:cs typeface="Montserrat" charset="0"/>
              </a:rPr>
              <a:t>QUI AU JUSTE EST ISSU DES TRAITÉS?</a:t>
            </a:r>
          </a:p>
        </p:txBody>
      </p:sp>
      <p:sp>
        <p:nvSpPr>
          <p:cNvPr id="9" name="TextBox 8"/>
          <p:cNvSpPr txBox="1"/>
          <p:nvPr/>
        </p:nvSpPr>
        <p:spPr>
          <a:xfrm>
            <a:off x="15468668" y="10251601"/>
            <a:ext cx="7867202" cy="1231106"/>
          </a:xfrm>
          <a:prstGeom prst="rect">
            <a:avLst/>
          </a:prstGeom>
          <a:noFill/>
        </p:spPr>
        <p:txBody>
          <a:bodyPr wrap="square">
            <a:spAutoFit/>
          </a:bodyPr>
          <a:lstStyle/>
          <a:p>
            <a:pPr defTabSz="1828434" eaLnBrk="1" fontAlgn="auto" hangingPunct="1">
              <a:spcBef>
                <a:spcPts val="0"/>
              </a:spcBef>
              <a:spcAft>
                <a:spcPts val="0"/>
              </a:spcAft>
              <a:defRPr/>
            </a:pPr>
            <a:r>
              <a:rPr lang="fr-CA" sz="2800" dirty="0">
                <a:solidFill>
                  <a:schemeClr val="bg1"/>
                </a:solidFill>
                <a:latin typeface="Arial" panose="020B0604020202020204" pitchFamily="34" charset="0"/>
                <a:cs typeface="Arial" panose="020B0604020202020204" pitchFamily="34" charset="0"/>
              </a:rPr>
              <a:t>Nous tous qui habitons ce territoire d’un océan à l’autre sommes issus de traités.</a:t>
            </a:r>
          </a:p>
          <a:p>
            <a:pPr defTabSz="1828434" eaLnBrk="1" fontAlgn="auto" hangingPunct="1">
              <a:spcBef>
                <a:spcPts val="0"/>
              </a:spcBef>
              <a:spcAft>
                <a:spcPts val="0"/>
              </a:spcAft>
              <a:defRPr/>
            </a:pPr>
            <a:endParaRPr lang="en-US" sz="1800" spc="1200" dirty="0">
              <a:solidFill>
                <a:schemeClr val="bg1"/>
              </a:solidFill>
              <a:latin typeface="Arial" panose="020B0604020202020204" pitchFamily="34" charset="0"/>
              <a:ea typeface="Montserrat" charset="0"/>
              <a:cs typeface="Arial" panose="020B0604020202020204" pitchFamily="34" charset="0"/>
            </a:endParaRPr>
          </a:p>
        </p:txBody>
      </p:sp>
      <p:pic>
        <p:nvPicPr>
          <p:cNvPr id="11" name="Picture 10" descr="Artboard 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602393" y="12817148"/>
            <a:ext cx="5386809" cy="82186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2715320" y="2899826"/>
            <a:ext cx="18675658" cy="84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5400" b="1" i="1" dirty="0">
                <a:solidFill>
                  <a:srgbClr val="000000"/>
                </a:solidFill>
              </a:rPr>
              <a:t>« Avant l’arrivée des Européens nous avions notre propre gouvernement et nos propres lois et nous vivions en parfaite harmonie avec dame nature. Nous avons signé un traité pour vivre en harmonie avec la population canadienne et leur gouvernement. Pour nous, cela signifie que tous les citoyens canadiens sont visés par un traité, comme nous. La durée du traité est infinie : tant que poussera l’herbe, couleront les rivières et soufflera le vent. »</a:t>
            </a:r>
          </a:p>
          <a:p>
            <a:pPr algn="ctr" eaLnBrk="1" hangingPunct="1"/>
            <a:endParaRPr lang="fr-CA" sz="5400" b="1" dirty="0">
              <a:solidFill>
                <a:srgbClr val="000000"/>
              </a:solidFill>
              <a:latin typeface="Montserrat" charset="0"/>
              <a:cs typeface="Montserrat" charset="0"/>
            </a:endParaRPr>
          </a:p>
        </p:txBody>
      </p:sp>
      <p:sp>
        <p:nvSpPr>
          <p:cNvPr id="27650" name="TextBox 2"/>
          <p:cNvSpPr txBox="1">
            <a:spLocks noChangeArrowheads="1"/>
          </p:cNvSpPr>
          <p:nvPr/>
        </p:nvSpPr>
        <p:spPr bwMode="auto">
          <a:xfrm>
            <a:off x="12223067" y="11753120"/>
            <a:ext cx="1022610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dirty="0">
                <a:solidFill>
                  <a:srgbClr val="92B624"/>
                </a:solidFill>
              </a:rPr>
              <a:t>-</a:t>
            </a:r>
            <a:r>
              <a:rPr lang="en-US" dirty="0" err="1">
                <a:solidFill>
                  <a:srgbClr val="92B624"/>
                </a:solidFill>
              </a:rPr>
              <a:t>Aîné</a:t>
            </a:r>
            <a:r>
              <a:rPr lang="en-US" dirty="0">
                <a:solidFill>
                  <a:srgbClr val="92B624"/>
                </a:solidFill>
              </a:rPr>
              <a:t> </a:t>
            </a:r>
            <a:r>
              <a:rPr lang="en-US" b="1" dirty="0">
                <a:solidFill>
                  <a:srgbClr val="92B624"/>
                </a:solidFill>
              </a:rPr>
              <a:t>Bruce </a:t>
            </a:r>
            <a:r>
              <a:rPr lang="en-US" b="1" dirty="0" err="1">
                <a:solidFill>
                  <a:srgbClr val="92B624"/>
                </a:solidFill>
              </a:rPr>
              <a:t>Starlite</a:t>
            </a:r>
            <a:r>
              <a:rPr lang="en-US" dirty="0">
                <a:solidFill>
                  <a:srgbClr val="92B624"/>
                </a:solidFill>
              </a:rPr>
              <a:t>, </a:t>
            </a:r>
            <a:r>
              <a:rPr lang="en-US" dirty="0" err="1">
                <a:solidFill>
                  <a:srgbClr val="92B624"/>
                </a:solidFill>
              </a:rPr>
              <a:t>Tsuu</a:t>
            </a:r>
            <a:r>
              <a:rPr lang="en-US" dirty="0">
                <a:solidFill>
                  <a:srgbClr val="92B624"/>
                </a:solidFill>
              </a:rPr>
              <a:t> </a:t>
            </a:r>
            <a:r>
              <a:rPr lang="en-US" dirty="0" err="1">
                <a:solidFill>
                  <a:srgbClr val="92B624"/>
                </a:solidFill>
              </a:rPr>
              <a:t>T’ina</a:t>
            </a:r>
            <a:r>
              <a:rPr lang="en-US" dirty="0">
                <a:solidFill>
                  <a:srgbClr val="92B624"/>
                </a:solidFill>
              </a:rPr>
              <a:t> Première Nation</a:t>
            </a:r>
            <a:endParaRPr lang="en-US" dirty="0">
              <a:solidFill>
                <a:srgbClr val="92B624"/>
              </a:solidFill>
              <a:latin typeface="Source Sans Pro"/>
              <a:cs typeface="Source Sans Pro"/>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6"/>
            <a:ext cx="24377650" cy="13712428"/>
          </a:xfrm>
        </p:spPr>
      </p:pic>
      <p:sp>
        <p:nvSpPr>
          <p:cNvPr id="16" name="Rectangle 15"/>
          <p:cNvSpPr/>
          <p:nvPr/>
        </p:nvSpPr>
        <p:spPr>
          <a:xfrm>
            <a:off x="0" y="1786"/>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11267" name="TextBox 9"/>
          <p:cNvSpPr txBox="1">
            <a:spLocks noChangeArrowheads="1"/>
          </p:cNvSpPr>
          <p:nvPr/>
        </p:nvSpPr>
        <p:spPr bwMode="auto">
          <a:xfrm>
            <a:off x="1247522" y="10887402"/>
            <a:ext cx="21699891"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rgbClr val="92B624"/>
                </a:solidFill>
                <a:latin typeface="Montserrat" charset="0"/>
                <a:cs typeface="Montserrat" charset="0"/>
              </a:rPr>
              <a:t>LES TRAITÉS AU CANADA</a:t>
            </a:r>
          </a:p>
        </p:txBody>
      </p:sp>
      <p:sp>
        <p:nvSpPr>
          <p:cNvPr id="11" name="TextBox 10"/>
          <p:cNvSpPr txBox="1"/>
          <p:nvPr/>
        </p:nvSpPr>
        <p:spPr>
          <a:xfrm>
            <a:off x="1428498" y="10718125"/>
            <a:ext cx="7099300" cy="338554"/>
          </a:xfrm>
          <a:prstGeom prst="rect">
            <a:avLst/>
          </a:prstGeom>
          <a:noFill/>
        </p:spPr>
        <p:txBody>
          <a:bodyPr wrap="square">
            <a:spAutoFit/>
          </a:bodyPr>
          <a:lstStyle/>
          <a:p>
            <a:pPr defTabSz="1828434" eaLnBrk="1" fontAlgn="auto" hangingPunct="1">
              <a:spcBef>
                <a:spcPts val="0"/>
              </a:spcBef>
              <a:spcAft>
                <a:spcPts val="0"/>
              </a:spcAft>
              <a:defRPr/>
            </a:pPr>
            <a:r>
              <a:rPr lang="fr-CA" sz="1600" spc="1200" dirty="0">
                <a:solidFill>
                  <a:schemeClr val="bg1"/>
                </a:solidFill>
                <a:latin typeface="Montserrat" charset="0"/>
                <a:ea typeface="Montserrat" charset="0"/>
                <a:cs typeface="Montserrat" charset="0"/>
              </a:rPr>
              <a:t>Les gens issus des traités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115338" y="0"/>
            <a:ext cx="3260725" cy="1371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6" name="TextBox 12"/>
          <p:cNvSpPr txBox="1">
            <a:spLocks noChangeArrowheads="1"/>
          </p:cNvSpPr>
          <p:nvPr/>
        </p:nvSpPr>
        <p:spPr bwMode="auto">
          <a:xfrm>
            <a:off x="1315040" y="3442817"/>
            <a:ext cx="107251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TRAITÉS AU CANADA</a:t>
            </a:r>
          </a:p>
        </p:txBody>
      </p:sp>
      <p:sp>
        <p:nvSpPr>
          <p:cNvPr id="7" name="TextBox 11"/>
          <p:cNvSpPr txBox="1">
            <a:spLocks noChangeArrowheads="1"/>
          </p:cNvSpPr>
          <p:nvPr/>
        </p:nvSpPr>
        <p:spPr bwMode="auto">
          <a:xfrm>
            <a:off x="1315040" y="6054416"/>
            <a:ext cx="10725150" cy="7661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nSpc>
                <a:spcPct val="120000"/>
              </a:lnSpc>
            </a:pPr>
            <a:r>
              <a:rPr lang="fr-CA" sz="2800" dirty="0">
                <a:latin typeface="Arial" panose="020B0604020202020204" pitchFamily="34" charset="0"/>
                <a:cs typeface="Arial" panose="020B0604020202020204" pitchFamily="34" charset="0"/>
              </a:rPr>
              <a:t>Avant l’afflux des nouveaux arrivants, l’Amérique du nord était habitée par plusieurs peuples de Première Nations issus de diverses langues, cultures et religions, et de divers modes de vie et territoires traditionnels.</a:t>
            </a:r>
          </a:p>
          <a:p>
            <a:pPr>
              <a:lnSpc>
                <a:spcPct val="120000"/>
              </a:lnSpc>
            </a:pPr>
            <a:endParaRPr lang="en-US" sz="2800" dirty="0">
              <a:latin typeface="Arial" panose="020B0604020202020204" pitchFamily="34" charset="0"/>
              <a:cs typeface="Arial" panose="020B0604020202020204" pitchFamily="34" charset="0"/>
            </a:endParaRPr>
          </a:p>
          <a:p>
            <a:pPr eaLnBrk="1" hangingPunct="1">
              <a:lnSpc>
                <a:spcPct val="120000"/>
              </a:lnSpc>
            </a:pPr>
            <a:r>
              <a:rPr lang="fr-CA" sz="2800" dirty="0">
                <a:latin typeface="Arial" panose="020B0604020202020204" pitchFamily="34" charset="0"/>
                <a:cs typeface="Arial" panose="020B0604020202020204" pitchFamily="34" charset="0"/>
              </a:rPr>
              <a:t>Lorsque les Premières Nations se réunissaient elles négociaient des alliances qui leur étaient mutuellement bénéfiques. Ces alliances, qui ont établi des relations pacifiques entre Premières Nations, touchaient au commerce, au droit de passage, à la coexistence pacifique, ainsi qu’à d’autres obligations et responsabilités.</a:t>
            </a:r>
            <a:endParaRPr lang="en-US" sz="2800" dirty="0">
              <a:latin typeface="Arial" panose="020B0604020202020204" pitchFamily="34" charset="0"/>
              <a:cs typeface="Arial" panose="020B0604020202020204" pitchFamily="34" charset="0"/>
            </a:endParaRPr>
          </a:p>
          <a:p>
            <a:pPr eaLnBrk="1" hangingPunct="1">
              <a:lnSpc>
                <a:spcPct val="120000"/>
              </a:lnSpc>
            </a:pPr>
            <a:endParaRPr lang="en-US" sz="2800" baseline="30000" dirty="0">
              <a:latin typeface="Arial" panose="020B0604020202020204" pitchFamily="34" charset="0"/>
              <a:cs typeface="Arial" panose="020B0604020202020204" pitchFamily="34" charset="0"/>
            </a:endParaRPr>
          </a:p>
          <a:p>
            <a:pPr eaLnBrk="1" hangingPunct="1">
              <a:lnSpc>
                <a:spcPct val="120000"/>
              </a:lnSpc>
            </a:pPr>
            <a:endParaRPr lang="en-US" sz="2800" b="1" dirty="0">
              <a:solidFill>
                <a:srgbClr val="00B0F0"/>
              </a:solidFill>
              <a:latin typeface="Arial" panose="020B0604020202020204" pitchFamily="34" charset="0"/>
              <a:cs typeface="Arial" panose="020B0604020202020204" pitchFamily="34" charset="0"/>
            </a:endParaRPr>
          </a:p>
          <a:p>
            <a:pPr eaLnBrk="1" hangingPunct="1">
              <a:lnSpc>
                <a:spcPct val="120000"/>
              </a:lnSpc>
            </a:pPr>
            <a:endParaRPr lang="en-US" sz="2800" b="1" dirty="0">
              <a:solidFill>
                <a:srgbClr val="00B0F0"/>
              </a:solidFill>
              <a:latin typeface="Arial" panose="020B0604020202020204" pitchFamily="34" charset="0"/>
              <a:cs typeface="Arial" panose="020B0604020202020204" pitchFamily="34" charset="0"/>
            </a:endParaRPr>
          </a:p>
          <a:p>
            <a:pPr eaLnBrk="1" hangingPunct="1">
              <a:lnSpc>
                <a:spcPct val="120000"/>
              </a:lnSpc>
            </a:pPr>
            <a:r>
              <a:rPr lang="en-US" sz="2800" dirty="0">
                <a:latin typeface="Arial" panose="020B0604020202020204" pitchFamily="34" charset="0"/>
                <a:cs typeface="Arial" panose="020B0604020202020204" pitchFamily="34" charset="0"/>
              </a:rPr>
              <a:t> </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681540" y="345"/>
            <a:ext cx="11721510" cy="13715309"/>
          </a:xfrm>
        </p:spPr>
      </p:pic>
      <p:sp>
        <p:nvSpPr>
          <p:cNvPr id="9" name="TextBox 8"/>
          <p:cNvSpPr txBox="1"/>
          <p:nvPr/>
        </p:nvSpPr>
        <p:spPr>
          <a:xfrm>
            <a:off x="1924640" y="3124642"/>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gens issus des traités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80017" y="5159340"/>
            <a:ext cx="11653009" cy="9389918"/>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Les Premières Nations avaient leur propre processus, éprouvé depuis des millénaires, pour élaborer leurs traités.</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La cérémonie et les éléments utilisés durant l’élaboration des traités variaient d’une culture à l’autre, mais le processus respectait souvent l’ordre suivant: les présentations d’usage, l’échange de cadeaux, prendre le temps d’apprendre à mieux se connaître, les négociations, puis enfin l’entérinement du traité par la cérémonie du calumet. Après la cérémonie du calumet, le traité était ensuite considéré une entente tripartite entre les deux parties et le Créateur.</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Après l’arrivée des Européens, les Premières Nations ont maintenu leur tradition de négocier des traités, puisqu’ils recherchaient davantage la paix que la guerre et les conflits.</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endParaRPr lang="fr-CA" sz="2800" baseline="30000" dirty="0">
              <a:latin typeface="Arial" panose="020B0604020202020204" pitchFamily="34" charset="0"/>
              <a:cs typeface="Arial" panose="020B0604020202020204" pitchFamily="34" charset="0"/>
            </a:endParaRPr>
          </a:p>
          <a:p>
            <a:pPr>
              <a:lnSpc>
                <a:spcPct val="120000"/>
              </a:lnSpc>
            </a:pPr>
            <a:endParaRPr lang="fr-CA" sz="2800" baseline="30000" dirty="0">
              <a:latin typeface="Arial" panose="020B0604020202020204" pitchFamily="34" charset="0"/>
              <a:cs typeface="Arial" panose="020B0604020202020204" pitchFamily="34" charset="0"/>
            </a:endParaRPr>
          </a:p>
          <a:p>
            <a:pPr eaLnBrk="1" hangingPunct="1">
              <a:lnSpc>
                <a:spcPct val="120000"/>
              </a:lnSpc>
            </a:pPr>
            <a:endParaRPr lang="fr-CA" sz="2800" baseline="30000" dirty="0">
              <a:latin typeface="Arial" panose="020B0604020202020204" pitchFamily="34" charset="0"/>
              <a:cs typeface="Arial" panose="020B0604020202020204" pitchFamily="34" charset="0"/>
            </a:endParaRPr>
          </a:p>
        </p:txBody>
      </p:sp>
      <p:sp>
        <p:nvSpPr>
          <p:cNvPr id="8" name="TextBox 12"/>
          <p:cNvSpPr txBox="1">
            <a:spLocks noChangeArrowheads="1"/>
          </p:cNvSpPr>
          <p:nvPr/>
        </p:nvSpPr>
        <p:spPr bwMode="auto">
          <a:xfrm>
            <a:off x="11293088" y="3017803"/>
            <a:ext cx="1251764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000" dirty="0">
                <a:solidFill>
                  <a:srgbClr val="92B624"/>
                </a:solidFill>
                <a:latin typeface="Montserrat" charset="0"/>
                <a:cs typeface="Montserrat" charset="0"/>
              </a:rPr>
              <a:t>LES PRMIÈRES NATIONS</a:t>
            </a:r>
          </a:p>
        </p:txBody>
      </p:sp>
      <p:sp>
        <p:nvSpPr>
          <p:cNvPr id="6" name="TextBox 5"/>
          <p:cNvSpPr txBox="1"/>
          <p:nvPr/>
        </p:nvSpPr>
        <p:spPr>
          <a:xfrm>
            <a:off x="12679880" y="267924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L’élaboration des traités chez</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2847"/>
            <a:ext cx="10193866" cy="13710305"/>
          </a:xfrm>
        </p:spPr>
      </p:pic>
    </p:spTree>
    <p:extLst>
      <p:ext uri="{BB962C8B-B14F-4D97-AF65-F5344CB8AC3E}">
        <p14:creationId xmlns:p14="http://schemas.microsoft.com/office/powerpoint/2010/main" val="17572152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1250"/>
            <a:ext cx="24377650" cy="9598699"/>
          </a:xfrm>
        </p:spPr>
      </p:pic>
      <p:sp>
        <p:nvSpPr>
          <p:cNvPr id="15363" name="TextBox 9"/>
          <p:cNvSpPr txBox="1">
            <a:spLocks noChangeArrowheads="1"/>
          </p:cNvSpPr>
          <p:nvPr/>
        </p:nvSpPr>
        <p:spPr bwMode="auto">
          <a:xfrm>
            <a:off x="3326925" y="9901846"/>
            <a:ext cx="175588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5400" dirty="0">
                <a:solidFill>
                  <a:srgbClr val="92B624"/>
                </a:solidFill>
                <a:latin typeface="+mn-lt"/>
                <a:cs typeface="Montserrat" charset="0"/>
              </a:rPr>
              <a:t>QUE REPRÉSENTENT LES TRAITÉS AU CANADA?</a:t>
            </a:r>
          </a:p>
        </p:txBody>
      </p:sp>
      <p:sp>
        <p:nvSpPr>
          <p:cNvPr id="9" name="Rectangle 8"/>
          <p:cNvSpPr/>
          <p:nvPr/>
        </p:nvSpPr>
        <p:spPr>
          <a:xfrm>
            <a:off x="3580941" y="11172474"/>
            <a:ext cx="18390877" cy="2146228"/>
          </a:xfrm>
          <a:prstGeom prst="rect">
            <a:avLst/>
          </a:prstGeom>
        </p:spPr>
        <p:txBody>
          <a:bodyPr wrap="square">
            <a:spAutoFit/>
          </a:bodyPr>
          <a:lstStyle/>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Des droits négociés entre la Couronne (le gouvernement fédéral) et les Premières Nations.</a:t>
            </a:r>
            <a:endParaRPr lang="en-US" sz="2800" dirty="0">
              <a:latin typeface="Arial" panose="020B0604020202020204" pitchFamily="34" charset="0"/>
              <a:cs typeface="Arial" panose="020B0604020202020204" pitchFamily="34" charset="0"/>
            </a:endParaRP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Ils constituent un « rapport de confiance » entre la Couronne et les Premières Nations.</a:t>
            </a: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Chacune des parties étant confiante que l’autre respectera ses engagements tels que stipulés dans ledit traité.</a:t>
            </a:r>
            <a:endParaRPr lang="en-US" sz="2800" dirty="0">
              <a:latin typeface="Arial" panose="020B0604020202020204" pitchFamily="34" charset="0"/>
              <a:cs typeface="Arial" panose="020B0604020202020204" pitchFamily="34" charset="0"/>
            </a:endParaRPr>
          </a:p>
          <a:p>
            <a:pPr>
              <a:lnSpc>
                <a:spcPct val="120000"/>
              </a:lnSpc>
            </a:pPr>
            <a:endParaRPr 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705951" y="3843943"/>
            <a:ext cx="1189212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LA CONFÉDÉRATION</a:t>
            </a:r>
          </a:p>
        </p:txBody>
      </p:sp>
      <p:sp>
        <p:nvSpPr>
          <p:cNvPr id="9" name="Rectangle 8"/>
          <p:cNvSpPr/>
          <p:nvPr/>
        </p:nvSpPr>
        <p:spPr>
          <a:xfrm>
            <a:off x="1312902" y="5787224"/>
            <a:ext cx="10579578" cy="8528145"/>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Proclamation royale a été publiée par le roi George III d’Angleterre en 1763.</a:t>
            </a:r>
            <a:r>
              <a:rPr lang="en-US" sz="2800"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L’Angleterre recourait aux traités surtout lorsqu’elle craignait de perdre une bataille ou une guerre.</a:t>
            </a:r>
            <a:r>
              <a:rPr lang="en-US" sz="2800"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La Proclamation royale constituait une reconnaissance significative de la puissance des peuples autochtones de cette époque.</a:t>
            </a:r>
            <a:endParaRPr lang="en-US" sz="2800" dirty="0">
              <a:latin typeface="Arial" panose="020B0604020202020204" pitchFamily="34" charset="0"/>
              <a:cs typeface="Arial" panose="020B0604020202020204" pitchFamily="34" charset="0"/>
            </a:endParaRPr>
          </a:p>
          <a:p>
            <a:pPr marL="0" indent="0">
              <a:lnSpc>
                <a:spcPct val="120000"/>
              </a:lnSpc>
              <a:buNone/>
            </a:pPr>
            <a:endParaRPr lang="en-US" sz="2800" dirty="0">
              <a:latin typeface="Arial" panose="020B0604020202020204" pitchFamily="34" charset="0"/>
              <a:cs typeface="Arial" panose="020B0604020202020204" pitchFamily="34" charset="0"/>
            </a:endParaRPr>
          </a:p>
          <a:p>
            <a:pPr marL="0" indent="0">
              <a:lnSpc>
                <a:spcPct val="120000"/>
              </a:lnSpc>
              <a:buNone/>
            </a:pPr>
            <a:endParaRPr lang="en-US"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Selon un mythe répandu, les injustices auxquelles sont confrontés les peuples autochtones de nos jours découleraient des batailles perdues aux mains des Européens.</a:t>
            </a:r>
            <a:endParaRPr lang="en-US" sz="2800" dirty="0">
              <a:latin typeface="Arial" panose="020B0604020202020204" pitchFamily="34" charset="0"/>
              <a:cs typeface="Arial" panose="020B0604020202020204" pitchFamily="34" charset="0"/>
            </a:endParaRPr>
          </a:p>
          <a:p>
            <a:pPr>
              <a:lnSpc>
                <a:spcPct val="120000"/>
              </a:lnSpc>
            </a:pPr>
            <a:r>
              <a:rPr lang="fr-CA" sz="2800" dirty="0">
                <a:solidFill>
                  <a:srgbClr val="92B624"/>
                </a:solidFill>
                <a:latin typeface="Arial" panose="020B0604020202020204" pitchFamily="34" charset="0"/>
                <a:cs typeface="Arial" panose="020B0604020202020204" pitchFamily="34" charset="0"/>
              </a:rPr>
              <a:t>Mais en réalité</a:t>
            </a:r>
            <a:r>
              <a:rPr lang="fr-CA" sz="2800" dirty="0">
                <a:latin typeface="Arial" panose="020B0604020202020204" pitchFamily="34" charset="0"/>
                <a:cs typeface="Arial" panose="020B0604020202020204" pitchFamily="34" charset="0"/>
              </a:rPr>
              <a:t>…les Européens étaient conscients qu’ils perdraient toute guerre déclarée contre les peuples autochtones. Voilà plutôt pourquoi ceux-ci eurent recours aux traités de paix.</a:t>
            </a:r>
            <a:endParaRPr lang="en-US" sz="2800" dirty="0">
              <a:latin typeface="Arial" panose="020B0604020202020204" pitchFamily="34" charset="0"/>
              <a:cs typeface="Arial" panose="020B0604020202020204" pitchFamily="34" charset="0"/>
            </a:endParaRPr>
          </a:p>
          <a:p>
            <a:pPr marL="0" indent="0">
              <a:lnSpc>
                <a:spcPct val="120000"/>
              </a:lnSpc>
              <a:buNone/>
            </a:pPr>
            <a:endParaRPr lang="en-US" sz="2800" dirty="0">
              <a:latin typeface="Arial" panose="020B0604020202020204" pitchFamily="34" charset="0"/>
              <a:cs typeface="Arial" panose="020B0604020202020204" pitchFamily="34" charset="0"/>
            </a:endParaRPr>
          </a:p>
          <a:p>
            <a:pPr marL="0" indent="0">
              <a:lnSpc>
                <a:spcPct val="120000"/>
              </a:lnSpc>
              <a:buNone/>
            </a:pPr>
            <a:endParaRPr lang="en-CA" sz="2800" dirty="0">
              <a:latin typeface="Arial" panose="020B0604020202020204" pitchFamily="34" charset="0"/>
              <a:cs typeface="Arial" panose="020B0604020202020204" pitchFamily="34" charset="0"/>
            </a:endParaRPr>
          </a:p>
          <a:p>
            <a:pPr>
              <a:lnSpc>
                <a:spcPct val="120000"/>
              </a:lnSpc>
            </a:pPr>
            <a:endParaRPr lang="en-US" sz="2800" baseline="30000" dirty="0">
              <a:latin typeface="Arial" panose="020B0604020202020204" pitchFamily="34" charset="0"/>
              <a:cs typeface="Arial" panose="020B0604020202020204" pitchFamily="34" charset="0"/>
            </a:endParaRPr>
          </a:p>
          <a:p>
            <a:pPr eaLnBrk="1" hangingPunct="1">
              <a:lnSpc>
                <a:spcPct val="120000"/>
              </a:lnSpc>
            </a:pPr>
            <a:endParaRPr lang="en-US" sz="2800" baseline="30000" dirty="0">
              <a:latin typeface="Arial" panose="020B0604020202020204" pitchFamily="34" charset="0"/>
              <a:cs typeface="Arial" panose="020B0604020202020204" pitchFamily="34" charset="0"/>
            </a:endParaRPr>
          </a:p>
        </p:txBody>
      </p:sp>
      <p:sp>
        <p:nvSpPr>
          <p:cNvPr id="6" name="TextBox 5"/>
          <p:cNvSpPr txBox="1"/>
          <p:nvPr/>
        </p:nvSpPr>
        <p:spPr>
          <a:xfrm>
            <a:off x="1973751" y="350538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traités signés avant</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042600" y="3650"/>
            <a:ext cx="11360450" cy="13708699"/>
          </a:xfrm>
        </p:spPr>
      </p:pic>
    </p:spTree>
    <p:extLst>
      <p:ext uri="{BB962C8B-B14F-4D97-AF65-F5344CB8AC3E}">
        <p14:creationId xmlns:p14="http://schemas.microsoft.com/office/powerpoint/2010/main" val="12833482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9"/>
          <p:cNvSpPr txBox="1">
            <a:spLocks noChangeArrowheads="1"/>
          </p:cNvSpPr>
          <p:nvPr/>
        </p:nvSpPr>
        <p:spPr bwMode="auto">
          <a:xfrm>
            <a:off x="13047671" y="1670403"/>
            <a:ext cx="107251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000" dirty="0">
                <a:solidFill>
                  <a:srgbClr val="92B624"/>
                </a:solidFill>
                <a:latin typeface="Montserrat" charset="0"/>
                <a:cs typeface="Montserrat" charset="0"/>
              </a:rPr>
              <a:t>POUR LES EUROPÉENS</a:t>
            </a:r>
          </a:p>
        </p:txBody>
      </p:sp>
      <p:sp>
        <p:nvSpPr>
          <p:cNvPr id="17" name="TextBox 16"/>
          <p:cNvSpPr txBox="1"/>
          <p:nvPr/>
        </p:nvSpPr>
        <p:spPr>
          <a:xfrm>
            <a:off x="920810" y="8316735"/>
            <a:ext cx="10534758" cy="4214487"/>
          </a:xfrm>
          <a:prstGeom prst="rect">
            <a:avLst/>
          </a:prstGeom>
          <a:no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Les partenaires du Canada visés par un traité ont aidé les colonies européennes à conquérir le territoire que nous appelons le Canada en raison de la fraternité et de la loyauté enchâssées par les traités.</a:t>
            </a:r>
          </a:p>
          <a:p>
            <a:pPr>
              <a:lnSpc>
                <a:spcPct val="120000"/>
              </a:lnSpc>
            </a:pPr>
            <a:endParaRPr lang="en-US"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Les traités et les peuples autochtones ont contribués à fonder le Canada.</a:t>
            </a:r>
            <a:endParaRPr lang="en-US" sz="2800" dirty="0">
              <a:latin typeface="Arial" panose="020B0604020202020204" pitchFamily="34" charset="0"/>
              <a:cs typeface="Arial" panose="020B0604020202020204" pitchFamily="34" charset="0"/>
            </a:endParaRPr>
          </a:p>
          <a:p>
            <a:pPr defTabSz="1828434" eaLnBrk="1" fontAlgn="auto" hangingPunct="1">
              <a:lnSpc>
                <a:spcPct val="120000"/>
              </a:lnSpc>
              <a:spcBef>
                <a:spcPts val="0"/>
              </a:spcBef>
              <a:spcAft>
                <a:spcPts val="0"/>
              </a:spcAft>
              <a:defRPr/>
            </a:pPr>
            <a:endParaRPr lang="en-US" sz="2800" spc="300" dirty="0">
              <a:latin typeface="Arial" panose="020B0604020202020204" pitchFamily="34" charset="0"/>
              <a:ea typeface="Montserrat Light" charset="0"/>
              <a:cs typeface="Arial" panose="020B0604020202020204" pitchFamily="34" charset="0"/>
            </a:endParaRPr>
          </a:p>
        </p:txBody>
      </p:sp>
      <p:sp>
        <p:nvSpPr>
          <p:cNvPr id="5" name="Rectangle 4"/>
          <p:cNvSpPr/>
          <p:nvPr/>
        </p:nvSpPr>
        <p:spPr>
          <a:xfrm>
            <a:off x="13349555" y="3379077"/>
            <a:ext cx="10296258" cy="2929007"/>
          </a:xfrm>
          <a:prstGeom prst="rect">
            <a:avLst/>
          </a:prstGeom>
        </p:spPr>
        <p:txBody>
          <a:bodyPr wrap="square">
            <a:spAutoFit/>
          </a:bodyPr>
          <a:lstStyle/>
          <a:p>
            <a:pPr>
              <a:lnSpc>
                <a:spcPct val="110000"/>
              </a:lnSpc>
            </a:pPr>
            <a:r>
              <a:rPr lang="fr-CA" sz="2800" dirty="0">
                <a:latin typeface="Arial" panose="020B0604020202020204" pitchFamily="34" charset="0"/>
                <a:cs typeface="Arial" panose="020B0604020202020204" pitchFamily="34" charset="0"/>
              </a:rPr>
              <a:t>Les colonies européennes pouvaient remporter les guerres qu’elles menaient entre elles, ou contre les États-Unis, </a:t>
            </a:r>
            <a:r>
              <a:rPr lang="fr-CA" sz="2800" i="1" dirty="0">
                <a:latin typeface="Arial" panose="020B0604020202020204" pitchFamily="34" charset="0"/>
                <a:cs typeface="Arial" panose="020B0604020202020204" pitchFamily="34" charset="0"/>
              </a:rPr>
              <a:t>uniquement</a:t>
            </a:r>
            <a:r>
              <a:rPr lang="fr-CA" sz="2800" dirty="0">
                <a:latin typeface="Arial" panose="020B0604020202020204" pitchFamily="34" charset="0"/>
                <a:cs typeface="Arial" panose="020B0604020202020204" pitchFamily="34" charset="0"/>
              </a:rPr>
              <a:t> si des guerriers autochtones combattaient à leurs côtés. Sans ces alliances, le Canada ne serait pas devenu un pays et il ferait sans doute partie des États-Unis.</a:t>
            </a:r>
            <a:endParaRPr lang="en-US" sz="2800" dirty="0">
              <a:latin typeface="Arial" panose="020B0604020202020204" pitchFamily="34" charset="0"/>
              <a:cs typeface="Arial" panose="020B0604020202020204" pitchFamily="34" charset="0"/>
            </a:endParaRPr>
          </a:p>
          <a:p>
            <a:pPr>
              <a:lnSpc>
                <a:spcPct val="110000"/>
              </a:lnSpc>
            </a:pPr>
            <a:endParaRPr lang="en-US" sz="2800" dirty="0">
              <a:latin typeface="Arial" panose="020B0604020202020204" pitchFamily="34" charset="0"/>
              <a:cs typeface="Arial" panose="020B0604020202020204" pitchFamily="34" charset="0"/>
            </a:endParaRP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894"/>
            <a:ext cx="12188825" cy="6856214"/>
          </a:xfrm>
        </p:spPr>
      </p:pic>
      <p:pic>
        <p:nvPicPr>
          <p:cNvPr id="12" name="Picture Placeholder 11" descr="tumblr_l39bkk1ED91qbslza.jpg"/>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p:pic>
      <p:sp>
        <p:nvSpPr>
          <p:cNvPr id="7" name="TextBox 6"/>
          <p:cNvSpPr txBox="1"/>
          <p:nvPr/>
        </p:nvSpPr>
        <p:spPr>
          <a:xfrm>
            <a:off x="13863417" y="1409196"/>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L’importance des traités</a:t>
            </a:r>
          </a:p>
        </p:txBody>
      </p:sp>
    </p:spTree>
  </p:cSld>
  <p:clrMapOvr>
    <a:masterClrMapping/>
  </p:clrMapOvr>
  <p:transition/>
</p:sld>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34205</TotalTime>
  <Words>1764</Words>
  <Application>Microsoft Macintosh PowerPoint</Application>
  <PresentationFormat>Custom</PresentationFormat>
  <Paragraphs>174</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 Unicode MS</vt:lpstr>
      <vt:lpstr>ＭＳ Ｐゴシック</vt:lpstr>
      <vt:lpstr>Arial</vt:lpstr>
      <vt:lpstr>Calibri</vt:lpstr>
      <vt:lpstr>Calibri Light</vt:lpstr>
      <vt:lpstr>Georgia</vt:lpstr>
      <vt:lpstr>Gill Sans</vt:lpstr>
      <vt:lpstr>Lato</vt:lpstr>
      <vt:lpstr>Lato Light</vt:lpstr>
      <vt:lpstr>Montserrat</vt:lpstr>
      <vt:lpstr>Montserrat Hairline</vt:lpstr>
      <vt:lpstr>Montserrat Light</vt:lpstr>
      <vt:lpstr>Source Sans Pro</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 Co.</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 PowerPoint Template</dc:title>
  <dc:subject/>
  <dc:creator>Slidepro Design</dc:creator>
  <cp:keywords/>
  <dc:description/>
  <cp:lastModifiedBy>Erin Brewster</cp:lastModifiedBy>
  <cp:revision>6481</cp:revision>
  <dcterms:created xsi:type="dcterms:W3CDTF">2014-11-12T21:47:38Z</dcterms:created>
  <dcterms:modified xsi:type="dcterms:W3CDTF">2018-05-02T13:16:18Z</dcterms:modified>
  <cp:category/>
</cp:coreProperties>
</file>