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5" r:id="rId2"/>
    <p:sldId id="2585" r:id="rId3"/>
    <p:sldId id="2464" r:id="rId4"/>
    <p:sldId id="2456" r:id="rId5"/>
    <p:sldId id="2602" r:id="rId6"/>
    <p:sldId id="2579" r:id="rId7"/>
    <p:sldId id="2319" r:id="rId8"/>
    <p:sldId id="2586" r:id="rId9"/>
    <p:sldId id="2583" r:id="rId10"/>
    <p:sldId id="2428" r:id="rId11"/>
    <p:sldId id="2587" r:id="rId12"/>
    <p:sldId id="2588" r:id="rId13"/>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1pPr>
    <a:lvl2pPr marL="912813" indent="-4556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2pPr>
    <a:lvl3pPr marL="1827213" indent="-9128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3pPr>
    <a:lvl4pPr marL="2741613" indent="-13700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4pPr>
    <a:lvl5pPr marL="3656013" indent="-18272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5pPr>
    <a:lvl6pPr marL="2286000" algn="l" defTabSz="457200" rtl="0" eaLnBrk="1" latinLnBrk="0" hangingPunct="1">
      <a:defRPr sz="3600" kern="1200">
        <a:solidFill>
          <a:schemeClr val="tx1"/>
        </a:solidFill>
        <a:latin typeface="Lato Light" charset="0"/>
        <a:ea typeface="ＭＳ Ｐゴシック" charset="0"/>
        <a:cs typeface="ＭＳ Ｐゴシック" charset="0"/>
      </a:defRPr>
    </a:lvl6pPr>
    <a:lvl7pPr marL="2743200" algn="l" defTabSz="457200" rtl="0" eaLnBrk="1" latinLnBrk="0" hangingPunct="1">
      <a:defRPr sz="3600" kern="1200">
        <a:solidFill>
          <a:schemeClr val="tx1"/>
        </a:solidFill>
        <a:latin typeface="Lato Light" charset="0"/>
        <a:ea typeface="ＭＳ Ｐゴシック" charset="0"/>
        <a:cs typeface="ＭＳ Ｐゴシック" charset="0"/>
      </a:defRPr>
    </a:lvl7pPr>
    <a:lvl8pPr marL="3200400" algn="l" defTabSz="457200" rtl="0" eaLnBrk="1" latinLnBrk="0" hangingPunct="1">
      <a:defRPr sz="3600" kern="1200">
        <a:solidFill>
          <a:schemeClr val="tx1"/>
        </a:solidFill>
        <a:latin typeface="Lato Light" charset="0"/>
        <a:ea typeface="ＭＳ Ｐゴシック" charset="0"/>
        <a:cs typeface="ＭＳ Ｐゴシック" charset="0"/>
      </a:defRPr>
    </a:lvl8pPr>
    <a:lvl9pPr marL="3657600" algn="l" defTabSz="457200" rtl="0" eaLnBrk="1" latinLnBrk="0" hangingPunct="1">
      <a:defRPr sz="3600" kern="1200">
        <a:solidFill>
          <a:schemeClr val="tx1"/>
        </a:solidFill>
        <a:latin typeface="Lato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0">
          <p15:clr>
            <a:srgbClr val="A4A3A4"/>
          </p15:clr>
        </p15:guide>
        <p15:guide id="2" pos="7654">
          <p15:clr>
            <a:srgbClr val="A4A3A4"/>
          </p15:clr>
        </p15:guide>
        <p15:guide id="3" pos="142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6BAD"/>
    <a:srgbClr val="92B624"/>
    <a:srgbClr val="27AB58"/>
    <a:srgbClr val="4FC257"/>
    <a:srgbClr val="3D9442"/>
    <a:srgbClr val="DB9E23"/>
    <a:srgbClr val="000000"/>
    <a:srgbClr val="EFF0F4"/>
    <a:srgbClr val="B8BBC1"/>
    <a:srgbClr val="AA8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1"/>
    <p:restoredTop sz="95216" autoAdjust="0"/>
  </p:normalViewPr>
  <p:slideViewPr>
    <p:cSldViewPr snapToGrid="0" snapToObjects="1">
      <p:cViewPr varScale="1">
        <p:scale>
          <a:sx n="73" d="100"/>
          <a:sy n="73" d="100"/>
        </p:scale>
        <p:origin x="360" y="224"/>
      </p:cViewPr>
      <p:guideLst>
        <p:guide orient="horz" pos="4320"/>
        <p:guide pos="7654"/>
        <p:guide pos="14278"/>
      </p:guideLst>
    </p:cSldViewPr>
  </p:slideViewPr>
  <p:notesTextViewPr>
    <p:cViewPr>
      <p:scale>
        <a:sx n="50" d="100"/>
        <a:sy n="50" d="100"/>
      </p:scale>
      <p:origin x="0" y="0"/>
    </p:cViewPr>
  </p:notesTextViewPr>
  <p:sorterViewPr>
    <p:cViewPr>
      <p:scale>
        <a:sx n="50" d="100"/>
        <a:sy n="50" d="100"/>
      </p:scale>
      <p:origin x="0" y="0"/>
    </p:cViewPr>
  </p:sorterViewPr>
  <p:notesViewPr>
    <p:cSldViewPr snapToGrid="0" snapToObjects="1">
      <p:cViewPr>
        <p:scale>
          <a:sx n="95" d="100"/>
          <a:sy n="95" d="100"/>
        </p:scale>
        <p:origin x="-1944" y="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B8F6E964-5EDA-7148-938C-6620029E41C3}" type="datetimeFigureOut">
              <a:rPr lang="en-US"/>
              <a:pPr>
                <a:defRPr/>
              </a:pPr>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26316199-B88E-AC45-8A61-C723375160BE}" type="slidenum">
              <a:rPr lang="en-US"/>
              <a:pPr>
                <a:defRPr/>
              </a:pPr>
              <a:t>‹#›</a:t>
            </a:fld>
            <a:endParaRPr lang="en-US"/>
          </a:p>
        </p:txBody>
      </p:sp>
    </p:spTree>
    <p:extLst>
      <p:ext uri="{BB962C8B-B14F-4D97-AF65-F5344CB8AC3E}">
        <p14:creationId xmlns:p14="http://schemas.microsoft.com/office/powerpoint/2010/main" val="411500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Light" charset="0"/>
                <a:cs typeface="+mn-cs"/>
              </a:defRPr>
            </a:lvl1pPr>
          </a:lstStyle>
          <a:p>
            <a:pPr>
              <a:defRPr/>
            </a:pPr>
            <a:fld id="{D903F6A5-33B8-0C47-ADDF-29D96E4C392E}" type="datetimeFigureOut">
              <a:rPr lang="en-US"/>
              <a:pPr>
                <a:defRPr/>
              </a:pPr>
              <a:t>5/2/18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Light" charset="0"/>
                <a:cs typeface="+mn-cs"/>
              </a:defRPr>
            </a:lvl1pPr>
          </a:lstStyle>
          <a:p>
            <a:pPr>
              <a:defRPr/>
            </a:pPr>
            <a:fld id="{4D4119B5-1AB8-F042-9585-F7A68D89806B}" type="slidenum">
              <a:rPr lang="en-US"/>
              <a:pPr>
                <a:defRPr/>
              </a:pPr>
              <a:t>‹#›</a:t>
            </a:fld>
            <a:endParaRPr lang="en-US"/>
          </a:p>
        </p:txBody>
      </p:sp>
    </p:spTree>
    <p:extLst>
      <p:ext uri="{BB962C8B-B14F-4D97-AF65-F5344CB8AC3E}">
        <p14:creationId xmlns:p14="http://schemas.microsoft.com/office/powerpoint/2010/main" val="376886743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kern="1200">
        <a:solidFill>
          <a:schemeClr val="tx1"/>
        </a:solidFill>
        <a:latin typeface="Calibri Light"/>
        <a:ea typeface="ＭＳ Ｐゴシック" charset="0"/>
        <a:cs typeface="ＭＳ Ｐゴシック" charset="0"/>
      </a:defRPr>
    </a:lvl1pPr>
    <a:lvl2pPr marL="9128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Light" charset="0"/>
              </a:rPr>
              <a:t>Photo:</a:t>
            </a:r>
            <a:r>
              <a:rPr lang="en-US" baseline="0" dirty="0">
                <a:latin typeface="Calibri Light" charset="0"/>
              </a:rPr>
              <a:t> open source</a:t>
            </a:r>
            <a:endParaRPr lang="en-US" dirty="0">
              <a:latin typeface="Calibri Light"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E115D9C3-B24C-9643-B45A-057CB68DBFBB}" type="slidenum">
              <a:rPr lang="en-US" sz="1200">
                <a:latin typeface="Calibri Light" charset="0"/>
              </a:rPr>
              <a:pPr/>
              <a:t>1</a:t>
            </a:fld>
            <a:endParaRPr lang="en-US" sz="1200">
              <a:latin typeface="Calibri Ligh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Photo: Wampum Belt (Courtesy</a:t>
            </a:r>
            <a:r>
              <a:rPr lang="en-US" sz="2000" baseline="0" dirty="0"/>
              <a:t> of Productions Cazabon)</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10</a:t>
            </a:fld>
            <a:endParaRPr lang="en-US"/>
          </a:p>
        </p:txBody>
      </p:sp>
    </p:spTree>
    <p:extLst>
      <p:ext uri="{BB962C8B-B14F-4D97-AF65-F5344CB8AC3E}">
        <p14:creationId xmlns:p14="http://schemas.microsoft.com/office/powerpoint/2010/main" val="21696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Two</a:t>
            </a:r>
            <a:r>
              <a:rPr lang="en-US" baseline="0" dirty="0"/>
              <a:t> Row Wampum Belt</a:t>
            </a:r>
            <a:r>
              <a:rPr lang="en-US" dirty="0"/>
              <a:t> (Courtesy Productions Cazabon) (Courtesy Productions Cazabon)</a:t>
            </a: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11</a:t>
            </a:fld>
            <a:endParaRPr lang="en-US"/>
          </a:p>
        </p:txBody>
      </p:sp>
    </p:spTree>
    <p:extLst>
      <p:ext uri="{BB962C8B-B14F-4D97-AF65-F5344CB8AC3E}">
        <p14:creationId xmlns:p14="http://schemas.microsoft.com/office/powerpoint/2010/main" val="400410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a:t>
            </a:r>
          </a:p>
          <a:p>
            <a:pPr marL="0" indent="0">
              <a:buNone/>
            </a:pPr>
            <a:r>
              <a:rPr lang="en-US" baseline="0" dirty="0"/>
              <a:t>1.Youth hold 1784 treaty Belt on Parliament Hill (Productions Cazabon)</a:t>
            </a:r>
          </a:p>
          <a:p>
            <a:pPr marL="0" indent="0">
              <a:buNone/>
            </a:pPr>
            <a:r>
              <a:rPr lang="en-US" baseline="0" dirty="0"/>
              <a:t>2. Activists engage in a peaceful march towards Parliament hill (Productions Cazabon)</a:t>
            </a:r>
          </a:p>
          <a:p>
            <a:pPr marL="0" indent="0">
              <a:buNone/>
            </a:pPr>
            <a:r>
              <a:rPr lang="en-US" baseline="0" dirty="0"/>
              <a:t>3. Drum group in front of Parliament Hill 9Productions Cazabon)</a:t>
            </a:r>
            <a:endParaRPr lang="en-US" dirty="0"/>
          </a:p>
          <a:p>
            <a:endParaRPr lang="en-US" sz="2400" kern="1200" baseline="0" dirty="0">
              <a:solidFill>
                <a:schemeClr val="tx1"/>
              </a:solidFill>
              <a:latin typeface="Calibri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12</a:t>
            </a:fld>
            <a:endParaRPr lang="en-US"/>
          </a:p>
        </p:txBody>
      </p:sp>
    </p:spTree>
    <p:extLst>
      <p:ext uri="{BB962C8B-B14F-4D97-AF65-F5344CB8AC3E}">
        <p14:creationId xmlns:p14="http://schemas.microsoft.com/office/powerpoint/2010/main" val="148687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a:t>
            </a:r>
            <a:r>
              <a:rPr lang="en-US" sz="2400" kern="1200" dirty="0">
                <a:solidFill>
                  <a:schemeClr val="tx1"/>
                </a:solidFill>
                <a:effectLst/>
                <a:latin typeface="Calibri Light"/>
                <a:ea typeface="ＭＳ Ｐゴシック" charset="0"/>
                <a:cs typeface="ＭＳ Ｐゴシック" charset="0"/>
              </a:rPr>
              <a:t>‘Champlain Trading with the Indians’ 1911 by Charles William </a:t>
            </a:r>
            <a:r>
              <a:rPr lang="en-US" sz="2400" kern="1200" dirty="0" err="1">
                <a:solidFill>
                  <a:schemeClr val="tx1"/>
                </a:solidFill>
                <a:effectLst/>
                <a:latin typeface="Calibri Light"/>
                <a:ea typeface="ＭＳ Ｐゴシック" charset="0"/>
                <a:cs typeface="ＭＳ Ｐゴシック" charset="0"/>
              </a:rPr>
              <a:t>Jefferys</a:t>
            </a:r>
            <a:r>
              <a:rPr lang="en-US" sz="2400" kern="1200" dirty="0">
                <a:solidFill>
                  <a:schemeClr val="tx1"/>
                </a:solidFill>
                <a:effectLst/>
                <a:latin typeface="Calibri Light"/>
                <a:ea typeface="ＭＳ Ｐゴシック" charset="0"/>
                <a:cs typeface="ＭＳ Ｐゴシック" charset="0"/>
              </a:rPr>
              <a:t> (Library and Archives Canada C-103059)</a:t>
            </a: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a:t>
            </a:fld>
            <a:endParaRPr lang="en-US"/>
          </a:p>
        </p:txBody>
      </p:sp>
    </p:spTree>
    <p:extLst>
      <p:ext uri="{BB962C8B-B14F-4D97-AF65-F5344CB8AC3E}">
        <p14:creationId xmlns:p14="http://schemas.microsoft.com/office/powerpoint/2010/main" val="223730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0" fontAlgn="base" latinLnBrk="0" hangingPunct="0">
              <a:lnSpc>
                <a:spcPct val="90000"/>
              </a:lnSpc>
              <a:spcBef>
                <a:spcPct val="30000"/>
              </a:spcBef>
              <a:spcAft>
                <a:spcPct val="0"/>
              </a:spcAft>
              <a:buClrTx/>
              <a:buSzTx/>
              <a:buFontTx/>
              <a:buNone/>
              <a:tabLst/>
              <a:defRPr/>
            </a:pPr>
            <a:r>
              <a:rPr lang="en-US" sz="2000" baseline="0" dirty="0">
                <a:latin typeface="Georgia" charset="0"/>
              </a:rPr>
              <a:t>Photo: </a:t>
            </a:r>
            <a:r>
              <a:rPr lang="en-CA" sz="2400" kern="1200" dirty="0">
                <a:solidFill>
                  <a:schemeClr val="tx1"/>
                </a:solidFill>
                <a:effectLst/>
                <a:latin typeface="Calibri Light"/>
                <a:ea typeface="ＭＳ Ｐゴシック" charset="0"/>
                <a:cs typeface="ＭＳ Ｐゴシック" charset="0"/>
              </a:rPr>
              <a:t>An old postcard for the Cattaraugus Cutlery Company features Goldie Jamison Conklin, a Seneca of the Heron Clan, from the Allegany Reservation, in Western New York. </a:t>
            </a:r>
            <a:r>
              <a:rPr lang="en-CA" sz="2400" kern="1200">
                <a:solidFill>
                  <a:schemeClr val="tx1"/>
                </a:solidFill>
                <a:effectLst/>
                <a:latin typeface="Calibri Light"/>
                <a:ea typeface="ＭＳ Ｐゴシック" charset="0"/>
                <a:cs typeface="ＭＳ Ｐゴシック" charset="0"/>
              </a:rPr>
              <a:t>Dated 1912.</a:t>
            </a:r>
            <a:r>
              <a:rPr lang="en-CA" sz="2000">
                <a:effectLst/>
              </a:rPr>
              <a:t> </a:t>
            </a:r>
            <a:endParaRPr lang="en-US" sz="2000" baseline="0" dirty="0">
              <a:latin typeface="Georgia" charset="0"/>
            </a:endParaRPr>
          </a:p>
          <a:p>
            <a:pPr>
              <a:lnSpc>
                <a:spcPct val="90000"/>
              </a:lnSpc>
            </a:pPr>
            <a:endParaRPr lang="en-US" sz="2000" dirty="0">
              <a:latin typeface="Georgia" charset="0"/>
            </a:endParaRPr>
          </a:p>
          <a:p>
            <a:endParaRPr lang="en-US" sz="2000" dirty="0">
              <a:latin typeface="Calibri Light" charset="0"/>
            </a:endParaRPr>
          </a:p>
        </p:txBody>
      </p:sp>
      <p:sp>
        <p:nvSpPr>
          <p:cNvPr id="4" name="Slide Number Placeholder 3"/>
          <p:cNvSpPr>
            <a:spLocks noGrp="1"/>
          </p:cNvSpPr>
          <p:nvPr>
            <p:ph type="sldNum" sz="quarter" idx="5"/>
          </p:nvPr>
        </p:nvSpPr>
        <p:spPr/>
        <p:txBody>
          <a:bodyPr/>
          <a:lstStyle/>
          <a:p>
            <a:pPr>
              <a:defRPr/>
            </a:pPr>
            <a:fld id="{06EFF79C-E765-0D46-ACFC-5404A760FD7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CA" sz="2400" kern="1200" dirty="0">
                <a:solidFill>
                  <a:schemeClr val="tx1"/>
                </a:solidFill>
                <a:effectLst/>
                <a:latin typeface="Calibri Light"/>
                <a:ea typeface="ＭＳ Ｐゴシック" charset="0"/>
                <a:cs typeface="ＭＳ Ｐゴシック" charset="0"/>
              </a:rPr>
              <a:t>Photo:</a:t>
            </a:r>
            <a:r>
              <a:rPr lang="en-CA" sz="2400" kern="1200" baseline="0" dirty="0">
                <a:solidFill>
                  <a:schemeClr val="tx1"/>
                </a:solidFill>
                <a:effectLst/>
                <a:latin typeface="Calibri Light"/>
                <a:ea typeface="ＭＳ Ｐゴシック" charset="0"/>
                <a:cs typeface="ＭＳ Ｐゴシック" charset="0"/>
              </a:rPr>
              <a:t> courtesy productions </a:t>
            </a:r>
            <a:r>
              <a:rPr lang="en-CA" sz="2400" kern="1200" baseline="0" dirty="0" err="1">
                <a:solidFill>
                  <a:schemeClr val="tx1"/>
                </a:solidFill>
                <a:effectLst/>
                <a:latin typeface="Calibri Light"/>
                <a:ea typeface="ＭＳ Ｐゴシック" charset="0"/>
                <a:cs typeface="ＭＳ Ｐゴシック" charset="0"/>
              </a:rPr>
              <a:t>cazabon</a:t>
            </a:r>
            <a:endParaRPr lang="en-US" sz="2000" dirty="0">
              <a:latin typeface="Arial"/>
              <a:cs typeface="Arial"/>
            </a:endParaRP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4</a:t>
            </a:fld>
            <a:endParaRPr lang="en-US"/>
          </a:p>
        </p:txBody>
      </p:sp>
    </p:spTree>
    <p:extLst>
      <p:ext uri="{BB962C8B-B14F-4D97-AF65-F5344CB8AC3E}">
        <p14:creationId xmlns:p14="http://schemas.microsoft.com/office/powerpoint/2010/main" val="29815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Illustration boat</a:t>
            </a:r>
            <a:r>
              <a:rPr lang="fr-CA" baseline="0" dirty="0"/>
              <a:t> and </a:t>
            </a:r>
            <a:r>
              <a:rPr lang="fr-CA" baseline="0" dirty="0" err="1"/>
              <a:t>canoe</a:t>
            </a:r>
            <a:r>
              <a:rPr lang="fr-CA" baseline="0" dirty="0"/>
              <a:t> </a:t>
            </a:r>
            <a:r>
              <a:rPr lang="fr-CA" dirty="0"/>
              <a:t>(Productions Cazabon)</a:t>
            </a: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5</a:t>
            </a:fld>
            <a:endParaRPr lang="en-US"/>
          </a:p>
        </p:txBody>
      </p:sp>
    </p:spTree>
    <p:extLst>
      <p:ext uri="{BB962C8B-B14F-4D97-AF65-F5344CB8AC3E}">
        <p14:creationId xmlns:p14="http://schemas.microsoft.com/office/powerpoint/2010/main" val="243216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2000" dirty="0">
                <a:latin typeface="Calibri Light" charset="0"/>
              </a:rPr>
              <a:t>Photo:</a:t>
            </a:r>
            <a:r>
              <a:rPr lang="en-US" sz="2000" baseline="0" dirty="0">
                <a:latin typeface="Calibri Light" charset="0"/>
              </a:rPr>
              <a:t> Two Row Wampum Belt (Productions Cazabon) </a:t>
            </a:r>
            <a:endParaRPr lang="en-CA" sz="2400" kern="1200" dirty="0">
              <a:solidFill>
                <a:schemeClr val="tx1"/>
              </a:solidFill>
              <a:effectLst/>
              <a:latin typeface="Calibri Light"/>
              <a:ea typeface="ＭＳ Ｐゴシック" charset="0"/>
              <a:cs typeface="ＭＳ Ｐゴシック" charset="0"/>
            </a:endParaRPr>
          </a:p>
          <a:p>
            <a:pPr eaLnBrk="1" hangingPunct="1">
              <a:spcBef>
                <a:spcPct val="0"/>
              </a:spcBef>
            </a:pPr>
            <a:r>
              <a:rPr lang="en-US" sz="2000" baseline="0" dirty="0">
                <a:latin typeface="Calibri Light" charset="0"/>
              </a:rPr>
              <a:t> </a:t>
            </a:r>
            <a:endParaRPr lang="en-US" sz="2000" dirty="0">
              <a:latin typeface="Calibri Light"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8CE8E76A-1347-294E-92C8-09FF1A96084F}" type="slidenum">
              <a:rPr lang="en-US" sz="1200">
                <a:latin typeface="Calibri Light" charset="0"/>
              </a:rPr>
              <a:pPr/>
              <a:t>6</a:t>
            </a:fld>
            <a:endParaRPr lang="en-US" sz="1200">
              <a:latin typeface="Calibri Light"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kern="1200" dirty="0">
                <a:solidFill>
                  <a:schemeClr val="tx1"/>
                </a:solidFill>
                <a:effectLst/>
                <a:latin typeface="Calibri Light"/>
                <a:ea typeface="ＭＳ Ｐゴシック" charset="0"/>
                <a:cs typeface="ＭＳ Ｐゴシック" charset="0"/>
              </a:rPr>
              <a:t>Photos:</a:t>
            </a:r>
            <a:r>
              <a:rPr lang="en-CA" sz="2400" kern="1200" baseline="0" dirty="0">
                <a:solidFill>
                  <a:schemeClr val="tx1"/>
                </a:solidFill>
                <a:effectLst/>
                <a:latin typeface="Calibri Light"/>
                <a:ea typeface="ＭＳ Ｐゴシック" charset="0"/>
                <a:cs typeface="ＭＳ Ｐゴシック" charset="0"/>
              </a:rPr>
              <a:t> (courtesy of Productions Cazabon)</a:t>
            </a:r>
            <a:endParaRPr lang="en-CA" sz="2400" kern="1200" dirty="0">
              <a:solidFill>
                <a:schemeClr val="tx1"/>
              </a:solidFill>
              <a:effectLst/>
              <a:latin typeface="Calibri Light"/>
              <a:ea typeface="ＭＳ Ｐゴシック" charset="0"/>
              <a:cs typeface="ＭＳ Ｐゴシック" charset="0"/>
            </a:endParaRPr>
          </a:p>
          <a:p>
            <a:r>
              <a:rPr lang="en-US" dirty="0"/>
              <a:t>1. A string of quahog shell beads</a:t>
            </a:r>
          </a:p>
          <a:p>
            <a:r>
              <a:rPr lang="en-US" dirty="0"/>
              <a:t>2.</a:t>
            </a:r>
            <a:r>
              <a:rPr lang="en-US" baseline="0" dirty="0"/>
              <a:t> A </a:t>
            </a:r>
            <a:r>
              <a:rPr lang="en-US" sz="2400" dirty="0"/>
              <a:t>quahog shell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7</a:t>
            </a:fld>
            <a:endParaRPr lang="en-US"/>
          </a:p>
        </p:txBody>
      </p:sp>
    </p:spTree>
    <p:extLst>
      <p:ext uri="{BB962C8B-B14F-4D97-AF65-F5344CB8AC3E}">
        <p14:creationId xmlns:p14="http://schemas.microsoft.com/office/powerpoint/2010/main" val="109437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Photo: Close up of Two Row Wampum Belts (Productions Cazabon)</a:t>
            </a: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8</a:t>
            </a:fld>
            <a:endParaRPr lang="en-US"/>
          </a:p>
        </p:txBody>
      </p:sp>
    </p:spTree>
    <p:extLst>
      <p:ext uri="{BB962C8B-B14F-4D97-AF65-F5344CB8AC3E}">
        <p14:creationId xmlns:p14="http://schemas.microsoft.com/office/powerpoint/2010/main" val="631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2000" dirty="0">
                <a:latin typeface="Calibri Light" charset="0"/>
              </a:rPr>
              <a:t>Photo:</a:t>
            </a:r>
            <a:r>
              <a:rPr lang="en-US" sz="2000" baseline="0" dirty="0">
                <a:latin typeface="Calibri Light" charset="0"/>
              </a:rPr>
              <a:t> wampum Belt (</a:t>
            </a:r>
            <a:r>
              <a:rPr lang="en-US" sz="2000" dirty="0">
                <a:latin typeface="Calibri Light" charset="0"/>
              </a:rPr>
              <a:t>Courtesy of Productions Cazabon)</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9C1B36BE-7E83-1544-BD1E-CC5521900E42}" type="slidenum">
              <a:rPr lang="en-US" sz="1200">
                <a:latin typeface="Calibri Light" charset="0"/>
              </a:rPr>
              <a:pPr/>
              <a:t>9</a:t>
            </a:fld>
            <a:endParaRPr lang="en-US" sz="1200">
              <a:latin typeface="Calibri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824284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0849821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850834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2772492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7375949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rtlCol="0">
            <a:normAutofit/>
          </a:bodyPr>
          <a:lstStyle>
            <a:lvl1pPr>
              <a:defRPr sz="2800"/>
            </a:lvl1pPr>
          </a:lstStyle>
          <a:p>
            <a:pPr lvl="0"/>
            <a:endParaRPr lang="en-US" noProof="0"/>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752899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404034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637408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898605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2618913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974390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8758793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507225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4081941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297017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361192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791455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40097722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2025224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966469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12510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3508632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308413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6115824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549297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rtlCol="0">
            <a:normAutofit/>
          </a:bodyPr>
          <a:lstStyle>
            <a:lvl1pPr>
              <a:defRPr sz="1600"/>
            </a:lvl1pPr>
          </a:lstStyle>
          <a:p>
            <a:pPr lvl="0"/>
            <a:endParaRPr lang="en-US" noProof="0"/>
          </a:p>
        </p:txBody>
      </p:sp>
      <p:sp>
        <p:nvSpPr>
          <p:cNvPr id="16" name="Picture Placeholder 2"/>
          <p:cNvSpPr>
            <a:spLocks noGrp="1"/>
          </p:cNvSpPr>
          <p:nvPr>
            <p:ph type="pic" sz="quarter" idx="12"/>
          </p:nvPr>
        </p:nvSpPr>
        <p:spPr>
          <a:xfrm>
            <a:off x="4088889" y="0"/>
            <a:ext cx="4081412" cy="6858000"/>
          </a:xfrm>
        </p:spPr>
        <p:txBody>
          <a:bodyPr rtlCol="0">
            <a:normAutofit/>
          </a:bodyPr>
          <a:lstStyle>
            <a:lvl1pPr>
              <a:defRPr sz="1600"/>
            </a:lvl1pPr>
          </a:lstStyle>
          <a:p>
            <a:pPr lvl="0"/>
            <a:endParaRPr lang="en-US" noProof="0"/>
          </a:p>
        </p:txBody>
      </p:sp>
      <p:sp>
        <p:nvSpPr>
          <p:cNvPr id="19" name="Picture Placeholder 2"/>
          <p:cNvSpPr>
            <a:spLocks noGrp="1"/>
          </p:cNvSpPr>
          <p:nvPr>
            <p:ph type="pic" sz="quarter" idx="15"/>
          </p:nvPr>
        </p:nvSpPr>
        <p:spPr>
          <a:xfrm>
            <a:off x="8170301" y="0"/>
            <a:ext cx="4054581" cy="6858000"/>
          </a:xfrm>
        </p:spPr>
        <p:txBody>
          <a:bodyPr rtlCol="0">
            <a:normAutofit/>
          </a:bodyPr>
          <a:lstStyle>
            <a:lvl1pPr>
              <a:defRPr sz="1600"/>
            </a:lvl1pPr>
          </a:lstStyle>
          <a:p>
            <a:pPr lvl="0"/>
            <a:endParaRPr lang="en-US" noProof="0"/>
          </a:p>
        </p:txBody>
      </p:sp>
      <p:sp>
        <p:nvSpPr>
          <p:cNvPr id="21" name="Picture Placeholder 2"/>
          <p:cNvSpPr>
            <a:spLocks noGrp="1"/>
          </p:cNvSpPr>
          <p:nvPr>
            <p:ph type="pic" sz="quarter" idx="17"/>
          </p:nvPr>
        </p:nvSpPr>
        <p:spPr>
          <a:xfrm>
            <a:off x="0" y="6858000"/>
            <a:ext cx="4060850" cy="6858000"/>
          </a:xfrm>
        </p:spPr>
        <p:txBody>
          <a:bodyPr rtlCol="0">
            <a:normAutofit/>
          </a:bodyPr>
          <a:lstStyle>
            <a:lvl1pPr>
              <a:defRPr sz="1600"/>
            </a:lvl1pPr>
          </a:lstStyle>
          <a:p>
            <a:pPr lvl="0"/>
            <a:endParaRPr lang="en-US" noProof="0"/>
          </a:p>
        </p:txBody>
      </p:sp>
      <p:sp>
        <p:nvSpPr>
          <p:cNvPr id="22" name="Picture Placeholder 2"/>
          <p:cNvSpPr>
            <a:spLocks noGrp="1"/>
          </p:cNvSpPr>
          <p:nvPr>
            <p:ph type="pic" sz="quarter" idx="18"/>
          </p:nvPr>
        </p:nvSpPr>
        <p:spPr>
          <a:xfrm>
            <a:off x="4071648" y="6858000"/>
            <a:ext cx="4087855" cy="6858000"/>
          </a:xfrm>
        </p:spPr>
        <p:txBody>
          <a:bodyPr rtlCol="0">
            <a:normAutofit/>
          </a:bodyPr>
          <a:lstStyle>
            <a:lvl1pPr>
              <a:defRPr sz="1600"/>
            </a:lvl1pPr>
          </a:lstStyle>
          <a:p>
            <a:pPr lvl="0"/>
            <a:endParaRPr lang="en-US" noProof="0"/>
          </a:p>
        </p:txBody>
      </p:sp>
      <p:sp>
        <p:nvSpPr>
          <p:cNvPr id="25" name="Picture Placeholder 2"/>
          <p:cNvSpPr>
            <a:spLocks noGrp="1"/>
          </p:cNvSpPr>
          <p:nvPr>
            <p:ph type="pic" sz="quarter" idx="21"/>
          </p:nvPr>
        </p:nvSpPr>
        <p:spPr>
          <a:xfrm>
            <a:off x="8170301" y="6858000"/>
            <a:ext cx="4054581" cy="6858000"/>
          </a:xfrm>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54234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004631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rtlCol="0">
            <a:normAutofit/>
          </a:bodyPr>
          <a:lstStyle>
            <a:lvl1pPr marL="0" indent="0" algn="ctr">
              <a:buNone/>
              <a:defRPr sz="2199">
                <a:latin typeface="Calibri Light"/>
                <a:cs typeface="Calibri Light"/>
              </a:defRPr>
            </a:lvl1pPr>
          </a:lstStyle>
          <a:p>
            <a:pPr lvl="0"/>
            <a:endParaRPr lang="id-ID" noProof="0" dirty="0"/>
          </a:p>
        </p:txBody>
      </p:sp>
      <p:sp>
        <p:nvSpPr>
          <p:cNvPr id="17" name="Picture Placeholder 2"/>
          <p:cNvSpPr>
            <a:spLocks noGrp="1" noChangeAspect="1"/>
          </p:cNvSpPr>
          <p:nvPr>
            <p:ph type="pic" sz="quarter" idx="22"/>
          </p:nvPr>
        </p:nvSpPr>
        <p:spPr>
          <a:xfrm>
            <a:off x="16352915" y="8991653"/>
            <a:ext cx="1013634" cy="1768937"/>
          </a:xfrm>
        </p:spPr>
        <p:txBody>
          <a:bodyPr rtlCol="0">
            <a:normAutofit/>
          </a:bodyPr>
          <a:lstStyle>
            <a:lvl1pPr marL="0" indent="0" algn="l">
              <a:lnSpc>
                <a:spcPct val="50000"/>
              </a:lnSpc>
              <a:buNone/>
              <a:defRPr sz="700">
                <a:latin typeface="Calibri Light"/>
                <a:cs typeface="Calibri Light"/>
              </a:defRPr>
            </a:lvl1pPr>
          </a:lstStyle>
          <a:p>
            <a:pPr lvl="0"/>
            <a:r>
              <a:rPr lang="en-US" noProof="0"/>
              <a:t>Drag picture to placeholder or click icon to add</a:t>
            </a:r>
            <a:endParaRPr lang="id-ID" noProof="0" dirty="0"/>
          </a:p>
        </p:txBody>
      </p:sp>
      <p:sp>
        <p:nvSpPr>
          <p:cNvPr id="10" name="Picture Placeholder 2"/>
          <p:cNvSpPr>
            <a:spLocks noGrp="1" noChangeAspect="1"/>
          </p:cNvSpPr>
          <p:nvPr>
            <p:ph type="pic" sz="quarter" idx="26"/>
          </p:nvPr>
        </p:nvSpPr>
        <p:spPr>
          <a:xfrm>
            <a:off x="4754354" y="7975469"/>
            <a:ext cx="4254887" cy="2712449"/>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8" name="Picture Placeholder 2"/>
          <p:cNvSpPr>
            <a:spLocks noGrp="1" noChangeAspect="1"/>
          </p:cNvSpPr>
          <p:nvPr>
            <p:ph type="pic" sz="quarter" idx="24"/>
          </p:nvPr>
        </p:nvSpPr>
        <p:spPr>
          <a:xfrm>
            <a:off x="14235822" y="7821109"/>
            <a:ext cx="2254062" cy="2902541"/>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11" name="Picture Placeholder 2"/>
          <p:cNvSpPr>
            <a:spLocks noGrp="1" noChangeAspect="1"/>
          </p:cNvSpPr>
          <p:nvPr>
            <p:ph type="pic" sz="quarter" idx="27"/>
          </p:nvPr>
        </p:nvSpPr>
        <p:spPr>
          <a:xfrm>
            <a:off x="17691338" y="10138875"/>
            <a:ext cx="441690" cy="557901"/>
          </a:xfrm>
        </p:spPr>
        <p:txBody>
          <a:bodyPr rtlCol="0">
            <a:normAutofit/>
          </a:bodyPr>
          <a:lstStyle>
            <a:lvl1pPr marL="0" indent="0" algn="ctr">
              <a:lnSpc>
                <a:spcPct val="50000"/>
              </a:lnSpc>
              <a:buNone/>
              <a:defRPr sz="1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2520659658"/>
      </p:ext>
    </p:extLst>
  </p:cSld>
  <p:clrMapOvr>
    <a:masterClrMapping/>
  </p:clrMapOvr>
  <p:transition spd="med" advClick="0" advTm="2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6" name="Rectangle 5"/>
          <p:cNvSpPr/>
          <p:nvPr userDrawn="1"/>
        </p:nvSpPr>
        <p:spPr>
          <a:xfrm>
            <a:off x="21732875" y="7938"/>
            <a:ext cx="2101850" cy="1576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Tree>
    <p:extLst>
      <p:ext uri="{BB962C8B-B14F-4D97-AF65-F5344CB8AC3E}">
        <p14:creationId xmlns:p14="http://schemas.microsoft.com/office/powerpoint/2010/main" val="31538683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446489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512635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643148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799002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800654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6376105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3321632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953669694"/>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601" y="666750"/>
            <a:ext cx="520700" cy="523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Box 9"/>
          <p:cNvSpPr txBox="1">
            <a:spLocks noChangeArrowheads="1"/>
          </p:cNvSpPr>
          <p:nvPr userDrawn="1"/>
        </p:nvSpPr>
        <p:spPr bwMode="auto">
          <a:xfrm>
            <a:off x="22129750" y="668338"/>
            <a:ext cx="785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defRPr/>
            </a:pPr>
            <a:fld id="{F3025D3F-041F-F940-BBF7-CBFB7E756AF9}" type="slidenum">
              <a:rPr lang="id-ID" sz="1800" smtClean="0">
                <a:solidFill>
                  <a:schemeClr val="bg1"/>
                </a:solidFill>
                <a:latin typeface="Montserrat Light" charset="0"/>
                <a:cs typeface="Montserrat Light" charset="0"/>
              </a:rPr>
              <a:pPr algn="ctr" eaLnBrk="1" hangingPunct="1">
                <a:defRPr/>
              </a:pPr>
              <a:t>‹#›</a:t>
            </a:fld>
            <a:r>
              <a:rPr lang="id-ID" sz="1800">
                <a:solidFill>
                  <a:schemeClr val="bg1"/>
                </a:solidFill>
                <a:latin typeface="Montserrat Light" charset="0"/>
                <a:cs typeface="Montserrat Light" charset="0"/>
              </a:rPr>
              <a:t>  </a:t>
            </a:r>
          </a:p>
        </p:txBody>
      </p:sp>
      <p:sp>
        <p:nvSpPr>
          <p:cNvPr id="1029" name="Title Placeholder 3"/>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 id="2147484127" r:id="rId30"/>
    <p:sldLayoutId id="2147484128" r:id="rId31"/>
    <p:sldLayoutId id="2147484129" r:id="rId32"/>
    <p:sldLayoutId id="2147484130" r:id="rId33"/>
    <p:sldLayoutId id="2147484133" r:id="rId34"/>
    <p:sldLayoutId id="2147484134" r:id="rId35"/>
    <p:sldLayoutId id="2147484131" r:id="rId36"/>
    <p:sldLayoutId id="2147484132" r:id="rId37"/>
  </p:sldLayoutIdLst>
  <p:transition/>
  <p:hf hdr="0" ftr="0" dt="0"/>
  <p:txStyles>
    <p:titleStyle>
      <a:lvl1pPr algn="l" defTabSz="1827213" rtl="0" eaLnBrk="0" fontAlgn="base" hangingPunct="0">
        <a:lnSpc>
          <a:spcPct val="90000"/>
        </a:lnSpc>
        <a:spcBef>
          <a:spcPct val="0"/>
        </a:spcBef>
        <a:spcAft>
          <a:spcPct val="0"/>
        </a:spcAft>
        <a:defRPr lang="en-US" sz="6000" kern="1200">
          <a:solidFill>
            <a:schemeClr val="tx1"/>
          </a:solidFill>
          <a:latin typeface="Montserrat Hairline" charset="0"/>
          <a:ea typeface="ＭＳ Ｐゴシック" charset="0"/>
          <a:cs typeface="Montserrat Hairline" charset="0"/>
        </a:defRPr>
      </a:lvl1pPr>
      <a:lvl2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2pPr>
      <a:lvl3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3pPr>
      <a:lvl4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4pPr>
      <a:lvl5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5pPr>
      <a:lvl6pPr marL="4572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6pPr>
      <a:lvl7pPr marL="9144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7pPr>
      <a:lvl8pPr marL="13716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8pPr>
      <a:lvl9pPr marL="18288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9pPr>
    </p:titleStyle>
    <p:bodyStyle>
      <a:lvl1pPr marL="342900" indent="-342900" algn="l" defTabSz="1827213" rtl="0" eaLnBrk="0" fontAlgn="base" hangingPunct="0">
        <a:lnSpc>
          <a:spcPct val="90000"/>
        </a:lnSpc>
        <a:spcBef>
          <a:spcPts val="2000"/>
        </a:spcBef>
        <a:spcAft>
          <a:spcPct val="0"/>
        </a:spcAft>
        <a:buFont typeface="Arial" charset="0"/>
        <a:defRPr lang="en-US" sz="4800" kern="1200" dirty="0">
          <a:solidFill>
            <a:schemeClr val="tx1"/>
          </a:solidFill>
          <a:latin typeface="Montserrat Hairline" charset="0"/>
          <a:ea typeface="ＭＳ Ｐゴシック" charset="0"/>
          <a:cs typeface="Montserrat Hairline" charset="0"/>
        </a:defRPr>
      </a:lvl1pPr>
      <a:lvl2pPr marL="912813" indent="-455613" algn="l" defTabSz="1827213" rtl="0" eaLnBrk="0" fontAlgn="base" hangingPunct="0">
        <a:lnSpc>
          <a:spcPct val="90000"/>
        </a:lnSpc>
        <a:spcBef>
          <a:spcPts val="1000"/>
        </a:spcBef>
        <a:spcAft>
          <a:spcPct val="0"/>
        </a:spcAft>
        <a:buFont typeface="Arial" charset="0"/>
        <a:defRPr lang="en-US" sz="4000" kern="1200" dirty="0">
          <a:solidFill>
            <a:schemeClr val="tx1"/>
          </a:solidFill>
          <a:latin typeface="Montserrat Hairline" charset="0"/>
          <a:ea typeface="Montserrat Hairline" charset="0"/>
          <a:cs typeface="Montserrat Hairline" charset="0"/>
        </a:defRPr>
      </a:lvl2pPr>
      <a:lvl3pPr marL="1827213" indent="-912813" algn="l" defTabSz="1827213" rtl="0" eaLnBrk="0" fontAlgn="base" hangingPunct="0">
        <a:lnSpc>
          <a:spcPct val="90000"/>
        </a:lnSpc>
        <a:spcBef>
          <a:spcPts val="1000"/>
        </a:spcBef>
        <a:spcAft>
          <a:spcPct val="0"/>
        </a:spcAft>
        <a:buFont typeface="Arial" charset="0"/>
        <a:defRPr lang="en-US" sz="3600" kern="1200" dirty="0">
          <a:solidFill>
            <a:schemeClr val="tx1"/>
          </a:solidFill>
          <a:latin typeface="Montserrat Hairline" charset="0"/>
          <a:ea typeface="Montserrat Hairline" charset="0"/>
          <a:cs typeface="Montserrat Hairline" charset="0"/>
        </a:defRPr>
      </a:lvl3pPr>
      <a:lvl4pPr marL="2741613" indent="-13700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4pPr>
      <a:lvl5pPr marL="3656013" indent="-18272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7" name="TextBox 6"/>
          <p:cNvSpPr txBox="1"/>
          <p:nvPr/>
        </p:nvSpPr>
        <p:spPr>
          <a:xfrm>
            <a:off x="6535504" y="11384720"/>
            <a:ext cx="11011398" cy="1969770"/>
          </a:xfrm>
          <a:prstGeom prst="rect">
            <a:avLst/>
          </a:prstGeom>
          <a:noFill/>
          <a:effectLst>
            <a:glow rad="101600">
              <a:schemeClr val="accent1">
                <a:satMod val="175000"/>
                <a:alpha val="40000"/>
              </a:schemeClr>
            </a:glow>
            <a:outerShdw blurRad="50800" dist="38100" dir="5400000" algn="t" rotWithShape="0">
              <a:prstClr val="black">
                <a:alpha val="40000"/>
              </a:prstClr>
            </a:outerShdw>
          </a:effectLst>
        </p:spPr>
        <p:txBody>
          <a:bodyPr wrap="none">
            <a:spAutoFit/>
          </a:bodyPr>
          <a:lstStyle/>
          <a:p>
            <a:pPr algn="ctr" defTabSz="1828434" eaLnBrk="1" fontAlgn="auto" hangingPunct="1">
              <a:spcBef>
                <a:spcPts val="0"/>
              </a:spcBef>
              <a:spcAft>
                <a:spcPts val="0"/>
              </a:spcAft>
              <a:defRPr/>
            </a:pPr>
            <a:r>
              <a:rPr lang="en-US" sz="12200" b="1" kern="2400" spc="5500" dirty="0">
                <a:solidFill>
                  <a:schemeClr val="bg1"/>
                </a:solidFill>
                <a:effectLst>
                  <a:outerShdw blurRad="50800" dist="38100" dir="2700000" algn="tl" rotWithShape="0">
                    <a:prstClr val="black">
                      <a:alpha val="40000"/>
                    </a:prstClr>
                  </a:outerShdw>
                </a:effectLst>
                <a:latin typeface="Montserrat" charset="0"/>
                <a:ea typeface="Montserrat" charset="0"/>
                <a:cs typeface="Montserrat" charset="0"/>
              </a:rPr>
              <a:t>WAMPUM</a:t>
            </a:r>
          </a:p>
        </p:txBody>
      </p:sp>
      <p:sp>
        <p:nvSpPr>
          <p:cNvPr id="9" name="TextBox 8"/>
          <p:cNvSpPr txBox="1"/>
          <p:nvPr/>
        </p:nvSpPr>
        <p:spPr>
          <a:xfrm>
            <a:off x="4677606" y="10868137"/>
            <a:ext cx="14703865" cy="584776"/>
          </a:xfrm>
          <a:prstGeom prst="rect">
            <a:avLst/>
          </a:prstGeom>
          <a:noFill/>
          <a:effectLst>
            <a:glow rad="101600">
              <a:schemeClr val="accent1">
                <a:satMod val="175000"/>
                <a:alpha val="40000"/>
              </a:schemeClr>
            </a:glow>
            <a:outerShdw blurRad="50800" dist="38100" dir="5400000" algn="t" rotWithShape="0">
              <a:prstClr val="black">
                <a:alpha val="40000"/>
              </a:prstClr>
            </a:outerShdw>
          </a:effectLst>
        </p:spPr>
        <p:txBody>
          <a:bodyPr wrap="none">
            <a:spAutoFit/>
          </a:bodyPr>
          <a:lstStyle/>
          <a:p>
            <a:pPr algn="ctr" defTabSz="1828434" eaLnBrk="1" fontAlgn="auto" hangingPunct="1">
              <a:spcBef>
                <a:spcPts val="0"/>
              </a:spcBef>
              <a:spcAft>
                <a:spcPts val="0"/>
              </a:spcAft>
              <a:defRPr/>
            </a:pPr>
            <a:r>
              <a:rPr lang="fr-CA" sz="3200" b="1" spc="2000" dirty="0">
                <a:solidFill>
                  <a:schemeClr val="bg1"/>
                </a:solidFill>
                <a:latin typeface="Montserrat" charset="0"/>
                <a:ea typeface="Montserrat" charset="0"/>
                <a:cs typeface="Montserrat" charset="0"/>
              </a:rPr>
              <a:t>Les enseignements de la ceinture</a:t>
            </a:r>
          </a:p>
        </p:txBody>
      </p:sp>
      <p:pic>
        <p:nvPicPr>
          <p:cNvPr id="2" name="Picture 1" descr="Whitelogo_F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023" y="415473"/>
            <a:ext cx="7645325" cy="1086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 y="1785"/>
            <a:ext cx="24377652" cy="13712429"/>
          </a:xfrm>
        </p:spPr>
      </p:pic>
      <p:sp>
        <p:nvSpPr>
          <p:cNvPr id="4" name="Rectangle 3"/>
          <p:cNvSpPr/>
          <p:nvPr/>
        </p:nvSpPr>
        <p:spPr>
          <a:xfrm>
            <a:off x="0" y="3687385"/>
            <a:ext cx="24377650" cy="6219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 name="Rectangle 9"/>
          <p:cNvSpPr/>
          <p:nvPr/>
        </p:nvSpPr>
        <p:spPr>
          <a:xfrm>
            <a:off x="2765858" y="7124710"/>
            <a:ext cx="19163443" cy="2641749"/>
          </a:xfrm>
          <a:prstGeom prst="rect">
            <a:avLst/>
          </a:prstGeom>
        </p:spPr>
        <p:txBody>
          <a:bodyPr wrap="square">
            <a:spAutoFit/>
          </a:bodyPr>
          <a:lstStyle/>
          <a:p>
            <a:pPr algn="ctr">
              <a:lnSpc>
                <a:spcPct val="120000"/>
              </a:lnSpc>
            </a:pPr>
            <a:r>
              <a:rPr lang="fr-CA" sz="2800"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La ceinture à deux rangs agit comme un cadre favorisant la réconciliation et la décolonisation.</a:t>
            </a:r>
            <a:endParaRPr lang="en-CA" sz="2800" dirty="0">
              <a:latin typeface="Arial" panose="020B0604020202020204" pitchFamily="34" charset="0"/>
              <a:cs typeface="Arial" panose="020B0604020202020204" pitchFamily="34" charset="0"/>
            </a:endParaRPr>
          </a:p>
          <a:p>
            <a:pPr algn="ctr">
              <a:lnSpc>
                <a:spcPct val="120000"/>
              </a:lnSpc>
            </a:pPr>
            <a:r>
              <a:rPr lang="fr-FR" sz="2800" dirty="0">
                <a:latin typeface="Arial" panose="020B0604020202020204" pitchFamily="34" charset="0"/>
                <a:cs typeface="Arial" panose="020B0604020202020204" pitchFamily="34" charset="0"/>
              </a:rPr>
              <a:t>Respecter l’engagement exprimé par les deux rangs implique être en accord avec le droit des populations autochtones d’habiter leur propre territoire selon leur propre système gouvernemental, organisationnel et économique.</a:t>
            </a:r>
            <a:endParaRPr lang="en-CA" sz="2800" dirty="0">
              <a:latin typeface="Arial" panose="020B0604020202020204" pitchFamily="34" charset="0"/>
              <a:cs typeface="Arial" panose="020B0604020202020204" pitchFamily="34" charset="0"/>
            </a:endParaRPr>
          </a:p>
          <a:p>
            <a:pPr algn="ctr">
              <a:lnSpc>
                <a:spcPct val="120000"/>
              </a:lnSpc>
            </a:pPr>
            <a:endParaRPr lang="fr-CA" sz="2800" dirty="0">
              <a:latin typeface="Arial" panose="020B0604020202020204" pitchFamily="34" charset="0"/>
              <a:cs typeface="Arial" panose="020B0604020202020204" pitchFamily="34" charset="0"/>
            </a:endParaRPr>
          </a:p>
          <a:p>
            <a:pPr algn="ctr">
              <a:lnSpc>
                <a:spcPct val="120000"/>
              </a:lnSpc>
            </a:pPr>
            <a:endParaRPr lang="fr-CA" sz="2800" b="1" dirty="0">
              <a:latin typeface="Arial" panose="020B0604020202020204" pitchFamily="34" charset="0"/>
              <a:cs typeface="Arial" panose="020B0604020202020204" pitchFamily="34" charset="0"/>
            </a:endParaRPr>
          </a:p>
        </p:txBody>
      </p:sp>
      <p:sp>
        <p:nvSpPr>
          <p:cNvPr id="7" name="TextBox 12"/>
          <p:cNvSpPr txBox="1">
            <a:spLocks noChangeArrowheads="1"/>
          </p:cNvSpPr>
          <p:nvPr/>
        </p:nvSpPr>
        <p:spPr bwMode="auto">
          <a:xfrm>
            <a:off x="3192905" y="5202783"/>
            <a:ext cx="1835920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1A6BAD"/>
                </a:solidFill>
                <a:latin typeface="Montserrat" charset="0"/>
                <a:cs typeface="Montserrat" charset="0"/>
              </a:rPr>
              <a:t>UN CADRE POUR LA RÉCONCILIATION</a:t>
            </a:r>
          </a:p>
        </p:txBody>
      </p:sp>
      <p:sp>
        <p:nvSpPr>
          <p:cNvPr id="8" name="TextBox 7"/>
          <p:cNvSpPr txBox="1"/>
          <p:nvPr/>
        </p:nvSpPr>
        <p:spPr>
          <a:xfrm>
            <a:off x="7486254" y="486422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L’enseignement de la ceinture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12275813" y="3294735"/>
            <a:ext cx="107251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1A6BAD"/>
                </a:solidFill>
                <a:latin typeface="Montserrat" charset="0"/>
                <a:cs typeface="Montserrat" charset="0"/>
              </a:rPr>
              <a:t>LA CEINTURE WAMPUM</a:t>
            </a:r>
          </a:p>
        </p:txBody>
      </p:sp>
      <p:pic>
        <p:nvPicPr>
          <p:cNvPr id="6" name="Picture 5" descr="Artboard 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8018" y="10926259"/>
            <a:ext cx="5386809" cy="821861"/>
          </a:xfrm>
          <a:prstGeom prst="rect">
            <a:avLst/>
          </a:prstGeom>
        </p:spPr>
      </p:pic>
      <p:sp>
        <p:nvSpPr>
          <p:cNvPr id="3" name="Rectangle 2"/>
          <p:cNvSpPr/>
          <p:nvPr/>
        </p:nvSpPr>
        <p:spPr>
          <a:xfrm>
            <a:off x="12275813" y="5700484"/>
            <a:ext cx="11175836" cy="7316875"/>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ceinture wampum </a:t>
            </a:r>
            <a:r>
              <a:rPr lang="fr-FR" sz="2800" dirty="0">
                <a:latin typeface="Arial" panose="020B0604020202020204" pitchFamily="34" charset="0"/>
                <a:cs typeface="Arial" panose="020B0604020202020204" pitchFamily="34" charset="0"/>
              </a:rPr>
              <a:t>à deux rangs constitue toujours un accord scellé par un traité que les </a:t>
            </a:r>
            <a:r>
              <a:rPr lang="fr-FR" sz="2800" dirty="0" err="1">
                <a:latin typeface="Arial" panose="020B0604020202020204" pitchFamily="34" charset="0"/>
                <a:cs typeface="Arial" panose="020B0604020202020204" pitchFamily="34" charset="0"/>
              </a:rPr>
              <a:t>Hauenosaunee</a:t>
            </a:r>
            <a:r>
              <a:rPr lang="fr-FR" sz="2800" dirty="0">
                <a:latin typeface="Arial" panose="020B0604020202020204" pitchFamily="34" charset="0"/>
                <a:cs typeface="Arial" panose="020B0604020202020204" pitchFamily="34" charset="0"/>
              </a:rPr>
              <a:t> et autres nations autochtones défendent toujours aujourd’hui en dépit de l’échec </a:t>
            </a:r>
            <a:r>
              <a:rPr lang="fr-CA" sz="2800" dirty="0">
                <a:latin typeface="Arial" panose="020B0604020202020204" pitchFamily="34" charset="0"/>
                <a:cs typeface="Arial" panose="020B0604020202020204" pitchFamily="34" charset="0"/>
              </a:rPr>
              <a:t>du gouvernement Canadien à conserver les principes des traités dont il a hérité de la Couronne Britannique.  </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La couronne Britannique et l’état colonial Canadien furent peu disposés à respecter l’autodétermination des Autochtones ou à maintenir les accords de la ceinture Wampum à deux rangs. </a:t>
            </a:r>
            <a:r>
              <a:rPr lang="fr-FR" sz="2800" dirty="0">
                <a:latin typeface="Arial" panose="020B0604020202020204" pitchFamily="34" charset="0"/>
                <a:cs typeface="Arial" panose="020B0604020202020204" pitchFamily="34" charset="0"/>
              </a:rPr>
              <a:t>Mais il est encore temps pour les non-autochtones d’apprendre les enseignements de cette histoire et de transmettre aux autres les éléments originels de cette entente fondée sur des valeurs de paix, d’amitié et de respect entre deux nations.</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p:txBody>
      </p:sp>
      <p:sp>
        <p:nvSpPr>
          <p:cNvPr id="9" name="TextBox 8"/>
          <p:cNvSpPr txBox="1"/>
          <p:nvPr/>
        </p:nvSpPr>
        <p:spPr>
          <a:xfrm>
            <a:off x="13001272" y="2956181"/>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L’enseignement de la ceinture</a:t>
            </a: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0" y="986"/>
            <a:ext cx="11034713" cy="13714027"/>
          </a:xfrm>
        </p:spPr>
      </p:pic>
    </p:spTree>
    <p:extLst>
      <p:ext uri="{BB962C8B-B14F-4D97-AF65-F5344CB8AC3E}">
        <p14:creationId xmlns:p14="http://schemas.microsoft.com/office/powerpoint/2010/main" val="990555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4350934" y="1865035"/>
            <a:ext cx="1565159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8800" dirty="0">
                <a:solidFill>
                  <a:srgbClr val="1A6BAD"/>
                </a:solidFill>
                <a:latin typeface="Montserrat" charset="0"/>
                <a:cs typeface="Montserrat" charset="0"/>
              </a:rPr>
              <a:t>REDÉFINIR NOS RELATIONS</a:t>
            </a:r>
          </a:p>
        </p:txBody>
      </p:sp>
      <p:sp>
        <p:nvSpPr>
          <p:cNvPr id="7" name="Rectangle 6"/>
          <p:cNvSpPr/>
          <p:nvPr/>
        </p:nvSpPr>
        <p:spPr>
          <a:xfrm>
            <a:off x="3640509" y="4263477"/>
            <a:ext cx="17652233" cy="2311402"/>
          </a:xfrm>
          <a:prstGeom prst="rect">
            <a:avLst/>
          </a:prstGeom>
        </p:spPr>
        <p:txBody>
          <a:bodyPr wrap="square">
            <a:spAutoFit/>
          </a:bodyPr>
          <a:lstStyle/>
          <a:p>
            <a:pPr algn="ctr">
              <a:lnSpc>
                <a:spcPct val="130000"/>
              </a:lnSpc>
            </a:pPr>
            <a:r>
              <a:rPr lang="fr-FR" sz="2800" dirty="0">
                <a:latin typeface="Arial" panose="020B0604020202020204" pitchFamily="34" charset="0"/>
                <a:cs typeface="Arial" panose="020B0604020202020204" pitchFamily="34" charset="0"/>
              </a:rPr>
              <a:t>Au moment où s’amorce un nouveau cycle de luttes autochtones et alors que la crise mondiale du capitalisme ne fait que s’intensifier, le 400</a:t>
            </a:r>
            <a:r>
              <a:rPr lang="fr-FR" sz="2800" baseline="30000" dirty="0">
                <a:latin typeface="Arial" panose="020B0604020202020204" pitchFamily="34" charset="0"/>
                <a:cs typeface="Arial" panose="020B0604020202020204" pitchFamily="34" charset="0"/>
              </a:rPr>
              <a:t>e</a:t>
            </a:r>
            <a:r>
              <a:rPr lang="fr-FR" sz="2800" dirty="0">
                <a:latin typeface="Arial" panose="020B0604020202020204" pitchFamily="34" charset="0"/>
                <a:cs typeface="Arial" panose="020B0604020202020204" pitchFamily="34" charset="0"/>
              </a:rPr>
              <a:t> anniversaire du premier traité de la ceinture wampum constitue un moment opportun pour redéfinir la relation entre les populations autochtones et non-autochtones.</a:t>
            </a:r>
            <a:endParaRPr lang="en-CA" sz="2800" dirty="0">
              <a:latin typeface="Arial" panose="020B0604020202020204" pitchFamily="34" charset="0"/>
              <a:cs typeface="Arial" panose="020B0604020202020204" pitchFamily="34" charset="0"/>
            </a:endParaRPr>
          </a:p>
          <a:p>
            <a:pPr algn="ctr">
              <a:lnSpc>
                <a:spcPct val="130000"/>
              </a:lnSpc>
            </a:pPr>
            <a:endParaRPr lang="fr-CA" sz="2800" dirty="0">
              <a:latin typeface="Arial" panose="020B0604020202020204" pitchFamily="34" charset="0"/>
              <a:cs typeface="Arial" panose="020B0604020202020204" pitchFamily="34" charset="0"/>
            </a:endParaRPr>
          </a:p>
        </p:txBody>
      </p:sp>
      <p:sp>
        <p:nvSpPr>
          <p:cNvPr id="9" name="TextBox 8"/>
          <p:cNvSpPr txBox="1"/>
          <p:nvPr/>
        </p:nvSpPr>
        <p:spPr>
          <a:xfrm>
            <a:off x="7438851" y="165584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400 ans plus tard:</a:t>
            </a:r>
          </a:p>
        </p:txBody>
      </p:sp>
      <p:pic>
        <p:nvPicPr>
          <p:cNvPr id="5" name="Picture Placeholder 4" descr="2016_06_17_SACRED_WALK_014.JPG"/>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xfrm>
            <a:off x="3525869" y="7053263"/>
            <a:ext cx="6099176" cy="5402262"/>
          </a:xfrm>
        </p:spPr>
      </p:pic>
      <p:pic>
        <p:nvPicPr>
          <p:cNvPr id="10" name="Picture Placeholder 9" descr="2016_06_17_SACRED_WALK_116.JPG"/>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a:xfrm>
            <a:off x="15724220" y="7053263"/>
            <a:ext cx="6099175" cy="5402262"/>
          </a:xfrm>
        </p:spPr>
      </p:pic>
      <p:pic>
        <p:nvPicPr>
          <p:cNvPr id="3" name="Picture 2" descr="logo_F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197477" y="12808857"/>
            <a:ext cx="7246900" cy="874704"/>
          </a:xfrm>
          <a:prstGeom prst="rect">
            <a:avLst/>
          </a:prstGeom>
        </p:spPr>
      </p:pic>
      <p:pic>
        <p:nvPicPr>
          <p:cNvPr id="8" name="Picture Placeholder 7" descr="2016_06_17_SACRED_WALK_001.JPG"/>
          <p:cNvPicPr>
            <a:picLocks noGrp="1" noChangeAspect="1"/>
          </p:cNvPicPr>
          <p:nvPr>
            <p:ph type="pic" sz="quarter" idx="13"/>
          </p:nvPr>
        </p:nvPicPr>
        <p:blipFill>
          <a:blip r:embed="rId6" cstate="print">
            <a:extLst>
              <a:ext uri="{28A0092B-C50C-407E-A947-70E740481C1C}">
                <a14:useLocalDpi xmlns:a14="http://schemas.microsoft.com/office/drawing/2010/main"/>
              </a:ext>
            </a:extLst>
          </a:blip>
          <a:srcRect/>
          <a:stretch>
            <a:fillRect/>
          </a:stretch>
        </p:blipFill>
        <p:spPr>
          <a:xfrm>
            <a:off x="9625013" y="7053263"/>
            <a:ext cx="6099175" cy="5402262"/>
          </a:xfrm>
        </p:spPr>
      </p:pic>
    </p:spTree>
    <p:extLst>
      <p:ext uri="{BB962C8B-B14F-4D97-AF65-F5344CB8AC3E}">
        <p14:creationId xmlns:p14="http://schemas.microsoft.com/office/powerpoint/2010/main" val="17303999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70284" y="5378565"/>
            <a:ext cx="10189173" cy="7988982"/>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ceinture wampum à deux rangs est l’un des traités d’entente les plus anciens conclu entre les </a:t>
            </a:r>
            <a:r>
              <a:rPr lang="fr-CA" sz="2800" dirty="0" err="1">
                <a:latin typeface="Arial" panose="020B0604020202020204" pitchFamily="34" charset="0"/>
                <a:cs typeface="Arial" panose="020B0604020202020204" pitchFamily="34" charset="0"/>
              </a:rPr>
              <a:t>Onkwehonweh</a:t>
            </a:r>
            <a:r>
              <a:rPr lang="fr-CA" sz="2800" dirty="0">
                <a:latin typeface="Arial" panose="020B0604020202020204" pitchFamily="34" charset="0"/>
                <a:cs typeface="Arial" panose="020B0604020202020204" pitchFamily="34" charset="0"/>
              </a:rPr>
              <a:t> (</a:t>
            </a:r>
            <a:r>
              <a:rPr lang="fr-CA" sz="2800" i="1" dirty="0">
                <a:latin typeface="Arial" panose="020B0604020202020204" pitchFamily="34" charset="0"/>
                <a:cs typeface="Arial" panose="020B0604020202020204" pitchFamily="34" charset="0"/>
              </a:rPr>
              <a:t>peuple originel</a:t>
            </a:r>
            <a:r>
              <a:rPr lang="fr-CA" sz="2800" dirty="0">
                <a:latin typeface="Arial" panose="020B0604020202020204" pitchFamily="34" charset="0"/>
                <a:cs typeface="Arial" panose="020B0604020202020204" pitchFamily="34" charset="0"/>
              </a:rPr>
              <a:t>) de l’Ile de la Tortue (</a:t>
            </a:r>
            <a:r>
              <a:rPr lang="fr-CA" sz="2800" i="1" dirty="0">
                <a:latin typeface="Arial" panose="020B0604020202020204" pitchFamily="34" charset="0"/>
                <a:cs typeface="Arial" panose="020B0604020202020204" pitchFamily="34" charset="0"/>
              </a:rPr>
              <a:t>Amérique du Nord</a:t>
            </a:r>
            <a:r>
              <a:rPr lang="fr-CA" sz="2800" dirty="0">
                <a:latin typeface="Arial" panose="020B0604020202020204" pitchFamily="34" charset="0"/>
                <a:cs typeface="Arial" panose="020B0604020202020204" pitchFamily="34" charset="0"/>
              </a:rPr>
              <a:t>) et les immigrants européens. </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FR" sz="2800" dirty="0">
                <a:latin typeface="Arial" panose="020B0604020202020204" pitchFamily="34" charset="0"/>
                <a:cs typeface="Arial" panose="020B0604020202020204" pitchFamily="34" charset="0"/>
              </a:rPr>
              <a:t>Ce traité entre les Hollandais et les </a:t>
            </a:r>
            <a:r>
              <a:rPr lang="fr-FR" sz="2800" dirty="0" err="1">
                <a:latin typeface="Arial" panose="020B0604020202020204" pitchFamily="34" charset="0"/>
                <a:cs typeface="Arial" panose="020B0604020202020204" pitchFamily="34" charset="0"/>
              </a:rPr>
              <a:t>Haudenosaunee</a:t>
            </a:r>
            <a:r>
              <a:rPr lang="fr-FR" sz="2800" dirty="0">
                <a:latin typeface="Arial" panose="020B0604020202020204" pitchFamily="34" charset="0"/>
                <a:cs typeface="Arial" panose="020B0604020202020204" pitchFamily="34" charset="0"/>
              </a:rPr>
              <a:t> (Iroquois), qui remonte à 1613, fut conclu alors que des commerçants et des colons hollandais remontaient la rivière Hudson sur le territoire iroquois des </a:t>
            </a:r>
            <a:r>
              <a:rPr lang="fr-FR" sz="2800" dirty="0" err="1">
                <a:latin typeface="Arial" panose="020B0604020202020204" pitchFamily="34" charset="0"/>
                <a:cs typeface="Arial" panose="020B0604020202020204" pitchFamily="34" charset="0"/>
              </a:rPr>
              <a:t>Kanien’keha</a:t>
            </a:r>
            <a:r>
              <a:rPr lang="fr-FR" sz="2800" dirty="0">
                <a:latin typeface="Arial" panose="020B0604020202020204" pitchFamily="34" charset="0"/>
                <a:cs typeface="Arial" panose="020B0604020202020204" pitchFamily="34" charset="0"/>
              </a:rPr>
              <a:t> :ka.</a:t>
            </a:r>
          </a:p>
          <a:p>
            <a:pPr>
              <a:lnSpc>
                <a:spcPct val="120000"/>
              </a:lnSpc>
            </a:pPr>
            <a:endParaRPr lang="en-CA" sz="2800" dirty="0">
              <a:latin typeface="Arial" panose="020B0604020202020204" pitchFamily="34" charset="0"/>
              <a:cs typeface="Arial" panose="020B0604020202020204" pitchFamily="34" charset="0"/>
            </a:endParaRPr>
          </a:p>
          <a:p>
            <a:pPr>
              <a:lnSpc>
                <a:spcPct val="120000"/>
              </a:lnSpc>
            </a:pPr>
            <a:r>
              <a:rPr lang="fr-FR" sz="2800" dirty="0">
                <a:latin typeface="Arial" panose="020B0604020202020204" pitchFamily="34" charset="0"/>
                <a:cs typeface="Arial" panose="020B0604020202020204" pitchFamily="34" charset="0"/>
              </a:rPr>
              <a:t>Les Hollandais proposèrent une relation patriarcale dans laquelle eux se considéreraient les parents, et les </a:t>
            </a:r>
            <a:r>
              <a:rPr lang="fr-FR" sz="2800" dirty="0" err="1">
                <a:latin typeface="Arial" panose="020B0604020202020204" pitchFamily="34" charset="0"/>
                <a:cs typeface="Arial" panose="020B0604020202020204" pitchFamily="34" charset="0"/>
              </a:rPr>
              <a:t>Haudenosaunee</a:t>
            </a:r>
            <a:r>
              <a:rPr lang="fr-FR" sz="2800" dirty="0">
                <a:latin typeface="Arial" panose="020B0604020202020204" pitchFamily="34" charset="0"/>
                <a:cs typeface="Arial" panose="020B0604020202020204" pitchFamily="34" charset="0"/>
              </a:rPr>
              <a:t>, leurs enfants.</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endParaRPr lang="fr-CA" sz="2800" baseline="30000" dirty="0">
              <a:latin typeface="Arial" panose="020B0604020202020204" pitchFamily="34" charset="0"/>
              <a:cs typeface="Arial" panose="020B0604020202020204" pitchFamily="34" charset="0"/>
            </a:endParaRPr>
          </a:p>
          <a:p>
            <a:pPr eaLnBrk="1" hangingPunct="1">
              <a:lnSpc>
                <a:spcPct val="120000"/>
              </a:lnSpc>
            </a:pPr>
            <a:endParaRPr lang="fr-CA" sz="2800" baseline="30000" dirty="0">
              <a:latin typeface="Arial" panose="020B0604020202020204" pitchFamily="34" charset="0"/>
              <a:cs typeface="Arial" panose="020B0604020202020204" pitchFamily="34" charset="0"/>
            </a:endParaRPr>
          </a:p>
        </p:txBody>
      </p:sp>
      <p:sp>
        <p:nvSpPr>
          <p:cNvPr id="8" name="TextBox 12"/>
          <p:cNvSpPr txBox="1">
            <a:spLocks noChangeArrowheads="1"/>
          </p:cNvSpPr>
          <p:nvPr/>
        </p:nvSpPr>
        <p:spPr bwMode="auto">
          <a:xfrm>
            <a:off x="11683493" y="3017803"/>
            <a:ext cx="1251764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000" dirty="0">
                <a:solidFill>
                  <a:srgbClr val="1A6BAD"/>
                </a:solidFill>
                <a:latin typeface="Montserrat" charset="0"/>
                <a:cs typeface="Montserrat" charset="0"/>
              </a:rPr>
              <a:t>WAMPUM À DEUX RANGS</a:t>
            </a:r>
          </a:p>
        </p:txBody>
      </p:sp>
      <p:sp>
        <p:nvSpPr>
          <p:cNvPr id="6" name="TextBox 5"/>
          <p:cNvSpPr txBox="1"/>
          <p:nvPr/>
        </p:nvSpPr>
        <p:spPr>
          <a:xfrm>
            <a:off x="13070285" y="267924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L’enseignement de la ceinture</a:t>
            </a: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298"/>
            <a:ext cx="11683493" cy="13715404"/>
          </a:xfrm>
        </p:spPr>
      </p:pic>
    </p:spTree>
    <p:extLst>
      <p:ext uri="{BB962C8B-B14F-4D97-AF65-F5344CB8AC3E}">
        <p14:creationId xmlns:p14="http://schemas.microsoft.com/office/powerpoint/2010/main" val="17572152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115338" y="0"/>
            <a:ext cx="3260725" cy="1371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6" name="TextBox 12"/>
          <p:cNvSpPr txBox="1">
            <a:spLocks noChangeArrowheads="1"/>
          </p:cNvSpPr>
          <p:nvPr/>
        </p:nvSpPr>
        <p:spPr bwMode="auto">
          <a:xfrm>
            <a:off x="1673602" y="3704427"/>
            <a:ext cx="107251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1A6BAD"/>
                </a:solidFill>
                <a:latin typeface="Montserrat" charset="0"/>
                <a:cs typeface="Montserrat" charset="0"/>
              </a:rPr>
              <a:t>À CHACUN SA FAÇON</a:t>
            </a:r>
          </a:p>
        </p:txBody>
      </p:sp>
      <p:sp>
        <p:nvSpPr>
          <p:cNvPr id="3" name="Rectangle 2"/>
          <p:cNvSpPr/>
          <p:nvPr/>
        </p:nvSpPr>
        <p:spPr>
          <a:xfrm>
            <a:off x="2032164" y="5678432"/>
            <a:ext cx="10366588" cy="7316875"/>
          </a:xfrm>
          <a:prstGeom prst="rect">
            <a:avLst/>
          </a:prstGeom>
        </p:spPr>
        <p:txBody>
          <a:bodyPr wrap="square">
            <a:spAutoFit/>
          </a:bodyPr>
          <a:lstStyle/>
          <a:p>
            <a:pPr>
              <a:lnSpc>
                <a:spcPct val="120000"/>
              </a:lnSpc>
            </a:pPr>
            <a:endParaRPr lang="fr-CA" sz="2800" b="1"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Les </a:t>
            </a:r>
            <a:r>
              <a:rPr lang="fr-CA" sz="2800" dirty="0" err="1">
                <a:latin typeface="Arial" panose="020B0604020202020204" pitchFamily="34" charset="0"/>
                <a:cs typeface="Arial" panose="020B0604020202020204" pitchFamily="34" charset="0"/>
              </a:rPr>
              <a:t>Haudenosaunee</a:t>
            </a:r>
            <a:r>
              <a:rPr lang="fr-CA" sz="2800"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rejetèrent cette notion et proposèrent plutôt ceci</a:t>
            </a:r>
            <a:r>
              <a:rPr lang="en-CA" sz="2800"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à la place:</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FR" sz="2800" dirty="0">
                <a:solidFill>
                  <a:srgbClr val="1A6BAD"/>
                </a:solidFill>
                <a:latin typeface="Arial" panose="020B0604020202020204" pitchFamily="34" charset="0"/>
                <a:cs typeface="Arial" panose="020B0604020202020204" pitchFamily="34" charset="0"/>
              </a:rPr>
              <a:t>Pour les Indiens d’Amérique, un canot d’écorce, en accord avec leurs coutumes, leurs traditions et leur mode de vie.</a:t>
            </a:r>
          </a:p>
          <a:p>
            <a:pPr>
              <a:lnSpc>
                <a:spcPct val="120000"/>
              </a:lnSpc>
            </a:pPr>
            <a:endParaRPr lang="en-CA" sz="2800" dirty="0">
              <a:solidFill>
                <a:srgbClr val="1A6BAD"/>
              </a:solidFill>
              <a:latin typeface="Arial" panose="020B0604020202020204" pitchFamily="34" charset="0"/>
              <a:cs typeface="Arial" panose="020B0604020202020204" pitchFamily="34" charset="0"/>
            </a:endParaRPr>
          </a:p>
          <a:p>
            <a:pPr>
              <a:lnSpc>
                <a:spcPct val="120000"/>
              </a:lnSpc>
            </a:pPr>
            <a:r>
              <a:rPr lang="fr-FR" sz="2800" dirty="0">
                <a:solidFill>
                  <a:srgbClr val="1A6BAD"/>
                </a:solidFill>
                <a:latin typeface="Arial" panose="020B0604020202020204" pitchFamily="34" charset="0"/>
                <a:cs typeface="Arial" panose="020B0604020202020204" pitchFamily="34" charset="0"/>
              </a:rPr>
              <a:t>Pour les Blancs, un bateau à voiles, en accord avec leurs coutumes, leurs traditions et leur mode de vie.</a:t>
            </a:r>
          </a:p>
          <a:p>
            <a:pPr>
              <a:lnSpc>
                <a:spcPct val="120000"/>
              </a:lnSpc>
            </a:pPr>
            <a:endParaRPr lang="en-CA" sz="2800" dirty="0">
              <a:latin typeface="Arial" panose="020B0604020202020204" pitchFamily="34" charset="0"/>
              <a:cs typeface="Arial" panose="020B0604020202020204" pitchFamily="34" charset="0"/>
            </a:endParaRPr>
          </a:p>
          <a:p>
            <a:pPr>
              <a:lnSpc>
                <a:spcPct val="120000"/>
              </a:lnSpc>
            </a:pPr>
            <a:r>
              <a:rPr lang="fr-FR" sz="2800" dirty="0">
                <a:latin typeface="Arial" panose="020B0604020202020204" pitchFamily="34" charset="0"/>
                <a:cs typeface="Arial" panose="020B0604020202020204" pitchFamily="34" charset="0"/>
              </a:rPr>
              <a:t>Les peuples autochtones étaient déterminer à conserver leurs propre mode de vie.</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p>
        </p:txBody>
      </p:sp>
      <p:pic>
        <p:nvPicPr>
          <p:cNvPr id="13" name="Picture Placeholder 1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
        <p:nvSpPr>
          <p:cNvPr id="8" name="TextBox 7"/>
          <p:cNvSpPr txBox="1"/>
          <p:nvPr/>
        </p:nvSpPr>
        <p:spPr>
          <a:xfrm>
            <a:off x="2257947" y="3365873"/>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L’enseignement de la ceinture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1" name="Rectangle 10"/>
          <p:cNvSpPr/>
          <p:nvPr/>
        </p:nvSpPr>
        <p:spPr>
          <a:xfrm>
            <a:off x="0" y="0"/>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sp>
        <p:nvSpPr>
          <p:cNvPr id="10243" name="TextBox 17"/>
          <p:cNvSpPr txBox="1">
            <a:spLocks noChangeArrowheads="1"/>
          </p:cNvSpPr>
          <p:nvPr/>
        </p:nvSpPr>
        <p:spPr bwMode="auto">
          <a:xfrm>
            <a:off x="1993013" y="8017798"/>
            <a:ext cx="20521366" cy="709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lnSpc>
                <a:spcPct val="90000"/>
              </a:lnSpc>
            </a:pPr>
            <a:r>
              <a:rPr lang="fr-CA" sz="7200" b="1" i="1" dirty="0">
                <a:solidFill>
                  <a:schemeClr val="bg1"/>
                </a:solidFill>
                <a:latin typeface="+mn-lt"/>
              </a:rPr>
              <a:t>«</a:t>
            </a:r>
            <a:r>
              <a:rPr lang="fr-CA" sz="7200" b="1" i="1" dirty="0">
                <a:solidFill>
                  <a:schemeClr val="bg1"/>
                </a:solidFill>
                <a:latin typeface="+mn-lt"/>
                <a:cs typeface="Montserrat" charset="0"/>
              </a:rPr>
              <a:t>Nous ne serons pas dans une relation père-fils mais plutôt dans une relation fraternelle. </a:t>
            </a:r>
            <a:r>
              <a:rPr lang="fr-FR" sz="7200" b="1" i="1" dirty="0">
                <a:solidFill>
                  <a:schemeClr val="bg1"/>
                </a:solidFill>
                <a:latin typeface="+mn-lt"/>
              </a:rPr>
              <a:t>Notre traité est identique à deux chemins</a:t>
            </a:r>
            <a:r>
              <a:rPr lang="en-CA" sz="7200" b="1" i="1" dirty="0">
                <a:solidFill>
                  <a:schemeClr val="bg1"/>
                </a:solidFill>
                <a:latin typeface="+mn-lt"/>
              </a:rPr>
              <a:t> </a:t>
            </a:r>
            <a:r>
              <a:rPr lang="fr-CA" sz="7200" b="1" i="1" dirty="0">
                <a:solidFill>
                  <a:schemeClr val="bg1"/>
                </a:solidFill>
                <a:latin typeface="+mn-lt"/>
                <a:cs typeface="Montserrat" charset="0"/>
              </a:rPr>
              <a:t>ou deux navires traversant la même rivière ensemble.</a:t>
            </a:r>
            <a:r>
              <a:rPr lang="fr-CA" sz="7200" b="1" i="1" dirty="0">
                <a:solidFill>
                  <a:schemeClr val="bg1"/>
                </a:solidFill>
                <a:latin typeface="+mn-lt"/>
              </a:rPr>
              <a:t>»</a:t>
            </a:r>
            <a:endParaRPr lang="en-US" sz="7200" b="1" i="1" dirty="0">
              <a:solidFill>
                <a:schemeClr val="bg1"/>
              </a:solidFill>
              <a:latin typeface="+mn-lt"/>
            </a:endParaRPr>
          </a:p>
          <a:p>
            <a:pPr algn="ctr">
              <a:lnSpc>
                <a:spcPct val="90000"/>
              </a:lnSpc>
            </a:pPr>
            <a:endParaRPr lang="en-US" sz="7200" b="1" i="1" dirty="0">
              <a:solidFill>
                <a:schemeClr val="bg1"/>
              </a:solidFill>
              <a:latin typeface="+mn-lt"/>
            </a:endParaRPr>
          </a:p>
          <a:p>
            <a:pPr algn="ctr">
              <a:lnSpc>
                <a:spcPct val="90000"/>
              </a:lnSpc>
            </a:pPr>
            <a:endParaRPr lang="fr-CA" sz="7200" b="1" i="1" dirty="0">
              <a:solidFill>
                <a:schemeClr val="bg1"/>
              </a:solidFill>
              <a:latin typeface="+mn-lt"/>
              <a:cs typeface="Montserrat" charset="0"/>
            </a:endParaRPr>
          </a:p>
        </p:txBody>
      </p:sp>
      <p:sp>
        <p:nvSpPr>
          <p:cNvPr id="5" name="TextBox 2"/>
          <p:cNvSpPr txBox="1">
            <a:spLocks noChangeArrowheads="1"/>
          </p:cNvSpPr>
          <p:nvPr/>
        </p:nvSpPr>
        <p:spPr bwMode="auto">
          <a:xfrm>
            <a:off x="18008249" y="12231573"/>
            <a:ext cx="606871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2800" i="1" dirty="0">
                <a:solidFill>
                  <a:schemeClr val="bg1"/>
                </a:solidFill>
              </a:rPr>
              <a:t>- Les </a:t>
            </a:r>
            <a:r>
              <a:rPr lang="en-US" sz="2800" i="1" dirty="0" err="1">
                <a:solidFill>
                  <a:schemeClr val="bg1"/>
                </a:solidFill>
              </a:rPr>
              <a:t>Haudenosaunee</a:t>
            </a:r>
            <a:r>
              <a:rPr lang="en-US" sz="2800" i="1" dirty="0">
                <a:solidFill>
                  <a:schemeClr val="bg1"/>
                </a:solidFill>
              </a:rPr>
              <a:t>, 1613</a:t>
            </a:r>
            <a:endParaRPr lang="en-US" sz="2800" i="1" dirty="0">
              <a:solidFill>
                <a:schemeClr val="bg1"/>
              </a:solidFill>
              <a:latin typeface="Source Sans Pro"/>
              <a:cs typeface="Source Sans Pro"/>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at&amp;canoe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2688"/>
            <a:ext cx="24377650" cy="13303312"/>
          </a:xfrm>
          <a:prstGeom prst="rect">
            <a:avLst/>
          </a:prstGeom>
        </p:spPr>
      </p:pic>
      <p:sp>
        <p:nvSpPr>
          <p:cNvPr id="7" name="Rectangle 6"/>
          <p:cNvSpPr/>
          <p:nvPr/>
        </p:nvSpPr>
        <p:spPr>
          <a:xfrm>
            <a:off x="711784" y="1621562"/>
            <a:ext cx="13417886" cy="5509200"/>
          </a:xfrm>
          <a:prstGeom prst="rect">
            <a:avLst/>
          </a:prstGeom>
        </p:spPr>
        <p:txBody>
          <a:bodyPr wrap="square">
            <a:spAutoFit/>
          </a:bodyPr>
          <a:lstStyle/>
          <a:p>
            <a:pPr algn="ctr"/>
            <a:r>
              <a:rPr lang="fr-CA" sz="4400" b="1" dirty="0">
                <a:solidFill>
                  <a:srgbClr val="000000"/>
                </a:solidFill>
              </a:rPr>
              <a:t>«</a:t>
            </a:r>
            <a:r>
              <a:rPr lang="fr-CA" sz="4400" b="1" i="1" dirty="0">
                <a:solidFill>
                  <a:schemeClr val="tx2"/>
                </a:solidFill>
              </a:rPr>
              <a:t>Nous devrions tous traverser la rivière ensemble les uns à côté des autres mais chacun dans sa propre embarcation. Aucun d’entre nous n’imposera sa lois ou n’interviendra dans les règles de fonctionnement internes de l’autre nation. Aucun de nous n’essaiera de diriger l’embarcation de l’autre.</a:t>
            </a:r>
            <a:r>
              <a:rPr lang="fr-CA" sz="4400" b="1" dirty="0">
                <a:solidFill>
                  <a:srgbClr val="000000"/>
                </a:solidFill>
              </a:rPr>
              <a:t> »</a:t>
            </a:r>
            <a:endParaRPr lang="fr-CA" sz="4400" b="1" i="1" dirty="0">
              <a:solidFill>
                <a:schemeClr val="tx2"/>
              </a:solidFill>
            </a:endParaRPr>
          </a:p>
          <a:p>
            <a:pPr algn="ctr"/>
            <a:endParaRPr lang="fr-CA" sz="4400" b="1" i="1" dirty="0">
              <a:solidFill>
                <a:schemeClr val="tx2"/>
              </a:solidFill>
            </a:endParaRPr>
          </a:p>
        </p:txBody>
      </p:sp>
      <p:sp>
        <p:nvSpPr>
          <p:cNvPr id="8" name="TextBox 2"/>
          <p:cNvSpPr txBox="1">
            <a:spLocks noChangeArrowheads="1"/>
          </p:cNvSpPr>
          <p:nvPr/>
        </p:nvSpPr>
        <p:spPr bwMode="auto">
          <a:xfrm>
            <a:off x="8370740" y="6669097"/>
            <a:ext cx="39836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2400" dirty="0">
                <a:solidFill>
                  <a:srgbClr val="1A6BAD"/>
                </a:solidFill>
              </a:rPr>
              <a:t>-Les </a:t>
            </a:r>
            <a:r>
              <a:rPr lang="en-US" sz="2400" dirty="0" err="1">
                <a:solidFill>
                  <a:srgbClr val="1A6BAD"/>
                </a:solidFill>
              </a:rPr>
              <a:t>Haudenosaunee</a:t>
            </a:r>
            <a:r>
              <a:rPr lang="en-US" sz="2400" dirty="0">
                <a:solidFill>
                  <a:srgbClr val="1A6BAD"/>
                </a:solidFill>
              </a:rPr>
              <a:t>, 1613</a:t>
            </a:r>
            <a:endParaRPr lang="en-US" sz="2400" dirty="0">
              <a:solidFill>
                <a:srgbClr val="1A6BAD"/>
              </a:solidFill>
              <a:latin typeface="Source Sans Pro"/>
              <a:cs typeface="Source Sans Pro"/>
            </a:endParaRPr>
          </a:p>
        </p:txBody>
      </p:sp>
    </p:spTree>
    <p:extLst>
      <p:ext uri="{BB962C8B-B14F-4D97-AF65-F5344CB8AC3E}">
        <p14:creationId xmlns:p14="http://schemas.microsoft.com/office/powerpoint/2010/main" val="4060550212"/>
      </p:ext>
    </p:extLst>
  </p:cSld>
  <p:clrMapOvr>
    <a:masterClrMapping/>
  </p:clrMapOvr>
  <p:transition spd="med" advClick="0" advTm="2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83" y="10535642"/>
            <a:ext cx="22226448" cy="3180358"/>
          </a:xfrm>
          <a:prstGeom prst="rect">
            <a:avLst/>
          </a:prstGeom>
        </p:spPr>
        <p:txBody>
          <a:bodyPr wrap="square">
            <a:spAutoFit/>
          </a:bodyPr>
          <a:lstStyle/>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Bien conscients de la force politique et militaire de la Confédération </a:t>
            </a:r>
            <a:r>
              <a:rPr lang="fr-CA" sz="2800" dirty="0" err="1">
                <a:latin typeface="Arial" panose="020B0604020202020204" pitchFamily="34" charset="0"/>
                <a:cs typeface="Arial" panose="020B0604020202020204" pitchFamily="34" charset="0"/>
              </a:rPr>
              <a:t>Haudenosaunee</a:t>
            </a:r>
            <a:r>
              <a:rPr lang="fr-CA" sz="2800" dirty="0">
                <a:latin typeface="Arial" panose="020B0604020202020204" pitchFamily="34" charset="0"/>
                <a:cs typeface="Arial" panose="020B0604020202020204" pitchFamily="34" charset="0"/>
              </a:rPr>
              <a:t> (incluant les </a:t>
            </a:r>
            <a:r>
              <a:rPr lang="fr-CA" sz="2800" dirty="0" err="1">
                <a:latin typeface="Arial" panose="020B0604020202020204" pitchFamily="34" charset="0"/>
                <a:cs typeface="Arial" panose="020B0604020202020204" pitchFamily="34" charset="0"/>
              </a:rPr>
              <a:t>Kanien’kehá:ka</a:t>
            </a:r>
            <a:r>
              <a:rPr lang="fr-CA" sz="2800" dirty="0">
                <a:latin typeface="Arial" panose="020B0604020202020204" pitchFamily="34" charset="0"/>
                <a:cs typeface="Arial" panose="020B0604020202020204" pitchFamily="34" charset="0"/>
              </a:rPr>
              <a:t>), les Hollandais ont approuvèrent les principes de la ceinture à deux rangs. </a:t>
            </a: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Ce sont les </a:t>
            </a:r>
            <a:r>
              <a:rPr lang="fr-CA" sz="2800" dirty="0" err="1">
                <a:latin typeface="Arial" panose="020B0604020202020204" pitchFamily="34" charset="0"/>
                <a:cs typeface="Arial" panose="020B0604020202020204" pitchFamily="34" charset="0"/>
              </a:rPr>
              <a:t>Haudenosaunee</a:t>
            </a:r>
            <a:r>
              <a:rPr lang="fr-CA" sz="2800" dirty="0">
                <a:latin typeface="Arial" panose="020B0604020202020204" pitchFamily="34" charset="0"/>
                <a:cs typeface="Arial" panose="020B0604020202020204" pitchFamily="34" charset="0"/>
              </a:rPr>
              <a:t> qui façonnèrent cette ceinture. Suivant leur habitude d’engagement dans des actions significatives les </a:t>
            </a:r>
            <a:r>
              <a:rPr lang="fr-CA" sz="2800" dirty="0" err="1">
                <a:latin typeface="Arial" panose="020B0604020202020204" pitchFamily="34" charset="0"/>
                <a:cs typeface="Arial" panose="020B0604020202020204" pitchFamily="34" charset="0"/>
              </a:rPr>
              <a:t>Haudenosaunee</a:t>
            </a:r>
            <a:r>
              <a:rPr lang="fr-CA" sz="2800" dirty="0">
                <a:latin typeface="Arial" panose="020B0604020202020204" pitchFamily="34" charset="0"/>
                <a:cs typeface="Arial" panose="020B0604020202020204" pitchFamily="34" charset="0"/>
              </a:rPr>
              <a:t> créèrent la ceinture wampum à partir de coquilles de mollusques blanches et violettes pour commémorer l’accord. </a:t>
            </a:r>
          </a:p>
          <a:p>
            <a:pPr marL="342900" indent="-342900">
              <a:lnSpc>
                <a:spcPct val="120000"/>
              </a:lnSpc>
              <a:buFont typeface="Arial"/>
              <a:buChar char="•"/>
            </a:pPr>
            <a:endParaRPr lang="fr-CA" sz="2800" dirty="0">
              <a:latin typeface="Arial" panose="020B0604020202020204" pitchFamily="34" charset="0"/>
              <a:cs typeface="Arial" panose="020B0604020202020204" pitchFamily="34" charset="0"/>
            </a:endParaRPr>
          </a:p>
          <a:p>
            <a:pPr>
              <a:lnSpc>
                <a:spcPct val="120000"/>
              </a:lnSpc>
            </a:pPr>
            <a:endParaRPr lang="fr-CA" sz="2800" dirty="0">
              <a:solidFill>
                <a:schemeClr val="bg1"/>
              </a:solidFill>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1250"/>
            <a:ext cx="24377650" cy="9598699"/>
          </a:xfrm>
        </p:spPr>
      </p:pic>
      <p:sp>
        <p:nvSpPr>
          <p:cNvPr id="6" name="Rectangle 5"/>
          <p:cNvSpPr/>
          <p:nvPr/>
        </p:nvSpPr>
        <p:spPr>
          <a:xfrm>
            <a:off x="1270083" y="0"/>
            <a:ext cx="24377650" cy="9601201"/>
          </a:xfrm>
          <a:prstGeom prst="rect">
            <a:avLst/>
          </a:prstGeom>
          <a:solidFill>
            <a:srgbClr val="00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sp>
        <p:nvSpPr>
          <p:cNvPr id="15363" name="TextBox 9"/>
          <p:cNvSpPr txBox="1">
            <a:spLocks noChangeArrowheads="1"/>
          </p:cNvSpPr>
          <p:nvPr/>
        </p:nvSpPr>
        <p:spPr bwMode="auto">
          <a:xfrm>
            <a:off x="4976058" y="8026126"/>
            <a:ext cx="1358557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FFFFFF"/>
                </a:solidFill>
                <a:latin typeface="Montserrat" charset="0"/>
                <a:cs typeface="Montserrat" charset="0"/>
              </a:rPr>
              <a:t>UN ACCORD</a:t>
            </a:r>
          </a:p>
        </p:txBody>
      </p:sp>
      <p:sp>
        <p:nvSpPr>
          <p:cNvPr id="5" name="TextBox 4"/>
          <p:cNvSpPr txBox="1"/>
          <p:nvPr/>
        </p:nvSpPr>
        <p:spPr>
          <a:xfrm>
            <a:off x="7080531" y="7626016"/>
            <a:ext cx="9474200" cy="400110"/>
          </a:xfrm>
          <a:prstGeom prst="rect">
            <a:avLst/>
          </a:prstGeom>
          <a:noFill/>
        </p:spPr>
        <p:txBody>
          <a:bodyPr wrap="square">
            <a:spAutoFit/>
          </a:bodyPr>
          <a:lstStyle/>
          <a:p>
            <a:pPr algn="ctr" defTabSz="1828434" eaLnBrk="1" fontAlgn="auto" hangingPunct="1">
              <a:spcBef>
                <a:spcPts val="0"/>
              </a:spcBef>
              <a:spcAft>
                <a:spcPts val="0"/>
              </a:spcAft>
              <a:defRPr/>
            </a:pPr>
            <a:r>
              <a:rPr lang="fr-CA" sz="2000" spc="1200" dirty="0">
                <a:solidFill>
                  <a:srgbClr val="FFFFFF"/>
                </a:solidFill>
                <a:latin typeface="Montserrat" charset="0"/>
                <a:ea typeface="Montserrat" charset="0"/>
                <a:cs typeface="Montserrat" charset="0"/>
              </a:rPr>
              <a:t>La ceinture wampum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9"/>
          <p:cNvSpPr txBox="1">
            <a:spLocks noChangeArrowheads="1"/>
          </p:cNvSpPr>
          <p:nvPr/>
        </p:nvSpPr>
        <p:spPr bwMode="auto">
          <a:xfrm>
            <a:off x="12409670" y="1860084"/>
            <a:ext cx="119679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5400" dirty="0">
                <a:solidFill>
                  <a:srgbClr val="1A6BAD"/>
                </a:solidFill>
                <a:latin typeface="Montserrat" charset="0"/>
                <a:cs typeface="Montserrat" charset="0"/>
              </a:rPr>
              <a:t>CONCEPTION ET SIGNIFICATION</a:t>
            </a:r>
          </a:p>
        </p:txBody>
      </p:sp>
      <p:sp>
        <p:nvSpPr>
          <p:cNvPr id="2" name="Rectangle 1"/>
          <p:cNvSpPr/>
          <p:nvPr/>
        </p:nvSpPr>
        <p:spPr>
          <a:xfrm>
            <a:off x="13303972" y="3362666"/>
            <a:ext cx="10341841" cy="2663293"/>
          </a:xfrm>
          <a:prstGeom prst="rect">
            <a:avLst/>
          </a:prstGeom>
        </p:spPr>
        <p:txBody>
          <a:bodyPr wrap="square">
            <a:spAutoFit/>
          </a:bodyPr>
          <a:lstStyle/>
          <a:p>
            <a:pPr>
              <a:lnSpc>
                <a:spcPct val="120000"/>
              </a:lnSpc>
            </a:pPr>
            <a:r>
              <a:rPr lang="fr-FR" sz="2800" dirty="0">
                <a:latin typeface="Arial" panose="020B0604020202020204" pitchFamily="34" charset="0"/>
                <a:cs typeface="Arial" panose="020B0604020202020204" pitchFamily="34" charset="0"/>
              </a:rPr>
              <a:t>La ceinture est constituée de deux rangées de perles mauves disposées sur un fond blanc. Les trois rangées de perles blanches qui séparent les deux rangées mauves symbolisent la paix, l’amitié et le respect.</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p:txBody>
      </p:sp>
      <p:sp>
        <p:nvSpPr>
          <p:cNvPr id="9" name="TextBox 9"/>
          <p:cNvSpPr txBox="1">
            <a:spLocks noChangeArrowheads="1"/>
          </p:cNvSpPr>
          <p:nvPr/>
        </p:nvSpPr>
        <p:spPr bwMode="auto">
          <a:xfrm>
            <a:off x="952683" y="7869824"/>
            <a:ext cx="107251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5400" dirty="0">
                <a:solidFill>
                  <a:srgbClr val="1A6BAD"/>
                </a:solidFill>
                <a:latin typeface="Montserrat" charset="0"/>
                <a:cs typeface="Montserrat" charset="0"/>
              </a:rPr>
              <a:t>DEUX RANGÉES, DEUX VOIES</a:t>
            </a:r>
          </a:p>
        </p:txBody>
      </p:sp>
      <p:sp>
        <p:nvSpPr>
          <p:cNvPr id="3" name="Rectangle 2"/>
          <p:cNvSpPr/>
          <p:nvPr/>
        </p:nvSpPr>
        <p:spPr>
          <a:xfrm>
            <a:off x="786052" y="9686836"/>
            <a:ext cx="10891781" cy="3180358"/>
          </a:xfrm>
          <a:prstGeom prst="rect">
            <a:avLst/>
          </a:prstGeom>
        </p:spPr>
        <p:txBody>
          <a:bodyPr wrap="square">
            <a:spAutoFit/>
          </a:bodyPr>
          <a:lstStyle/>
          <a:p>
            <a:pPr>
              <a:lnSpc>
                <a:spcPct val="120000"/>
              </a:lnSpc>
            </a:pPr>
            <a:r>
              <a:rPr lang="fr-FR" sz="2800" dirty="0">
                <a:latin typeface="Arial" panose="020B0604020202020204" pitchFamily="34" charset="0"/>
                <a:cs typeface="Arial" panose="020B0604020202020204" pitchFamily="34" charset="0"/>
              </a:rPr>
              <a:t>Les deux rangées mauves symbolisent deux voies, ou deux embarcations naviguant le long d’une même rivière.</a:t>
            </a:r>
            <a:endParaRPr lang="en-CA" sz="2800" dirty="0">
              <a:latin typeface="Arial" panose="020B0604020202020204" pitchFamily="34" charset="0"/>
              <a:cs typeface="Arial" panose="020B0604020202020204" pitchFamily="34" charset="0"/>
            </a:endParaRPr>
          </a:p>
          <a:p>
            <a:pPr>
              <a:lnSpc>
                <a:spcPct val="120000"/>
              </a:lnSpc>
            </a:pPr>
            <a:r>
              <a:rPr lang="fr-FR" sz="2800" dirty="0">
                <a:latin typeface="Arial" panose="020B0604020202020204" pitchFamily="34" charset="0"/>
                <a:cs typeface="Arial" panose="020B0604020202020204" pitchFamily="34" charset="0"/>
              </a:rPr>
              <a:t>Une rangée symbolise les populations autochtones avec leurs traditions et leurs lois ancestrales, tandis que l’autre symbolise les Européens avec leurs traditions et leurs lois ancestrales. </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894"/>
            <a:ext cx="12188825" cy="6856214"/>
          </a:xfrm>
        </p:spPr>
      </p:pic>
      <p:pic>
        <p:nvPicPr>
          <p:cNvPr id="8" name="Picture Placeholder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flipH="1">
            <a:off x="12188825" y="6858893"/>
            <a:ext cx="12188825" cy="6856214"/>
          </a:xfrm>
          <a:prstGeom prst="rect">
            <a:avLst/>
          </a:prstGeom>
          <a:noFill/>
          <a:ln>
            <a:noFill/>
          </a:ln>
        </p:spPr>
      </p:pic>
      <p:sp>
        <p:nvSpPr>
          <p:cNvPr id="10" name="TextBox 9"/>
          <p:cNvSpPr txBox="1"/>
          <p:nvPr/>
        </p:nvSpPr>
        <p:spPr>
          <a:xfrm>
            <a:off x="13621457" y="1394530"/>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La ceinture wampum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1150480" y="3369682"/>
            <a:ext cx="1189212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1A6BAD"/>
                </a:solidFill>
                <a:latin typeface="Montserrat" charset="0"/>
                <a:cs typeface="Montserrat" charset="0"/>
              </a:rPr>
              <a:t>LE PRINCIPLE DES DEUX RANGS</a:t>
            </a:r>
          </a:p>
        </p:txBody>
      </p:sp>
      <p:sp>
        <p:nvSpPr>
          <p:cNvPr id="2" name="Rectangle 1"/>
          <p:cNvSpPr/>
          <p:nvPr/>
        </p:nvSpPr>
        <p:spPr>
          <a:xfrm>
            <a:off x="2297783" y="7008674"/>
            <a:ext cx="9953050" cy="4214487"/>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Alors que les nations naviguent ensemble côte-à-côte sur la Rivière de la Vie, elles évitent de nuire à leur progression respective. </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Le </a:t>
            </a:r>
            <a:r>
              <a:rPr lang="fr-CA" sz="2800" dirty="0" err="1">
                <a:latin typeface="Arial" panose="020B0604020202020204" pitchFamily="34" charset="0"/>
                <a:cs typeface="Arial" panose="020B0604020202020204" pitchFamily="34" charset="0"/>
              </a:rPr>
              <a:t>principle</a:t>
            </a:r>
            <a:r>
              <a:rPr lang="fr-CA" sz="2800" dirty="0">
                <a:latin typeface="Arial" panose="020B0604020202020204" pitchFamily="34" charset="0"/>
                <a:cs typeface="Arial" panose="020B0604020202020204" pitchFamily="34" charset="0"/>
              </a:rPr>
              <a:t> des deux rangs était constamment réitéré par les représentants </a:t>
            </a:r>
            <a:r>
              <a:rPr lang="fr-CA" sz="2800" dirty="0" err="1">
                <a:latin typeface="Arial" panose="020B0604020202020204" pitchFamily="34" charset="0"/>
                <a:cs typeface="Arial" panose="020B0604020202020204" pitchFamily="34" charset="0"/>
              </a:rPr>
              <a:t>Haudenosaunee</a:t>
            </a:r>
            <a:r>
              <a:rPr lang="fr-CA" sz="2800" dirty="0">
                <a:latin typeface="Arial" panose="020B0604020202020204" pitchFamily="34" charset="0"/>
                <a:cs typeface="Arial" panose="020B0604020202020204" pitchFamily="34" charset="0"/>
              </a:rPr>
              <a:t> et s’étendait jusqu’aux relations avec les Français, les Anglais et les Américains dans le cadre de l’entente de la chaîne d’alliance.</a:t>
            </a:r>
          </a:p>
        </p:txBody>
      </p:sp>
      <p:sp>
        <p:nvSpPr>
          <p:cNvPr id="6" name="TextBox 5"/>
          <p:cNvSpPr txBox="1"/>
          <p:nvPr/>
        </p:nvSpPr>
        <p:spPr>
          <a:xfrm>
            <a:off x="2297783" y="3031128"/>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L’enseignement de la ceinture</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Tree>
    <p:extLst>
      <p:ext uri="{BB962C8B-B14F-4D97-AF65-F5344CB8AC3E}">
        <p14:creationId xmlns:p14="http://schemas.microsoft.com/office/powerpoint/2010/main" val="12833482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0" y="-1787"/>
            <a:ext cx="24377650" cy="13716000"/>
          </a:xfrm>
          <a:prstGeom prst="rect">
            <a:avLst/>
          </a:prstGeom>
          <a:solidFill>
            <a:srgbClr val="00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sp>
        <p:nvSpPr>
          <p:cNvPr id="8" name="TextBox 7"/>
          <p:cNvSpPr txBox="1"/>
          <p:nvPr/>
        </p:nvSpPr>
        <p:spPr>
          <a:xfrm>
            <a:off x="768425" y="3341239"/>
            <a:ext cx="9977477" cy="5401479"/>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chemeClr val="bg1"/>
                </a:solidFill>
                <a:latin typeface="Montserrat" charset="0"/>
                <a:cs typeface="Montserrat" charset="0"/>
              </a:rPr>
              <a:t>UN TRAITÉ </a:t>
            </a:r>
            <a:r>
              <a:rPr lang="en-US" sz="11500" b="1" dirty="0" err="1">
                <a:solidFill>
                  <a:schemeClr val="bg1"/>
                </a:solidFill>
                <a:latin typeface="Montserrat" charset="0"/>
                <a:cs typeface="Montserrat" charset="0"/>
              </a:rPr>
              <a:t>À</a:t>
            </a:r>
            <a:r>
              <a:rPr lang="en-US" sz="11500" b="1" dirty="0">
                <a:solidFill>
                  <a:schemeClr val="bg1"/>
                </a:solidFill>
                <a:latin typeface="Montserrat" charset="0"/>
                <a:cs typeface="Montserrat" charset="0"/>
              </a:rPr>
              <a:t> LA DURÉE INFINIE</a:t>
            </a:r>
          </a:p>
        </p:txBody>
      </p:sp>
      <p:sp>
        <p:nvSpPr>
          <p:cNvPr id="9" name="TextBox 8"/>
          <p:cNvSpPr txBox="1"/>
          <p:nvPr/>
        </p:nvSpPr>
        <p:spPr>
          <a:xfrm>
            <a:off x="768424" y="8788821"/>
            <a:ext cx="9610959" cy="2246769"/>
          </a:xfrm>
          <a:prstGeom prst="rect">
            <a:avLst/>
          </a:prstGeom>
          <a:noFill/>
        </p:spPr>
        <p:txBody>
          <a:bodyPr wrap="square">
            <a:spAutoFit/>
          </a:bodyPr>
          <a:lstStyle/>
          <a:p>
            <a:pPr defTabSz="1828434" eaLnBrk="1" fontAlgn="auto" hangingPunct="1">
              <a:spcBef>
                <a:spcPts val="0"/>
              </a:spcBef>
              <a:spcAft>
                <a:spcPts val="0"/>
              </a:spcAft>
              <a:defRPr/>
            </a:pPr>
            <a:r>
              <a:rPr lang="fr-CA" sz="2800" dirty="0">
                <a:solidFill>
                  <a:schemeClr val="bg1"/>
                </a:solidFill>
                <a:latin typeface="Arial" panose="020B0604020202020204" pitchFamily="34" charset="0"/>
                <a:cs typeface="Arial" panose="020B0604020202020204" pitchFamily="34" charset="0"/>
              </a:rPr>
              <a:t>Il était entendu par les </a:t>
            </a:r>
            <a:r>
              <a:rPr lang="fr-CA" sz="2800" dirty="0" err="1">
                <a:solidFill>
                  <a:schemeClr val="bg1"/>
                </a:solidFill>
                <a:latin typeface="Arial" panose="020B0604020202020204" pitchFamily="34" charset="0"/>
                <a:cs typeface="Arial" panose="020B0604020202020204" pitchFamily="34" charset="0"/>
              </a:rPr>
              <a:t>Haudenosaunee</a:t>
            </a:r>
            <a:r>
              <a:rPr lang="fr-CA" sz="2800" dirty="0">
                <a:solidFill>
                  <a:schemeClr val="bg1"/>
                </a:solidFill>
                <a:latin typeface="Arial" panose="020B0604020202020204" pitchFamily="34" charset="0"/>
                <a:cs typeface="Arial" panose="020B0604020202020204" pitchFamily="34" charset="0"/>
              </a:rPr>
              <a:t> que l’accord de la ceinture à deux rangs serait en vigueur à perpétuité, c’est-à-dire, « tant et aussi longtemps que l’herbe sera verte, que l’eau s’écoule vers le bas, que le soleil se lève à l’est et se couche à l’ouest. » </a:t>
            </a:r>
            <a:endParaRPr lang="fr-CA" sz="1800" spc="1200" dirty="0">
              <a:solidFill>
                <a:schemeClr val="bg1"/>
              </a:solidFill>
              <a:latin typeface="Arial" panose="020B0604020202020204" pitchFamily="34" charset="0"/>
              <a:ea typeface="Montserrat" charset="0"/>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34117</TotalTime>
  <Words>852</Words>
  <Application>Microsoft Macintosh PowerPoint</Application>
  <PresentationFormat>Custom</PresentationFormat>
  <Paragraphs>85</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Arial</vt:lpstr>
      <vt:lpstr>Calibri</vt:lpstr>
      <vt:lpstr>Calibri Light</vt:lpstr>
      <vt:lpstr>Georgia</vt:lpstr>
      <vt:lpstr>Lato Light</vt:lpstr>
      <vt:lpstr>Montserrat</vt:lpstr>
      <vt:lpstr>Montserrat Hairline</vt:lpstr>
      <vt:lpstr>Montserrat Light</vt:lpstr>
      <vt:lpstr>Source Sans Pro</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 Co.</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 PowerPoint Template</dc:title>
  <dc:subject/>
  <dc:creator>Slidepro Design</dc:creator>
  <cp:keywords/>
  <dc:description/>
  <cp:lastModifiedBy>Erin Brewster</cp:lastModifiedBy>
  <cp:revision>6485</cp:revision>
  <dcterms:created xsi:type="dcterms:W3CDTF">2014-11-12T21:47:38Z</dcterms:created>
  <dcterms:modified xsi:type="dcterms:W3CDTF">2018-05-02T13:07:38Z</dcterms:modified>
  <cp:category/>
</cp:coreProperties>
</file>