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75" r:id="rId2"/>
    <p:sldId id="2603" r:id="rId3"/>
    <p:sldId id="2398" r:id="rId4"/>
    <p:sldId id="2473" r:id="rId5"/>
    <p:sldId id="2579" r:id="rId6"/>
    <p:sldId id="2464" r:id="rId7"/>
    <p:sldId id="2585" r:id="rId8"/>
    <p:sldId id="2602" r:id="rId9"/>
    <p:sldId id="2606" r:id="rId10"/>
    <p:sldId id="2607" r:id="rId11"/>
    <p:sldId id="2604" r:id="rId12"/>
    <p:sldId id="2609" r:id="rId13"/>
    <p:sldId id="2608" r:id="rId14"/>
    <p:sldId id="2605" r:id="rId15"/>
    <p:sldId id="2625" r:id="rId16"/>
    <p:sldId id="2610" r:id="rId17"/>
    <p:sldId id="2628" r:id="rId18"/>
    <p:sldId id="2586" r:id="rId19"/>
    <p:sldId id="2611" r:id="rId20"/>
    <p:sldId id="2612" r:id="rId21"/>
    <p:sldId id="2319" r:id="rId22"/>
    <p:sldId id="2613" r:id="rId23"/>
    <p:sldId id="2614" r:id="rId24"/>
    <p:sldId id="2615" r:id="rId25"/>
    <p:sldId id="2616" r:id="rId26"/>
    <p:sldId id="2626" r:id="rId27"/>
    <p:sldId id="2629" r:id="rId28"/>
    <p:sldId id="2587" r:id="rId29"/>
    <p:sldId id="2630" r:id="rId30"/>
    <p:sldId id="2631" r:id="rId31"/>
    <p:sldId id="2619" r:id="rId32"/>
    <p:sldId id="2617" r:id="rId33"/>
    <p:sldId id="2621" r:id="rId34"/>
    <p:sldId id="2624" r:id="rId35"/>
    <p:sldId id="2622" r:id="rId36"/>
    <p:sldId id="2627" r:id="rId37"/>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269EFF"/>
    <a:srgbClr val="1A6BAD"/>
    <a:srgbClr val="92B624"/>
    <a:srgbClr val="27AB58"/>
    <a:srgbClr val="4FC257"/>
    <a:srgbClr val="3D9442"/>
    <a:srgbClr val="DB9E23"/>
    <a:srgbClr val="000000"/>
    <a:srgbClr val="EFF0F4"/>
    <a:srgbClr val="B8BB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92344" autoAdjust="0"/>
  </p:normalViewPr>
  <p:slideViewPr>
    <p:cSldViewPr snapToGrid="0" snapToObjects="1">
      <p:cViewPr>
        <p:scale>
          <a:sx n="56" d="100"/>
          <a:sy n="56" d="100"/>
        </p:scale>
        <p:origin x="840" y="368"/>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4/9/18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4/9/18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a:t>
            </a:r>
            <a:r>
              <a:rPr lang="en-US" baseline="0" dirty="0">
                <a:latin typeface="Calibri Light" charset="0"/>
              </a:rPr>
              <a:t> open source</a:t>
            </a:r>
            <a:endParaRPr lang="en-US" dirty="0">
              <a:latin typeface="Calibri Light"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left: 1830s promotional poster for Lloyd’s sketches of Indian Life. (Lloyd’s Colour Illustrations)</a:t>
            </a:r>
          </a:p>
          <a:p>
            <a:pPr marL="0" marR="0" indent="0" algn="l" defTabSz="912813" rtl="0" eaLnBrk="0" fontAlgn="base" latinLnBrk="0" hangingPunct="0">
              <a:lnSpc>
                <a:spcPct val="100000"/>
              </a:lnSpc>
              <a:spcBef>
                <a:spcPct val="30000"/>
              </a:spcBef>
              <a:spcAft>
                <a:spcPct val="0"/>
              </a:spcAft>
              <a:buClrTx/>
              <a:buSzTx/>
              <a:buFontTx/>
              <a:buNone/>
              <a:tabLst/>
              <a:defRPr/>
            </a:pPr>
            <a:r>
              <a:rPr lang="en-US" baseline="0" dirty="0"/>
              <a:t>Photos right: </a:t>
            </a:r>
          </a:p>
          <a:p>
            <a:pPr marL="0" marR="0" indent="0" algn="l" defTabSz="912813" rtl="0" eaLnBrk="0" fontAlgn="base" latinLnBrk="0" hangingPunct="0">
              <a:lnSpc>
                <a:spcPct val="100000"/>
              </a:lnSpc>
              <a:spcBef>
                <a:spcPct val="30000"/>
              </a:spcBef>
              <a:spcAft>
                <a:spcPct val="0"/>
              </a:spcAft>
              <a:buClrTx/>
              <a:buSzTx/>
              <a:buFontTx/>
              <a:buNone/>
              <a:tabLst/>
              <a:defRPr/>
            </a:pPr>
            <a:r>
              <a:rPr lang="en-US" baseline="0" dirty="0"/>
              <a:t>1. </a:t>
            </a:r>
            <a:r>
              <a:rPr lang="en-CA" sz="2400" kern="1200" dirty="0">
                <a:solidFill>
                  <a:schemeClr val="tx1"/>
                </a:solidFill>
                <a:effectLst/>
                <a:latin typeface="Calibri Light"/>
                <a:ea typeface="ＭＳ Ｐゴシック" charset="0"/>
                <a:cs typeface="ＭＳ Ｐゴシック" charset="0"/>
              </a:rPr>
              <a:t>Victims of the Madras Famine by WW Hooper, 1877</a:t>
            </a:r>
            <a:endParaRPr lang="en-US" baseline="0"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baseline="0" dirty="0"/>
              <a:t>2.</a:t>
            </a:r>
            <a:r>
              <a:rPr lang="en-US" sz="2400" kern="1200" dirty="0">
                <a:solidFill>
                  <a:schemeClr val="tx1"/>
                </a:solidFill>
                <a:effectLst/>
                <a:latin typeface="Calibri Light"/>
                <a:ea typeface="ＭＳ Ｐゴシック" charset="0"/>
                <a:cs typeface="ＭＳ Ｐゴシック" charset="0"/>
              </a:rPr>
              <a:t> Lord Robert Clive meeting with Mir </a:t>
            </a:r>
            <a:r>
              <a:rPr lang="en-US" sz="2400" kern="1200" dirty="0" err="1">
                <a:solidFill>
                  <a:schemeClr val="tx1"/>
                </a:solidFill>
                <a:effectLst/>
                <a:latin typeface="Calibri Light"/>
                <a:ea typeface="ＭＳ Ｐゴシック" charset="0"/>
                <a:cs typeface="ＭＳ Ｐゴシック" charset="0"/>
              </a:rPr>
              <a:t>Jafar</a:t>
            </a:r>
            <a:r>
              <a:rPr lang="en-US" sz="2400" kern="1200" dirty="0">
                <a:solidFill>
                  <a:schemeClr val="tx1"/>
                </a:solidFill>
                <a:effectLst/>
                <a:latin typeface="Calibri Light"/>
                <a:ea typeface="ＭＳ Ｐゴシック" charset="0"/>
                <a:cs typeface="ＭＳ Ｐゴシック" charset="0"/>
              </a:rPr>
              <a:t> after the Battle of </a:t>
            </a:r>
            <a:r>
              <a:rPr lang="en-US" sz="2400" kern="1200" dirty="0" err="1">
                <a:solidFill>
                  <a:schemeClr val="tx1"/>
                </a:solidFill>
                <a:effectLst/>
                <a:latin typeface="Calibri Light"/>
                <a:ea typeface="ＭＳ Ｐゴシック" charset="0"/>
                <a:cs typeface="ＭＳ Ｐゴシック" charset="0"/>
              </a:rPr>
              <a:t>Plassey</a:t>
            </a:r>
            <a:r>
              <a:rPr lang="en-US" sz="2400" kern="1200" dirty="0">
                <a:solidFill>
                  <a:schemeClr val="tx1"/>
                </a:solidFill>
                <a:effectLst/>
                <a:latin typeface="Calibri Light"/>
                <a:ea typeface="ＭＳ Ｐゴシック" charset="0"/>
                <a:cs typeface="ＭＳ Ｐゴシック" charset="0"/>
              </a:rPr>
              <a:t>, oil on canvas (Francis Hayman, c. 1762)</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11</a:t>
            </a:fld>
            <a:endParaRPr lang="en-US"/>
          </a:p>
        </p:txBody>
      </p:sp>
    </p:spTree>
    <p:extLst>
      <p:ext uri="{BB962C8B-B14F-4D97-AF65-F5344CB8AC3E}">
        <p14:creationId xmlns:p14="http://schemas.microsoft.com/office/powerpoint/2010/main" val="266880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sz="2400" kern="1200" dirty="0">
                <a:solidFill>
                  <a:schemeClr val="tx1"/>
                </a:solidFill>
                <a:effectLst/>
                <a:latin typeface="Calibri Light"/>
                <a:ea typeface="ＭＳ Ｐゴシック" charset="0"/>
                <a:cs typeface="ＭＳ Ｐゴシック" charset="0"/>
              </a:rPr>
              <a:t>Kenya in 1945, from the Kenya Settlement Handbook, promoting Kenya as a country for European colonization.</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12</a:t>
            </a:fld>
            <a:endParaRPr lang="en-US"/>
          </a:p>
        </p:txBody>
      </p:sp>
    </p:spTree>
    <p:extLst>
      <p:ext uri="{BB962C8B-B14F-4D97-AF65-F5344CB8AC3E}">
        <p14:creationId xmlns:p14="http://schemas.microsoft.com/office/powerpoint/2010/main" val="248095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left: </a:t>
            </a:r>
            <a:r>
              <a:rPr lang="en-US" sz="2400" kern="1200" dirty="0">
                <a:solidFill>
                  <a:schemeClr val="tx1"/>
                </a:solidFill>
                <a:effectLst/>
                <a:latin typeface="Calibri Light"/>
                <a:ea typeface="ＭＳ Ｐゴシック" charset="0"/>
                <a:cs typeface="ＭＳ Ｐゴシック" charset="0"/>
              </a:rPr>
              <a:t>Aboriginal men in chains at </a:t>
            </a:r>
            <a:r>
              <a:rPr lang="en-US" sz="2400" kern="1200" dirty="0" err="1">
                <a:solidFill>
                  <a:schemeClr val="tx1"/>
                </a:solidFill>
                <a:effectLst/>
                <a:latin typeface="Calibri Light"/>
                <a:ea typeface="ＭＳ Ｐゴシック" charset="0"/>
                <a:cs typeface="ＭＳ Ｐゴシック" charset="0"/>
              </a:rPr>
              <a:t>Wydnham</a:t>
            </a:r>
            <a:r>
              <a:rPr lang="en-US" sz="2400" kern="1200" dirty="0">
                <a:solidFill>
                  <a:schemeClr val="tx1"/>
                </a:solidFill>
                <a:effectLst/>
                <a:latin typeface="Calibri Light"/>
                <a:ea typeface="ＭＳ Ｐゴシック" charset="0"/>
                <a:cs typeface="ＭＳ Ｐゴシック" charset="0"/>
              </a:rPr>
              <a:t> prison in Australia c 1901. This cropped photo, published in Sons In The Saddle (1983) excludes boys who were originally pictured on the left.</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baseline="0" dirty="0"/>
              <a:t>Photos right: 1. </a:t>
            </a:r>
            <a:r>
              <a:rPr lang="en-CA" sz="2400" kern="1200" dirty="0">
                <a:solidFill>
                  <a:schemeClr val="tx1"/>
                </a:solidFill>
                <a:effectLst/>
                <a:latin typeface="Calibri Light"/>
                <a:ea typeface="ＭＳ Ｐゴシック" charset="0"/>
                <a:cs typeface="ＭＳ Ｐゴシック" charset="0"/>
              </a:rPr>
              <a:t>Planting the British flag on the Sydney coastline: "The Founding of Australia. By </a:t>
            </a:r>
            <a:r>
              <a:rPr lang="en-CA" sz="2400" kern="1200" dirty="0" err="1">
                <a:solidFill>
                  <a:schemeClr val="tx1"/>
                </a:solidFill>
                <a:effectLst/>
                <a:latin typeface="Calibri Light"/>
                <a:ea typeface="ＭＳ Ｐゴシック" charset="0"/>
                <a:cs typeface="ＭＳ Ｐゴシック" charset="0"/>
              </a:rPr>
              <a:t>Capt</a:t>
            </a:r>
            <a:r>
              <a:rPr lang="en-CA" sz="2400" kern="1200" dirty="0">
                <a:solidFill>
                  <a:schemeClr val="tx1"/>
                </a:solidFill>
                <a:effectLst/>
                <a:latin typeface="Calibri Light"/>
                <a:ea typeface="ＭＳ Ｐゴシック" charset="0"/>
                <a:cs typeface="ＭＳ Ｐゴシック" charset="0"/>
              </a:rPr>
              <a:t> Arthur Phillip R.N. Sydney Cove, Jan 26th 1788”, Mitchell Collection, State Library of New South Wales, Call no. ML1222 </a:t>
            </a:r>
          </a:p>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2. Collection of the Mitchell Library, State Library of New South Wales</a:t>
            </a:r>
            <a:r>
              <a:rPr lang="en-CA" dirty="0">
                <a:effectLst/>
              </a:rPr>
              <a:t> </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13</a:t>
            </a:fld>
            <a:endParaRPr lang="en-US"/>
          </a:p>
        </p:txBody>
      </p:sp>
    </p:spTree>
    <p:extLst>
      <p:ext uri="{BB962C8B-B14F-4D97-AF65-F5344CB8AC3E}">
        <p14:creationId xmlns:p14="http://schemas.microsoft.com/office/powerpoint/2010/main" val="3471995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CA" sz="2400" kern="1200" dirty="0">
                <a:solidFill>
                  <a:schemeClr val="tx1"/>
                </a:solidFill>
                <a:effectLst/>
                <a:latin typeface="Calibri Light"/>
                <a:ea typeface="ＭＳ Ｐゴシック" charset="0"/>
                <a:cs typeface="ＭＳ Ｐゴシック" charset="0"/>
              </a:rPr>
              <a:t> U.S. soldiers bury Sioux Indians in a mass grave at the Battle of Wounded Knee. (The original photo was annotated by the photographer.) CREDIT: </a:t>
            </a:r>
            <a:r>
              <a:rPr lang="en-CA" sz="2400" kern="1200" dirty="0" err="1">
                <a:solidFill>
                  <a:schemeClr val="tx1"/>
                </a:solidFill>
                <a:effectLst/>
                <a:latin typeface="Calibri Light"/>
                <a:ea typeface="ＭＳ Ｐゴシック" charset="0"/>
                <a:cs typeface="ＭＳ Ｐゴシック" charset="0"/>
              </a:rPr>
              <a:t>Northwestern</a:t>
            </a:r>
            <a:r>
              <a:rPr lang="en-CA" sz="2400" kern="1200" dirty="0">
                <a:solidFill>
                  <a:schemeClr val="tx1"/>
                </a:solidFill>
                <a:effectLst/>
                <a:latin typeface="Calibri Light"/>
                <a:ea typeface="ＭＳ Ｐゴシック" charset="0"/>
                <a:cs typeface="ＭＳ Ｐゴシック" charset="0"/>
              </a:rPr>
              <a:t> Photo Co. (</a:t>
            </a:r>
            <a:r>
              <a:rPr lang="en-CA" sz="2400" kern="1200" dirty="0" err="1">
                <a:solidFill>
                  <a:schemeClr val="tx1"/>
                </a:solidFill>
                <a:effectLst/>
                <a:latin typeface="Calibri Light"/>
                <a:ea typeface="ＭＳ Ｐゴシック" charset="0"/>
                <a:cs typeface="ＭＳ Ｐゴシック" charset="0"/>
              </a:rPr>
              <a:t>Trager</a:t>
            </a:r>
            <a:r>
              <a:rPr lang="en-CA" sz="2400" kern="1200" dirty="0">
                <a:solidFill>
                  <a:schemeClr val="tx1"/>
                </a:solidFill>
                <a:effectLst/>
                <a:latin typeface="Calibri Light"/>
                <a:ea typeface="ＭＳ Ｐゴシック" charset="0"/>
                <a:cs typeface="ＭＳ Ｐゴシック" charset="0"/>
              </a:rPr>
              <a:t> &amp; Kuhn) Chadron, Neb./Library of Congress (cir.1890)</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14</a:t>
            </a:fld>
            <a:endParaRPr lang="en-US"/>
          </a:p>
        </p:txBody>
      </p:sp>
    </p:spTree>
    <p:extLst>
      <p:ext uri="{BB962C8B-B14F-4D97-AF65-F5344CB8AC3E}">
        <p14:creationId xmlns:p14="http://schemas.microsoft.com/office/powerpoint/2010/main" val="2274469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sz="2400" kern="1200" dirty="0">
                <a:solidFill>
                  <a:schemeClr val="tx1"/>
                </a:solidFill>
                <a:effectLst/>
                <a:latin typeface="Calibri Light"/>
                <a:ea typeface="ＭＳ Ｐゴシック" charset="0"/>
                <a:cs typeface="ＭＳ Ｐゴシック" charset="0"/>
              </a:rPr>
              <a:t>Carlisle Indian Industrial School, en</a:t>
            </a:r>
            <a:r>
              <a:rPr lang="en-US" sz="2400" kern="1200" baseline="0" dirty="0">
                <a:solidFill>
                  <a:schemeClr val="tx1"/>
                </a:solidFill>
                <a:effectLst/>
                <a:latin typeface="Calibri Light"/>
                <a:ea typeface="ＭＳ Ｐゴシック" charset="0"/>
                <a:cs typeface="ＭＳ Ｐゴシック" charset="0"/>
              </a:rPr>
              <a:t> P</a:t>
            </a:r>
            <a:r>
              <a:rPr lang="en-US" sz="2400" kern="1200" dirty="0">
                <a:solidFill>
                  <a:schemeClr val="tx1"/>
                </a:solidFill>
                <a:effectLst/>
                <a:latin typeface="Calibri Light"/>
                <a:ea typeface="ＭＳ Ｐゴシック" charset="0"/>
                <a:cs typeface="ＭＳ Ｐゴシック" charset="0"/>
              </a:rPr>
              <a:t>ennsylvania (c. 1900). Source: Frontier Forts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15</a:t>
            </a:fld>
            <a:endParaRPr lang="en-US"/>
          </a:p>
        </p:txBody>
      </p:sp>
    </p:spTree>
    <p:extLst>
      <p:ext uri="{BB962C8B-B14F-4D97-AF65-F5344CB8AC3E}">
        <p14:creationId xmlns:p14="http://schemas.microsoft.com/office/powerpoint/2010/main" val="280963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Calibri Light" charset="0"/>
              </a:rPr>
              <a:t>Photo: </a:t>
            </a:r>
            <a:r>
              <a:rPr lang="en-US" sz="2400" kern="1200" dirty="0">
                <a:solidFill>
                  <a:schemeClr val="tx1"/>
                </a:solidFill>
                <a:effectLst/>
                <a:latin typeface="Calibri Light"/>
                <a:ea typeface="ＭＳ Ｐゴシック" charset="0"/>
                <a:cs typeface="ＭＳ Ｐゴシック" charset="0"/>
              </a:rPr>
              <a:t>Champlain in Georgian Bay (Lake Huron, Ontario), c. 1615</a:t>
            </a:r>
            <a:r>
              <a:rPr lang="en-CA" sz="2400" kern="1200" baseline="0" dirty="0">
                <a:solidFill>
                  <a:schemeClr val="tx1"/>
                </a:solidFill>
                <a:effectLst/>
                <a:latin typeface="Calibri Light"/>
                <a:ea typeface="ＭＳ Ｐゴシック" charset="0"/>
                <a:cs typeface="ＭＳ Ｐゴシック" charset="0"/>
              </a:rPr>
              <a:t>. </a:t>
            </a:r>
            <a:r>
              <a:rPr lang="en-US" sz="2400" kern="1200" dirty="0">
                <a:solidFill>
                  <a:schemeClr val="tx1"/>
                </a:solidFill>
                <a:effectLst/>
                <a:latin typeface="Calibri Light"/>
                <a:ea typeface="ＭＳ Ｐゴシック" charset="0"/>
                <a:cs typeface="ＭＳ Ｐゴシック" charset="0"/>
              </a:rPr>
              <a:t>Watercolor by John </a:t>
            </a:r>
            <a:r>
              <a:rPr lang="en-US" sz="2400" kern="1200">
                <a:solidFill>
                  <a:schemeClr val="tx1"/>
                </a:solidFill>
                <a:effectLst/>
                <a:latin typeface="Calibri Light"/>
                <a:ea typeface="ＭＳ Ｐゴシック" charset="0"/>
                <a:cs typeface="ＭＳ Ｐゴシック" charset="0"/>
              </a:rPr>
              <a:t>David Kelly, 1895 </a:t>
            </a:r>
            <a:r>
              <a:rPr lang="en-US" sz="2400" kern="1200" dirty="0">
                <a:solidFill>
                  <a:schemeClr val="tx1"/>
                </a:solidFill>
                <a:effectLst/>
                <a:latin typeface="Calibri Light"/>
                <a:ea typeface="ＭＳ Ｐゴシック" charset="0"/>
                <a:cs typeface="ＭＳ Ｐゴシック" charset="0"/>
              </a:rPr>
              <a:t>(Toronto Reference Library: 948-1 Cab III)</a:t>
            </a:r>
            <a:endParaRPr lang="en-CA" sz="2400" kern="1200" dirty="0">
              <a:solidFill>
                <a:schemeClr val="tx1"/>
              </a:solidFill>
              <a:effectLst/>
              <a:latin typeface="Calibri Light"/>
              <a:ea typeface="ＭＳ Ｐゴシック" charset="0"/>
              <a:cs typeface="ＭＳ Ｐゴシック" charset="0"/>
            </a:endParaRPr>
          </a:p>
          <a:p>
            <a:pPr eaLnBrk="1" hangingPunct="1">
              <a:spcBef>
                <a:spcPct val="0"/>
              </a:spcBef>
            </a:pPr>
            <a:endParaRPr lang="en-US" dirty="0">
              <a:latin typeface="Calibri Light"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07872330-BC55-674E-8046-EFE073293BA9}" type="slidenum">
              <a:rPr lang="en-US" sz="1200">
                <a:latin typeface="Calibri Light" charset="0"/>
              </a:rPr>
              <a:pPr/>
              <a:t>16</a:t>
            </a:fld>
            <a:endParaRPr lang="en-US" sz="1200">
              <a:latin typeface="Calibri Light"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Female students and a nun pose in a classroom at Cross Lake Indian Residential School in Cross Lake, Manitoba in a February 1940 archive photo. (Indian and Northern Affairs/Library and Archives Canada/Reuters)</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17</a:t>
            </a:fld>
            <a:endParaRPr lang="en-US"/>
          </a:p>
        </p:txBody>
      </p:sp>
    </p:spTree>
    <p:extLst>
      <p:ext uri="{BB962C8B-B14F-4D97-AF65-F5344CB8AC3E}">
        <p14:creationId xmlns:p14="http://schemas.microsoft.com/office/powerpoint/2010/main" val="351635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sz="2400" kern="1200" dirty="0">
                <a:solidFill>
                  <a:schemeClr val="tx1"/>
                </a:solidFill>
                <a:effectLst/>
                <a:latin typeface="Calibri Light"/>
                <a:ea typeface="ＭＳ Ｐゴシック" charset="0"/>
                <a:cs typeface="ＭＳ Ｐゴシック" charset="0"/>
              </a:rPr>
              <a:t>York from </a:t>
            </a:r>
            <a:r>
              <a:rPr lang="en-US" sz="2400" kern="1200" dirty="0" err="1">
                <a:solidFill>
                  <a:schemeClr val="tx1"/>
                </a:solidFill>
                <a:effectLst/>
                <a:latin typeface="Calibri Light"/>
                <a:ea typeface="ＭＳ Ｐゴシック" charset="0"/>
                <a:cs typeface="ＭＳ Ｐゴシック" charset="0"/>
              </a:rPr>
              <a:t>Gibralter</a:t>
            </a:r>
            <a:r>
              <a:rPr lang="en-US" sz="2400" kern="1200" dirty="0">
                <a:solidFill>
                  <a:schemeClr val="tx1"/>
                </a:solidFill>
                <a:effectLst/>
                <a:latin typeface="Calibri Light"/>
                <a:ea typeface="ＭＳ Ｐゴシック" charset="0"/>
                <a:cs typeface="ＭＳ Ｐゴシック" charset="0"/>
              </a:rPr>
              <a:t> Point (Toronto) </a:t>
            </a:r>
            <a:r>
              <a:rPr lang="en-US" sz="2400" kern="1200" dirty="0" err="1">
                <a:solidFill>
                  <a:schemeClr val="tx1"/>
                </a:solidFill>
                <a:effectLst/>
                <a:latin typeface="Calibri Light"/>
                <a:ea typeface="ＭＳ Ｐゴシック" charset="0"/>
                <a:cs typeface="ＭＳ Ｐゴシック" charset="0"/>
              </a:rPr>
              <a:t>Watercolour</a:t>
            </a:r>
            <a:r>
              <a:rPr lang="en-US" sz="2400" kern="1200" dirty="0">
                <a:solidFill>
                  <a:schemeClr val="tx1"/>
                </a:solidFill>
                <a:effectLst/>
                <a:latin typeface="Calibri Light"/>
                <a:ea typeface="ＭＳ Ｐゴシック" charset="0"/>
                <a:cs typeface="ＭＳ Ｐゴシック" charset="0"/>
              </a:rPr>
              <a:t> on Paper by </a:t>
            </a:r>
            <a:r>
              <a:rPr lang="en-US" sz="2400" kern="1200">
                <a:solidFill>
                  <a:schemeClr val="tx1"/>
                </a:solidFill>
                <a:effectLst/>
                <a:latin typeface="Calibri Light"/>
                <a:ea typeface="ＭＳ Ｐゴシック" charset="0"/>
                <a:cs typeface="ＭＳ Ｐゴシック" charset="0"/>
              </a:rPr>
              <a:t>James</a:t>
            </a:r>
            <a:r>
              <a:rPr lang="en-US" sz="2400" kern="1200" baseline="0">
                <a:solidFill>
                  <a:schemeClr val="tx1"/>
                </a:solidFill>
                <a:effectLst/>
                <a:latin typeface="Calibri Light"/>
                <a:ea typeface="ＭＳ Ｐゴシック" charset="0"/>
                <a:cs typeface="ＭＳ Ｐゴシック" charset="0"/>
              </a:rPr>
              <a:t> Gray, 1828 </a:t>
            </a:r>
            <a:r>
              <a:rPr lang="en-US" sz="2400" kern="1200">
                <a:solidFill>
                  <a:schemeClr val="tx1"/>
                </a:solidFill>
                <a:effectLst/>
                <a:latin typeface="Calibri Light"/>
                <a:ea typeface="ＭＳ Ｐゴシック" charset="0"/>
                <a:cs typeface="ＭＳ Ｐゴシック" charset="0"/>
              </a:rPr>
              <a:t>(</a:t>
            </a:r>
            <a:r>
              <a:rPr lang="en-US" sz="2400" kern="1200" dirty="0">
                <a:solidFill>
                  <a:schemeClr val="tx1"/>
                </a:solidFill>
                <a:effectLst/>
                <a:latin typeface="Calibri Light"/>
                <a:ea typeface="ＭＳ Ｐゴシック" charset="0"/>
                <a:cs typeface="ＭＳ Ｐゴシック" charset="0"/>
              </a:rPr>
              <a:t>Toronto Reference Library: JRR 195 Cab III)</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18</a:t>
            </a:fld>
            <a:endParaRPr lang="en-US"/>
          </a:p>
        </p:txBody>
      </p:sp>
    </p:spTree>
    <p:extLst>
      <p:ext uri="{BB962C8B-B14F-4D97-AF65-F5344CB8AC3E}">
        <p14:creationId xmlns:p14="http://schemas.microsoft.com/office/powerpoint/2010/main" val="6314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a:t>
            </a:r>
            <a:r>
              <a:rPr lang="en-US" baseline="0" dirty="0"/>
              <a:t> </a:t>
            </a:r>
          </a:p>
          <a:p>
            <a:r>
              <a:rPr lang="en-US" baseline="0" dirty="0"/>
              <a:t>1. </a:t>
            </a:r>
            <a:r>
              <a:rPr lang="fr-CA" sz="2400" b="0" i="0" u="none" strike="noStrike" kern="1200" baseline="0" dirty="0" err="1">
                <a:solidFill>
                  <a:schemeClr val="tx1"/>
                </a:solidFill>
                <a:latin typeface="Calibri Light"/>
                <a:ea typeface="ＭＳ Ｐゴシック" charset="0"/>
                <a:cs typeface="ＭＳ Ｐゴシック" charset="0"/>
              </a:rPr>
              <a:t>Members</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Musqueam</a:t>
            </a:r>
            <a:r>
              <a:rPr lang="fr-CA" sz="2400" b="0" i="0" u="none" strike="noStrike" kern="1200" baseline="0" dirty="0">
                <a:solidFill>
                  <a:schemeClr val="tx1"/>
                </a:solidFill>
                <a:latin typeface="Calibri Light"/>
                <a:ea typeface="ＭＳ Ｐゴシック" charset="0"/>
                <a:cs typeface="ＭＳ Ｐゴシック" charset="0"/>
              </a:rPr>
              <a:t> First Nation </a:t>
            </a:r>
            <a:r>
              <a:rPr lang="fr-CA" sz="2400" b="0" i="0" u="none" strike="noStrike" kern="1200" baseline="0" dirty="0" err="1">
                <a:solidFill>
                  <a:schemeClr val="tx1"/>
                </a:solidFill>
                <a:latin typeface="Calibri Light"/>
                <a:ea typeface="ＭＳ Ｐゴシック" charset="0"/>
                <a:cs typeface="ＭＳ Ｐゴシック" charset="0"/>
              </a:rPr>
              <a:t>paddle</a:t>
            </a:r>
            <a:r>
              <a:rPr lang="fr-CA" sz="2400" b="0" i="0" u="none" strike="noStrike" kern="1200" baseline="0" dirty="0">
                <a:solidFill>
                  <a:schemeClr val="tx1"/>
                </a:solidFill>
                <a:latin typeface="Calibri Light"/>
                <a:ea typeface="ＭＳ Ｐゴシック" charset="0"/>
                <a:cs typeface="ＭＳ Ｐゴシック" charset="0"/>
              </a:rPr>
              <a:t> a </a:t>
            </a:r>
            <a:r>
              <a:rPr lang="fr-CA" sz="2400" b="0" i="0" u="none" strike="noStrike" kern="1200" baseline="0" dirty="0" err="1">
                <a:solidFill>
                  <a:schemeClr val="tx1"/>
                </a:solidFill>
                <a:latin typeface="Calibri Light"/>
                <a:ea typeface="ＭＳ Ｐゴシック" charset="0"/>
                <a:cs typeface="ＭＳ Ｐゴシック" charset="0"/>
              </a:rPr>
              <a:t>traditional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canoe</a:t>
            </a:r>
            <a:r>
              <a:rPr lang="fr-CA" sz="2400" b="0" i="0" u="none" strike="noStrike" kern="1200" baseline="0" dirty="0">
                <a:solidFill>
                  <a:schemeClr val="tx1"/>
                </a:solidFill>
                <a:latin typeface="Calibri Light"/>
                <a:ea typeface="ＭＳ Ｐゴシック" charset="0"/>
                <a:cs typeface="ＭＳ Ｐゴシック" charset="0"/>
              </a:rPr>
              <a:t> on False Creek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an all nations </a:t>
            </a:r>
            <a:r>
              <a:rPr lang="fr-CA" sz="2400" b="0" i="0" u="none" strike="noStrike" kern="1200" baseline="0" dirty="0" err="1">
                <a:solidFill>
                  <a:schemeClr val="tx1"/>
                </a:solidFill>
                <a:latin typeface="Calibri Light"/>
                <a:ea typeface="ＭＳ Ｐゴシック" charset="0"/>
                <a:cs typeface="ＭＳ Ｐゴシック" charset="0"/>
              </a:rPr>
              <a:t>canoe</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gathering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held</a:t>
            </a:r>
            <a:r>
              <a:rPr lang="fr-CA" sz="2400" b="0" i="0" u="none" strike="noStrike" kern="1200" baseline="0" dirty="0">
                <a:solidFill>
                  <a:schemeClr val="tx1"/>
                </a:solidFill>
                <a:latin typeface="Calibri Light"/>
                <a:ea typeface="ＭＳ Ｐゴシック" charset="0"/>
                <a:cs typeface="ＭＳ Ｐゴシック" charset="0"/>
              </a:rPr>
              <a:t> as part of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Week</a:t>
            </a:r>
            <a:r>
              <a:rPr lang="fr-CA" sz="2400" b="0" i="0" u="none" strike="noStrike" kern="1200" baseline="0" dirty="0">
                <a:solidFill>
                  <a:schemeClr val="tx1"/>
                </a:solidFill>
                <a:latin typeface="Calibri Light"/>
                <a:ea typeface="ＭＳ Ｐゴシック" charset="0"/>
                <a:cs typeface="ＭＳ Ｐゴシック" charset="0"/>
              </a:rPr>
              <a:t> in Vancouver, B.C., on Tuesday </a:t>
            </a:r>
            <a:r>
              <a:rPr lang="fr-CA" sz="2400" b="0" i="0" u="none" strike="noStrike" kern="1200" baseline="0" dirty="0" err="1">
                <a:solidFill>
                  <a:schemeClr val="tx1"/>
                </a:solidFill>
                <a:latin typeface="Calibri Light"/>
                <a:ea typeface="ＭＳ Ｐゴシック" charset="0"/>
                <a:cs typeface="ＭＳ Ｐゴシック" charset="0"/>
              </a:rPr>
              <a:t>September</a:t>
            </a:r>
            <a:r>
              <a:rPr lang="fr-CA" sz="2400" b="0" i="0" u="none" strike="noStrike" kern="1200" baseline="0" dirty="0">
                <a:solidFill>
                  <a:schemeClr val="tx1"/>
                </a:solidFill>
                <a:latin typeface="Calibri Light"/>
                <a:ea typeface="ＭＳ Ｐゴシック" charset="0"/>
                <a:cs typeface="ＭＳ Ｐゴシック" charset="0"/>
              </a:rPr>
              <a:t> 17, 2013. THE CANADIAN PRESS/Darryl Dyck</a:t>
            </a:r>
            <a:endParaRPr lang="en-US" baseline="0" dirty="0"/>
          </a:p>
          <a:p>
            <a:r>
              <a:rPr lang="en-US" sz="2400" b="0" i="0" u="none" strike="noStrike" kern="1200" baseline="0" dirty="0">
                <a:solidFill>
                  <a:schemeClr val="tx1"/>
                </a:solidFill>
                <a:latin typeface="Calibri Light"/>
                <a:ea typeface="ＭＳ Ｐゴシック" charset="0"/>
                <a:cs typeface="ＭＳ Ｐゴシック" charset="0"/>
              </a:rPr>
              <a:t>2. </a:t>
            </a:r>
            <a:r>
              <a:rPr lang="fr-CA" sz="2400" b="0" i="0" u="none" strike="noStrike" kern="1200" baseline="0" dirty="0">
                <a:solidFill>
                  <a:schemeClr val="tx1"/>
                </a:solidFill>
                <a:latin typeface="Calibri Light"/>
                <a:ea typeface="ＭＳ Ｐゴシック" charset="0"/>
                <a:cs typeface="ＭＳ Ｐゴシック" charset="0"/>
              </a:rPr>
              <a:t>A Inuit </a:t>
            </a:r>
            <a:r>
              <a:rPr lang="fr-CA" sz="2400" b="0" i="0" u="none" strike="noStrike" kern="1200" baseline="0" dirty="0" err="1">
                <a:solidFill>
                  <a:schemeClr val="tx1"/>
                </a:solidFill>
                <a:latin typeface="Calibri Light"/>
                <a:ea typeface="ＭＳ Ｐゴシック" charset="0"/>
                <a:cs typeface="ＭＳ Ｐゴシック" charset="0"/>
              </a:rPr>
              <a:t>woman</a:t>
            </a:r>
            <a:r>
              <a:rPr lang="fr-CA" sz="2400" b="0" i="0" u="none" strike="noStrike" kern="1200" baseline="0" dirty="0">
                <a:solidFill>
                  <a:schemeClr val="tx1"/>
                </a:solidFill>
                <a:latin typeface="Calibri Light"/>
                <a:ea typeface="ＭＳ Ｐゴシック" charset="0"/>
                <a:cs typeface="ＭＳ Ｐゴシック" charset="0"/>
              </a:rPr>
              <a:t> in </a:t>
            </a:r>
            <a:r>
              <a:rPr lang="fr-CA" sz="2400" b="0" i="0" u="none" strike="noStrike" kern="1200" baseline="0" dirty="0" err="1">
                <a:solidFill>
                  <a:schemeClr val="tx1"/>
                </a:solidFill>
                <a:latin typeface="Calibri Light"/>
                <a:ea typeface="ＭＳ Ｐゴシック" charset="0"/>
                <a:cs typeface="ＭＳ Ｐゴシック" charset="0"/>
              </a:rPr>
              <a:t>tradiotnal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dress</a:t>
            </a:r>
            <a:r>
              <a:rPr lang="fr-CA" sz="2400" b="0" i="0" u="none" strike="noStrike" kern="1200" baseline="0" dirty="0">
                <a:solidFill>
                  <a:schemeClr val="tx1"/>
                </a:solidFill>
                <a:latin typeface="Calibri Light"/>
                <a:ea typeface="ＭＳ Ｐゴシック" charset="0"/>
                <a:cs typeface="ＭＳ Ｐゴシック" charset="0"/>
              </a:rPr>
              <a:t> cares for </a:t>
            </a:r>
            <a:r>
              <a:rPr lang="fr-CA" sz="2400" b="0" i="0" u="none" strike="noStrike" kern="1200" baseline="0" dirty="0" err="1">
                <a:solidFill>
                  <a:schemeClr val="tx1"/>
                </a:solidFill>
                <a:latin typeface="Calibri Light"/>
                <a:ea typeface="ＭＳ Ｐゴシック" charset="0"/>
                <a:cs typeface="ＭＳ Ｐゴシック" charset="0"/>
              </a:rPr>
              <a:t>her</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young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children</a:t>
            </a:r>
            <a:r>
              <a:rPr lang="fr-CA" sz="2400" b="0" i="0" u="none" strike="noStrike" kern="1200" baseline="0" dirty="0">
                <a:solidFill>
                  <a:schemeClr val="tx1"/>
                </a:solidFill>
                <a:latin typeface="Calibri Light"/>
                <a:ea typeface="ＭＳ Ｐゴシック" charset="0"/>
                <a:cs typeface="ＭＳ Ｐゴシック" charset="0"/>
              </a:rPr>
              <a:t> in </a:t>
            </a:r>
            <a:r>
              <a:rPr lang="fr-CA" sz="2400" b="0" i="0" u="none" strike="noStrike" kern="1200" baseline="0" dirty="0" err="1">
                <a:solidFill>
                  <a:schemeClr val="tx1"/>
                </a:solidFill>
                <a:latin typeface="Calibri Light"/>
                <a:ea typeface="ＭＳ Ｐゴシック" charset="0"/>
                <a:cs typeface="ＭＳ Ｐゴシック" charset="0"/>
              </a:rPr>
              <a:t>Pangnirtung</a:t>
            </a:r>
            <a:r>
              <a:rPr lang="fr-CA" sz="2400" b="0" i="0" u="none" strike="noStrike" kern="1200" baseline="0" dirty="0">
                <a:solidFill>
                  <a:schemeClr val="tx1"/>
                </a:solidFill>
                <a:latin typeface="Calibri Light"/>
                <a:ea typeface="ＭＳ Ｐゴシック" charset="0"/>
                <a:cs typeface="ＭＳ Ｐゴシック" charset="0"/>
              </a:rPr>
              <a:t>, Nunavut, Friday, July 5, 2007.Jeff McIntosh/The Canadian </a:t>
            </a:r>
            <a:r>
              <a:rPr lang="fr-CA" sz="2400" b="0" i="0" u="none" strike="noStrike" kern="1200" baseline="0" dirty="0" err="1">
                <a:solidFill>
                  <a:schemeClr val="tx1"/>
                </a:solidFill>
                <a:latin typeface="Calibri Light"/>
                <a:ea typeface="ＭＳ Ｐゴシック" charset="0"/>
                <a:cs typeface="ＭＳ Ｐゴシック" charset="0"/>
              </a:rPr>
              <a:t>Press</a:t>
            </a:r>
            <a:r>
              <a:rPr lang="fr-CA" sz="2400" b="0" i="0" u="none" strike="noStrike" kern="1200" baseline="0" dirty="0">
                <a:solidFill>
                  <a:schemeClr val="tx1"/>
                </a:solidFill>
                <a:latin typeface="Calibri Light"/>
                <a:ea typeface="ＭＳ Ｐゴシック" charset="0"/>
                <a:cs typeface="ＭＳ Ｐゴシック" charset="0"/>
              </a:rPr>
              <a:t> Images</a:t>
            </a:r>
            <a:endParaRPr lang="en-US" sz="2400" kern="1200" baseline="0" dirty="0">
              <a:solidFill>
                <a:schemeClr val="tx1"/>
              </a:solidFill>
              <a:effectLst/>
              <a:latin typeface="Calibri Light"/>
              <a:ea typeface="ＭＳ Ｐゴシック" charset="0"/>
              <a:cs typeface="ＭＳ Ｐゴシック" charset="0"/>
            </a:endParaRPr>
          </a:p>
          <a:p>
            <a:r>
              <a:rPr lang="en-US" sz="2400" kern="1200" baseline="0" dirty="0">
                <a:solidFill>
                  <a:schemeClr val="tx1"/>
                </a:solidFill>
                <a:effectLst/>
                <a:latin typeface="Calibri Light"/>
                <a:ea typeface="ＭＳ Ｐゴシック" charset="0"/>
                <a:cs typeface="ＭＳ Ｐゴシック" charset="0"/>
              </a:rPr>
              <a:t>3. </a:t>
            </a:r>
            <a:r>
              <a:rPr lang="fr-CA" sz="2400" b="0" i="0" u="none" strike="noStrike" kern="1200" baseline="0" dirty="0" err="1">
                <a:solidFill>
                  <a:schemeClr val="tx1"/>
                </a:solidFill>
                <a:latin typeface="Calibri Light"/>
                <a:ea typeface="ＭＳ Ｐゴシック" charset="0"/>
                <a:cs typeface="ＭＳ Ｐゴシック" charset="0"/>
              </a:rPr>
              <a:t>Members</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Turtle</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Mountain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Dancers</a:t>
            </a:r>
            <a:r>
              <a:rPr lang="fr-CA" sz="2400" b="0" i="0" u="none" strike="noStrike" kern="1200" baseline="0" dirty="0">
                <a:solidFill>
                  <a:schemeClr val="tx1"/>
                </a:solidFill>
                <a:latin typeface="Calibri Light"/>
                <a:ea typeface="ＭＳ Ｐゴシック" charset="0"/>
                <a:cs typeface="ＭＳ Ｐゴシック" charset="0"/>
              </a:rPr>
              <a:t>, a </a:t>
            </a:r>
            <a:r>
              <a:rPr lang="fr-CA" sz="2400" b="0" i="0" u="none" strike="noStrike" kern="1200" baseline="0" dirty="0" err="1">
                <a:solidFill>
                  <a:schemeClr val="tx1"/>
                </a:solidFill>
                <a:latin typeface="Calibri Light"/>
                <a:ea typeface="ＭＳ Ｐゴシック" charset="0"/>
                <a:cs typeface="ＭＳ Ｐゴシック" charset="0"/>
              </a:rPr>
              <a:t>Metis</a:t>
            </a:r>
            <a:r>
              <a:rPr lang="fr-CA" sz="2400" b="0" i="0" u="none" strike="noStrike" kern="1200" baseline="0" dirty="0">
                <a:solidFill>
                  <a:schemeClr val="tx1"/>
                </a:solidFill>
                <a:latin typeface="Calibri Light"/>
                <a:ea typeface="ＭＳ Ｐゴシック" charset="0"/>
                <a:cs typeface="ＭＳ Ｐゴシック" charset="0"/>
              </a:rPr>
              <a:t> troupe </a:t>
            </a:r>
            <a:r>
              <a:rPr lang="fr-CA" sz="2400" b="0" i="0" u="none" strike="noStrike" kern="1200" baseline="0" dirty="0" err="1">
                <a:solidFill>
                  <a:schemeClr val="tx1"/>
                </a:solidFill>
                <a:latin typeface="Calibri Light"/>
                <a:ea typeface="ＭＳ Ｐゴシック" charset="0"/>
                <a:cs typeface="ＭＳ Ｐゴシック" charset="0"/>
              </a:rPr>
              <a:t>from</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Bottnieau</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North</a:t>
            </a:r>
            <a:r>
              <a:rPr lang="fr-CA" sz="2400" b="0" i="0" u="none" strike="noStrike" kern="1200" baseline="0" dirty="0">
                <a:solidFill>
                  <a:schemeClr val="tx1"/>
                </a:solidFill>
                <a:latin typeface="Calibri Light"/>
                <a:ea typeface="ＭＳ Ｐゴシック" charset="0"/>
                <a:cs typeface="ＭＳ Ｐゴシック" charset="0"/>
              </a:rPr>
              <a:t> Dakota, </a:t>
            </a:r>
            <a:r>
              <a:rPr lang="fr-CA" sz="2400" b="0" i="0" u="none" strike="noStrike" kern="1200" baseline="0" dirty="0" err="1">
                <a:solidFill>
                  <a:schemeClr val="tx1"/>
                </a:solidFill>
                <a:latin typeface="Calibri Light"/>
                <a:ea typeface="ＭＳ Ｐゴシック" charset="0"/>
                <a:cs typeface="ＭＳ Ｐゴシック" charset="0"/>
              </a:rPr>
              <a:t>perform</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under</a:t>
            </a:r>
            <a:r>
              <a:rPr lang="fr-CA" sz="2400" b="0" i="0" u="none" strike="noStrike" kern="1200" baseline="0" dirty="0">
                <a:solidFill>
                  <a:schemeClr val="tx1"/>
                </a:solidFill>
                <a:latin typeface="Calibri Light"/>
                <a:ea typeface="ＭＳ Ｐゴシック" charset="0"/>
                <a:cs typeface="ＭＳ Ｐゴシック" charset="0"/>
              </a:rPr>
              <a:t> the setting </a:t>
            </a:r>
            <a:r>
              <a:rPr lang="fr-CA" sz="2400" b="0" i="0" u="none" strike="noStrike" kern="1200" baseline="0" dirty="0" err="1">
                <a:solidFill>
                  <a:schemeClr val="tx1"/>
                </a:solidFill>
                <a:latin typeface="Calibri Light"/>
                <a:ea typeface="ＭＳ Ｐゴシック" charset="0"/>
                <a:cs typeface="ＭＳ Ｐゴシック" charset="0"/>
              </a:rPr>
              <a:t>sun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opening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ceremonies</a:t>
            </a:r>
            <a:r>
              <a:rPr lang="fr-CA" sz="2400" b="0" i="0" u="none" strike="noStrike" kern="1200" baseline="0" dirty="0">
                <a:solidFill>
                  <a:schemeClr val="tx1"/>
                </a:solidFill>
                <a:latin typeface="Calibri Light"/>
                <a:ea typeface="ＭＳ Ｐゴシック" charset="0"/>
                <a:cs typeface="ＭＳ Ｐゴシック" charset="0"/>
              </a:rPr>
              <a:t> for the Manitoba </a:t>
            </a:r>
            <a:r>
              <a:rPr lang="fr-CA" sz="2400" b="0" i="0" u="none" strike="noStrike" kern="1200" baseline="0" dirty="0" err="1">
                <a:solidFill>
                  <a:schemeClr val="tx1"/>
                </a:solidFill>
                <a:latin typeface="Calibri Light"/>
                <a:ea typeface="ＭＳ Ｐゴシック" charset="0"/>
                <a:cs typeface="ＭＳ Ｐゴシック" charset="0"/>
              </a:rPr>
              <a:t>Indigenous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Summer</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Games</a:t>
            </a:r>
            <a:r>
              <a:rPr lang="fr-CA" sz="2400" b="0" i="0" u="none" strike="noStrike" kern="1200" baseline="0" dirty="0">
                <a:solidFill>
                  <a:schemeClr val="tx1"/>
                </a:solidFill>
                <a:latin typeface="Calibri Light"/>
                <a:ea typeface="ＭＳ Ｐゴシック" charset="0"/>
                <a:cs typeface="ＭＳ Ｐゴシック" charset="0"/>
              </a:rPr>
              <a:t>, Thursday July 17, 2003 in Brandon, MB. Brandon Sun/ Colin Corneau)</a:t>
            </a:r>
            <a:endParaRPr lang="en-US" sz="2400" kern="1200" baseline="0" dirty="0">
              <a:solidFill>
                <a:schemeClr val="tx1"/>
              </a:solidFill>
              <a:effectLst/>
              <a:latin typeface="Calibri Light"/>
              <a:ea typeface="ＭＳ Ｐゴシック" charset="0"/>
              <a:cs typeface="ＭＳ Ｐゴシック" charset="0"/>
            </a:endParaRPr>
          </a:p>
          <a:p>
            <a:r>
              <a:rPr lang="en-US" sz="2400" kern="1200" baseline="0" dirty="0">
                <a:solidFill>
                  <a:schemeClr val="tx1"/>
                </a:solidFill>
                <a:effectLst/>
                <a:latin typeface="Calibri Light"/>
                <a:ea typeface="ＭＳ Ｐゴシック" charset="0"/>
                <a:cs typeface="ＭＳ Ｐゴシック" charset="0"/>
              </a:rPr>
              <a:t>4.</a:t>
            </a:r>
            <a:r>
              <a:rPr lang="en-US" baseline="0" dirty="0"/>
              <a:t>. Youth in full regalia at First Nations University </a:t>
            </a:r>
            <a:r>
              <a:rPr lang="en-US" baseline="0" dirty="0" err="1"/>
              <a:t>PowWow</a:t>
            </a:r>
            <a:r>
              <a:rPr lang="en-US" baseline="0" dirty="0"/>
              <a:t> 2017 (courtesy of Productions Cazabon)</a:t>
            </a:r>
          </a:p>
          <a:p>
            <a:endParaRPr lang="en-US" dirty="0"/>
          </a:p>
          <a:p>
            <a:endParaRPr lang="en-US" sz="2400" kern="1200" baseline="0" dirty="0">
              <a:solidFill>
                <a:schemeClr val="tx1"/>
              </a:solidFill>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19</a:t>
            </a:fld>
            <a:endParaRPr lang="en-US"/>
          </a:p>
        </p:txBody>
      </p:sp>
    </p:spTree>
    <p:extLst>
      <p:ext uri="{BB962C8B-B14F-4D97-AF65-F5344CB8AC3E}">
        <p14:creationId xmlns:p14="http://schemas.microsoft.com/office/powerpoint/2010/main" val="1486876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20</a:t>
            </a:fld>
            <a:endParaRPr lang="en-US"/>
          </a:p>
        </p:txBody>
      </p:sp>
    </p:spTree>
    <p:extLst>
      <p:ext uri="{BB962C8B-B14F-4D97-AF65-F5344CB8AC3E}">
        <p14:creationId xmlns:p14="http://schemas.microsoft.com/office/powerpoint/2010/main" val="31144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400" dirty="0"/>
              <a:t>The Big 6 Thinking Hats of Historical Thinking</a:t>
            </a:r>
          </a:p>
          <a:p>
            <a:endParaRPr lang="fr-CA"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a:t>
            </a:fld>
            <a:endParaRPr lang="en-US"/>
          </a:p>
        </p:txBody>
      </p:sp>
    </p:spTree>
    <p:extLst>
      <p:ext uri="{BB962C8B-B14F-4D97-AF65-F5344CB8AC3E}">
        <p14:creationId xmlns:p14="http://schemas.microsoft.com/office/powerpoint/2010/main" val="887990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Photo: </a:t>
            </a:r>
            <a:r>
              <a:rPr lang="en-US" sz="2400" kern="1200" dirty="0">
                <a:solidFill>
                  <a:schemeClr val="tx1"/>
                </a:solidFill>
                <a:effectLst/>
                <a:latin typeface="Calibri Light"/>
                <a:ea typeface="ＭＳ Ｐゴシック" charset="0"/>
                <a:cs typeface="ＭＳ Ｐゴシック" charset="0"/>
              </a:rPr>
              <a:t>Circa 1956: A sign common in Johannesburg, South Africa, reading 'Caution Beware Of Natives'. (Photo by </a:t>
            </a:r>
            <a:r>
              <a:rPr lang="en-US" sz="2400" kern="1200" dirty="0" err="1">
                <a:solidFill>
                  <a:schemeClr val="tx1"/>
                </a:solidFill>
                <a:effectLst/>
                <a:latin typeface="Calibri Light"/>
                <a:ea typeface="ＭＳ Ｐゴシック" charset="0"/>
                <a:cs typeface="ＭＳ Ｐゴシック" charset="0"/>
              </a:rPr>
              <a:t>Ejor</a:t>
            </a:r>
            <a:r>
              <a:rPr lang="en-US" sz="2400" kern="1200" dirty="0">
                <a:solidFill>
                  <a:schemeClr val="tx1"/>
                </a:solidFill>
                <a:effectLst/>
                <a:latin typeface="Calibri Light"/>
                <a:ea typeface="ＭＳ Ｐゴシック" charset="0"/>
                <a:cs typeface="ＭＳ Ｐゴシック" charset="0"/>
              </a:rPr>
              <a:t>/Getty Images)</a:t>
            </a:r>
            <a:endParaRPr lang="en-CA" sz="2400" kern="1200" dirty="0">
              <a:solidFill>
                <a:schemeClr val="tx1"/>
              </a:solidFill>
              <a:effectLst/>
              <a:latin typeface="Calibri Light"/>
              <a:ea typeface="ＭＳ Ｐゴシック" charset="0"/>
              <a:cs typeface="ＭＳ Ｐゴシック"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21</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Defeat of the </a:t>
            </a:r>
            <a:r>
              <a:rPr lang="en-CA" sz="2400" kern="1200" dirty="0" err="1">
                <a:solidFill>
                  <a:schemeClr val="tx1"/>
                </a:solidFill>
                <a:effectLst/>
                <a:latin typeface="Calibri Light"/>
                <a:ea typeface="ＭＳ Ｐゴシック" charset="0"/>
                <a:cs typeface="ＭＳ Ｐゴシック" charset="0"/>
              </a:rPr>
              <a:t>Ashantees</a:t>
            </a:r>
            <a:r>
              <a:rPr lang="en-CA" sz="2400" kern="1200" dirty="0">
                <a:solidFill>
                  <a:schemeClr val="tx1"/>
                </a:solidFill>
                <a:effectLst/>
                <a:latin typeface="Calibri Light"/>
                <a:ea typeface="ＭＳ Ｐゴシック" charset="0"/>
                <a:cs typeface="ＭＳ Ｐゴシック" charset="0"/>
              </a:rPr>
              <a:t>, by the British forces under the command of Coll. Sutherland, July 11th 1824</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22</a:t>
            </a:fld>
            <a:endParaRPr lang="en-US"/>
          </a:p>
        </p:txBody>
      </p:sp>
    </p:spTree>
    <p:extLst>
      <p:ext uri="{BB962C8B-B14F-4D97-AF65-F5344CB8AC3E}">
        <p14:creationId xmlns:p14="http://schemas.microsoft.com/office/powerpoint/2010/main" val="352115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1800" dirty="0">
                <a:latin typeface="Calibri Light" charset="0"/>
              </a:rPr>
              <a:t>Photo:</a:t>
            </a:r>
            <a:r>
              <a:rPr lang="en-CA" sz="2000" kern="1200" dirty="0">
                <a:solidFill>
                  <a:schemeClr val="tx1"/>
                </a:solidFill>
                <a:effectLst/>
                <a:latin typeface="Calibri Light"/>
                <a:ea typeface="ＭＳ Ｐゴシック" charset="0"/>
                <a:cs typeface="ＭＳ Ｐゴシック" charset="0"/>
              </a:rPr>
              <a:t> “From the Cape to Cairo. Tough the Process Be Costly, The Road of Progress Must Be Cut.” </a:t>
            </a:r>
            <a:r>
              <a:rPr lang="en-CA" sz="2000" kern="1200" dirty="0" err="1">
                <a:solidFill>
                  <a:schemeClr val="tx1"/>
                </a:solidFill>
                <a:effectLst/>
                <a:latin typeface="Calibri Light"/>
                <a:ea typeface="ＭＳ Ｐゴシック" charset="0"/>
                <a:cs typeface="ＭＳ Ｐゴシック" charset="0"/>
              </a:rPr>
              <a:t>Udo</a:t>
            </a:r>
            <a:r>
              <a:rPr lang="en-CA" sz="2000" kern="1200" dirty="0">
                <a:solidFill>
                  <a:schemeClr val="tx1"/>
                </a:solidFill>
                <a:effectLst/>
                <a:latin typeface="Calibri Light"/>
                <a:ea typeface="ＭＳ Ｐゴシック" charset="0"/>
                <a:cs typeface="ＭＳ Ｐゴシック" charset="0"/>
              </a:rPr>
              <a:t> </a:t>
            </a:r>
            <a:r>
              <a:rPr lang="en-CA" sz="2000" kern="1200" dirty="0" err="1">
                <a:solidFill>
                  <a:schemeClr val="tx1"/>
                </a:solidFill>
                <a:effectLst/>
                <a:latin typeface="Calibri Light"/>
                <a:ea typeface="ＭＳ Ｐゴシック" charset="0"/>
                <a:cs typeface="ＭＳ Ｐゴシック" charset="0"/>
              </a:rPr>
              <a:t>Keppler</a:t>
            </a:r>
            <a:r>
              <a:rPr lang="en-CA" sz="2000" kern="1200" dirty="0">
                <a:solidFill>
                  <a:schemeClr val="tx1"/>
                </a:solidFill>
                <a:effectLst/>
                <a:latin typeface="Calibri Light"/>
                <a:ea typeface="ＭＳ Ｐゴシック" charset="0"/>
                <a:cs typeface="ＭＳ Ｐゴシック" charset="0"/>
              </a:rPr>
              <a:t>, Puck, December 10, 1902. Source: Library of </a:t>
            </a:r>
            <a:r>
              <a:rPr lang="en-CA" sz="2000" kern="1200" dirty="0" err="1">
                <a:solidFill>
                  <a:schemeClr val="tx1"/>
                </a:solidFill>
                <a:effectLst/>
                <a:latin typeface="Calibri Light"/>
                <a:ea typeface="ＭＳ Ｐゴシック" charset="0"/>
                <a:cs typeface="ＭＳ Ｐゴシック" charset="0"/>
              </a:rPr>
              <a:t>Congres</a:t>
            </a:r>
            <a:endParaRPr lang="en-CA" sz="2000" kern="1200" dirty="0">
              <a:solidFill>
                <a:schemeClr val="tx1"/>
              </a:solidFill>
              <a:effectLst/>
              <a:latin typeface="Calibri Light"/>
              <a:ea typeface="ＭＳ Ｐゴシック" charset="0"/>
              <a:cs typeface="ＭＳ Ｐゴシック" charset="0"/>
            </a:endParaRPr>
          </a:p>
          <a:p>
            <a:pPr eaLnBrk="1" hangingPunct="1">
              <a:spcBef>
                <a:spcPct val="0"/>
              </a:spcBef>
            </a:pPr>
            <a:endParaRPr lang="en-US" sz="2000" dirty="0">
              <a:latin typeface="Calibri Light"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9C1B36BE-7E83-1544-BD1E-CC5521900E42}" type="slidenum">
              <a:rPr lang="en-US" sz="1200">
                <a:latin typeface="Calibri Light" charset="0"/>
              </a:rPr>
              <a:pPr/>
              <a:t>23</a:t>
            </a:fld>
            <a:endParaRPr lang="en-US" sz="1200">
              <a:latin typeface="Calibri Light"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defRPr/>
            </a:pPr>
            <a:r>
              <a:rPr lang="en-US" dirty="0">
                <a:latin typeface="Calibri Light" charset="0"/>
              </a:rPr>
              <a:t>Photo: </a:t>
            </a:r>
            <a:r>
              <a:rPr lang="en-CA" sz="2400" kern="1200" dirty="0">
                <a:solidFill>
                  <a:schemeClr val="tx1"/>
                </a:solidFill>
                <a:effectLst/>
                <a:latin typeface="Calibri Light"/>
                <a:ea typeface="ＭＳ Ｐゴシック" charset="0"/>
                <a:cs typeface="ＭＳ Ｐゴシック" charset="0"/>
              </a:rPr>
              <a:t>An artist's impression of the last stand at the Battle of </a:t>
            </a:r>
            <a:r>
              <a:rPr lang="en-CA" sz="2400" kern="1200" dirty="0" err="1">
                <a:solidFill>
                  <a:schemeClr val="tx1"/>
                </a:solidFill>
                <a:effectLst/>
                <a:latin typeface="Calibri Light"/>
                <a:ea typeface="ＭＳ Ｐゴシック" charset="0"/>
                <a:cs typeface="ＭＳ Ｐゴシック" charset="0"/>
              </a:rPr>
              <a:t>Isandlwana</a:t>
            </a:r>
            <a:r>
              <a:rPr lang="en-CA" sz="2400" kern="1200" dirty="0">
                <a:solidFill>
                  <a:schemeClr val="tx1"/>
                </a:solidFill>
                <a:effectLst/>
                <a:latin typeface="Calibri Light"/>
                <a:ea typeface="ＭＳ Ｐゴシック" charset="0"/>
                <a:cs typeface="ＭＳ Ｐゴシック" charset="0"/>
              </a:rPr>
              <a:t>. </a:t>
            </a:r>
            <a:r>
              <a:rPr lang="en-CA" sz="2400" kern="1200" dirty="0" err="1">
                <a:solidFill>
                  <a:schemeClr val="tx1"/>
                </a:solidFill>
                <a:effectLst/>
                <a:latin typeface="Calibri Light"/>
                <a:ea typeface="ＭＳ Ｐゴシック" charset="0"/>
                <a:cs typeface="ＭＳ Ｐゴシック" charset="0"/>
              </a:rPr>
              <a:t>Rorke's</a:t>
            </a:r>
            <a:r>
              <a:rPr lang="en-CA" sz="2400" kern="1200" dirty="0">
                <a:solidFill>
                  <a:schemeClr val="tx1"/>
                </a:solidFill>
                <a:effectLst/>
                <a:latin typeface="Calibri Light"/>
                <a:ea typeface="ＭＳ Ｐゴシック" charset="0"/>
                <a:cs typeface="ＭＳ Ｐゴシック" charset="0"/>
              </a:rPr>
              <a:t> Drift was the sole British bright spot in the devastating Battle of </a:t>
            </a:r>
            <a:r>
              <a:rPr lang="en-CA" sz="2400" kern="1200" dirty="0" err="1">
                <a:solidFill>
                  <a:schemeClr val="tx1"/>
                </a:solidFill>
                <a:effectLst/>
                <a:latin typeface="Calibri Light"/>
                <a:ea typeface="ＭＳ Ｐゴシック" charset="0"/>
                <a:cs typeface="ＭＳ Ｐゴシック" charset="0"/>
              </a:rPr>
              <a:t>Isandlwana</a:t>
            </a:r>
            <a:r>
              <a:rPr lang="en-CA" sz="2400" kern="1200" dirty="0">
                <a:solidFill>
                  <a:schemeClr val="tx1"/>
                </a:solidFill>
                <a:effectLst/>
                <a:latin typeface="Calibri Light"/>
                <a:ea typeface="ＭＳ Ｐゴシック" charset="0"/>
                <a:cs typeface="ＭＳ Ｐゴシック" charset="0"/>
              </a:rPr>
              <a:t> which resulted in the British taking a much more aggressive approach in the Zulu War. (</a:t>
            </a:r>
            <a:r>
              <a:rPr lang="en-CA" sz="2400" kern="1200" dirty="0" err="1">
                <a:solidFill>
                  <a:schemeClr val="tx1"/>
                </a:solidFill>
                <a:effectLst/>
                <a:latin typeface="Calibri Light"/>
                <a:ea typeface="ＭＳ Ｐゴシック" charset="0"/>
                <a:cs typeface="ＭＳ Ｐゴシック" charset="0"/>
              </a:rPr>
              <a:t>Amberly</a:t>
            </a:r>
            <a:r>
              <a:rPr lang="en-CA" sz="2400" kern="1200" dirty="0">
                <a:solidFill>
                  <a:schemeClr val="tx1"/>
                </a:solidFill>
                <a:effectLst/>
                <a:latin typeface="Calibri Light"/>
                <a:ea typeface="ＭＳ Ｐゴシック" charset="0"/>
                <a:cs typeface="ＭＳ Ｐゴシック" charset="0"/>
              </a:rPr>
              <a:t> Brooks/BNPS)</a:t>
            </a:r>
          </a:p>
          <a:p>
            <a:pPr>
              <a:spcBef>
                <a:spcPct val="0"/>
              </a:spcBef>
            </a:pPr>
            <a:endParaRPr lang="en-US" dirty="0">
              <a:latin typeface="Calibri Light" charset="0"/>
            </a:endParaRP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fld id="{C5FF092C-5486-8B45-B492-2DE0F64AC317}" type="slidenum">
              <a:rPr lang="en-US" sz="1200">
                <a:latin typeface="Calibri Light" charset="0"/>
              </a:rPr>
              <a:pPr/>
              <a:t>24</a:t>
            </a:fld>
            <a:endParaRPr lang="en-US" sz="1200">
              <a:latin typeface="Calibri Light"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vector image (courtesy of productions </a:t>
            </a:r>
            <a:r>
              <a:rPr lang="en-US" dirty="0" err="1"/>
              <a:t>cazabon</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25</a:t>
            </a:fld>
            <a:endParaRPr lang="en-US"/>
          </a:p>
        </p:txBody>
      </p:sp>
    </p:spTree>
    <p:extLst>
      <p:ext uri="{BB962C8B-B14F-4D97-AF65-F5344CB8AC3E}">
        <p14:creationId xmlns:p14="http://schemas.microsoft.com/office/powerpoint/2010/main" val="825166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vector image (courtesy of productions </a:t>
            </a:r>
            <a:r>
              <a:rPr lang="en-US" dirty="0" err="1"/>
              <a:t>cazabon</a:t>
            </a:r>
            <a:r>
              <a:rPr lang="en-US" dirty="0"/>
              <a:t>)</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26</a:t>
            </a:fld>
            <a:endParaRPr lang="en-US"/>
          </a:p>
        </p:txBody>
      </p:sp>
    </p:spTree>
    <p:extLst>
      <p:ext uri="{BB962C8B-B14F-4D97-AF65-F5344CB8AC3E}">
        <p14:creationId xmlns:p14="http://schemas.microsoft.com/office/powerpoint/2010/main" val="2802375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sz="2400" kern="1200" dirty="0">
                <a:solidFill>
                  <a:schemeClr val="tx1"/>
                </a:solidFill>
                <a:effectLst/>
                <a:latin typeface="Calibri Light"/>
                <a:ea typeface="ＭＳ Ｐゴシック" charset="0"/>
                <a:cs typeface="ＭＳ Ｐゴシック" charset="0"/>
              </a:rPr>
              <a:t>‘Aux </a:t>
            </a:r>
            <a:r>
              <a:rPr lang="en-US" sz="2400" kern="1200" dirty="0" err="1">
                <a:solidFill>
                  <a:schemeClr val="tx1"/>
                </a:solidFill>
                <a:effectLst/>
                <a:latin typeface="Calibri Light"/>
                <a:ea typeface="ＭＳ Ｐゴシック" charset="0"/>
                <a:cs typeface="ＭＳ Ｐゴシック" charset="0"/>
              </a:rPr>
              <a:t>armes</a:t>
            </a:r>
            <a:r>
              <a:rPr lang="en-US" sz="2400" kern="1200" dirty="0">
                <a:solidFill>
                  <a:schemeClr val="tx1"/>
                </a:solidFill>
                <a:effectLst/>
                <a:latin typeface="Calibri Light"/>
                <a:ea typeface="ＭＳ Ｐゴシック" charset="0"/>
                <a:cs typeface="ＭＳ Ｐゴシック" charset="0"/>
              </a:rPr>
              <a:t> de France. </a:t>
            </a:r>
            <a:r>
              <a:rPr lang="en-US" sz="2400" kern="1200" dirty="0" err="1">
                <a:solidFill>
                  <a:schemeClr val="tx1"/>
                </a:solidFill>
                <a:effectLst/>
                <a:latin typeface="Calibri Light"/>
                <a:ea typeface="ＭＳ Ｐゴシック" charset="0"/>
                <a:cs typeface="ＭＳ Ｐゴシック" charset="0"/>
              </a:rPr>
              <a:t>Bons</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bons</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petits</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Français</a:t>
            </a:r>
            <a:r>
              <a:rPr lang="en-US" sz="2400" kern="1200" dirty="0">
                <a:solidFill>
                  <a:schemeClr val="tx1"/>
                </a:solidFill>
                <a:effectLst/>
                <a:latin typeface="Calibri Light"/>
                <a:ea typeface="ＭＳ Ｐゴシック" charset="0"/>
                <a:cs typeface="ＭＳ Ｐゴシック" charset="0"/>
              </a:rPr>
              <a:t>’ [France], printed advertisement, 1895.</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2400" kern="1200" dirty="0">
                <a:solidFill>
                  <a:schemeClr val="tx1"/>
                </a:solidFill>
                <a:effectLst/>
                <a:latin typeface="Calibri Light"/>
                <a:ea typeface="ＭＳ Ｐゴシック" charset="0"/>
                <a:cs typeface="ＭＳ Ｐゴシック" charset="0"/>
              </a:rPr>
              <a:t>Poster translation: “Good, good little </a:t>
            </a:r>
            <a:r>
              <a:rPr lang="en-US" sz="2400" kern="1200" dirty="0" err="1">
                <a:solidFill>
                  <a:schemeClr val="tx1"/>
                </a:solidFill>
                <a:effectLst/>
                <a:latin typeface="Calibri Light"/>
                <a:ea typeface="ＭＳ Ｐゴシック" charset="0"/>
                <a:cs typeface="ＭＳ Ｐゴシック" charset="0"/>
              </a:rPr>
              <a:t>frenchmen</a:t>
            </a:r>
            <a:r>
              <a:rPr lang="en-US" sz="2400" kern="1200" dirty="0">
                <a:solidFill>
                  <a:schemeClr val="tx1"/>
                </a:solidFill>
                <a:effectLst/>
                <a:latin typeface="Calibri Light"/>
                <a:ea typeface="ＭＳ Ｐゴシック" charset="0"/>
                <a:cs typeface="ＭＳ Ｐゴシック" charset="0"/>
              </a:rPr>
              <a:t>’</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27</a:t>
            </a:fld>
            <a:endParaRPr lang="en-US"/>
          </a:p>
        </p:txBody>
      </p:sp>
    </p:spTree>
    <p:extLst>
      <p:ext uri="{BB962C8B-B14F-4D97-AF65-F5344CB8AC3E}">
        <p14:creationId xmlns:p14="http://schemas.microsoft.com/office/powerpoint/2010/main" val="2975988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en-US" sz="2400" kern="1200" dirty="0">
                <a:solidFill>
                  <a:schemeClr val="tx1"/>
                </a:solidFill>
                <a:effectLst/>
                <a:latin typeface="Calibri Light"/>
                <a:ea typeface="ＭＳ Ｐゴシック" charset="0"/>
                <a:cs typeface="ＭＳ Ｐゴシック" charset="0"/>
              </a:rPr>
              <a:t>United </a:t>
            </a:r>
            <a:r>
              <a:rPr lang="en-US" sz="2400" kern="1200" dirty="0" err="1">
                <a:solidFill>
                  <a:schemeClr val="tx1"/>
                </a:solidFill>
                <a:effectLst/>
                <a:latin typeface="Calibri Light"/>
                <a:ea typeface="ＭＳ Ｐゴシック" charset="0"/>
                <a:cs typeface="ＭＳ Ｐゴシック" charset="0"/>
              </a:rPr>
              <a:t>Colours</a:t>
            </a:r>
            <a:r>
              <a:rPr lang="en-US" sz="2400" kern="1200" dirty="0">
                <a:solidFill>
                  <a:schemeClr val="tx1"/>
                </a:solidFill>
                <a:effectLst/>
                <a:latin typeface="Calibri Light"/>
                <a:ea typeface="ＭＳ Ｐゴシック" charset="0"/>
                <a:cs typeface="ＭＳ Ｐゴシック" charset="0"/>
              </a:rPr>
              <a:t> of Benetton ‘Angel and Devil’ 1991 advertising campaign. Creative Director: </a:t>
            </a:r>
            <a:r>
              <a:rPr lang="en-US" sz="2400" kern="1200" dirty="0" err="1">
                <a:solidFill>
                  <a:schemeClr val="tx1"/>
                </a:solidFill>
                <a:effectLst/>
                <a:latin typeface="Calibri Light"/>
                <a:ea typeface="ＭＳ Ｐゴシック" charset="0"/>
                <a:cs typeface="ＭＳ Ｐゴシック" charset="0"/>
              </a:rPr>
              <a:t>Oliviero</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Toscani</a:t>
            </a:r>
            <a:r>
              <a:rPr lang="en-US" sz="2400" kern="1200" dirty="0">
                <a:solidFill>
                  <a:schemeClr val="tx1"/>
                </a:solidFill>
                <a:effectLst/>
                <a:latin typeface="Calibri Light"/>
                <a:ea typeface="ＭＳ Ｐゴシック" charset="0"/>
                <a:cs typeface="ＭＳ Ｐゴシック" charset="0"/>
              </a:rPr>
              <a:t>, Advertising Agency: Benetton’s in-house agency</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28</a:t>
            </a:fld>
            <a:endParaRPr lang="en-US"/>
          </a:p>
        </p:txBody>
      </p:sp>
    </p:spTree>
    <p:extLst>
      <p:ext uri="{BB962C8B-B14F-4D97-AF65-F5344CB8AC3E}">
        <p14:creationId xmlns:p14="http://schemas.microsoft.com/office/powerpoint/2010/main" val="4004102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sz="2400" kern="1200" dirty="0">
                <a:solidFill>
                  <a:schemeClr val="tx1"/>
                </a:solidFill>
                <a:effectLst/>
                <a:latin typeface="Calibri Light"/>
                <a:ea typeface="ＭＳ Ｐゴシック" charset="0"/>
                <a:cs typeface="ＭＳ Ｐゴシック" charset="0"/>
              </a:rPr>
              <a:t>Illustration from the French magazine Le Petit Journal on the Bosnian Crisis (1908)</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29</a:t>
            </a:fld>
            <a:endParaRPr lang="en-US"/>
          </a:p>
        </p:txBody>
      </p:sp>
    </p:spTree>
    <p:extLst>
      <p:ext uri="{BB962C8B-B14F-4D97-AF65-F5344CB8AC3E}">
        <p14:creationId xmlns:p14="http://schemas.microsoft.com/office/powerpoint/2010/main" val="1341949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0" fontAlgn="base" latinLnBrk="0" hangingPunct="0">
              <a:lnSpc>
                <a:spcPct val="90000"/>
              </a:lnSpc>
              <a:spcBef>
                <a:spcPct val="30000"/>
              </a:spcBef>
              <a:spcAft>
                <a:spcPct val="0"/>
              </a:spcAft>
              <a:buClrTx/>
              <a:buSzTx/>
              <a:buFontTx/>
              <a:buNone/>
              <a:tabLst/>
              <a:defRPr/>
            </a:pPr>
            <a:r>
              <a:rPr lang="en-US" sz="2000" baseline="0" dirty="0">
                <a:latin typeface="Georgia" charset="0"/>
              </a:rPr>
              <a:t>Photo: </a:t>
            </a:r>
            <a:r>
              <a:rPr lang="en-CA" sz="2400" kern="1200" dirty="0">
                <a:solidFill>
                  <a:schemeClr val="tx1"/>
                </a:solidFill>
                <a:effectLst/>
                <a:latin typeface="Calibri Light"/>
                <a:ea typeface="ＭＳ Ｐゴシック" charset="0"/>
                <a:cs typeface="ＭＳ Ｐゴシック" charset="0"/>
              </a:rPr>
              <a:t>‘Why doesn't your mama wash you with Fairy Soap?'  by N.K. Fairbank Co. (</a:t>
            </a:r>
            <a:r>
              <a:rPr lang="en-CA" sz="2400" kern="1200" dirty="0" err="1">
                <a:solidFill>
                  <a:schemeClr val="tx1"/>
                </a:solidFill>
                <a:effectLst/>
                <a:latin typeface="Calibri Light"/>
                <a:ea typeface="ＭＳ Ｐゴシック" charset="0"/>
                <a:cs typeface="ＭＳ Ｐゴシック" charset="0"/>
              </a:rPr>
              <a:t>cir.</a:t>
            </a:r>
            <a:r>
              <a:rPr lang="en-CA" sz="2400" kern="1200" dirty="0">
                <a:solidFill>
                  <a:schemeClr val="tx1"/>
                </a:solidFill>
                <a:effectLst/>
                <a:latin typeface="Calibri Light"/>
                <a:ea typeface="ＭＳ Ｐゴシック" charset="0"/>
                <a:cs typeface="ＭＳ Ｐゴシック" charset="0"/>
              </a:rPr>
              <a:t> 1860s)</a:t>
            </a:r>
          </a:p>
          <a:p>
            <a:pPr marL="0" marR="0" indent="0" algn="l" defTabSz="912813" rtl="0" eaLnBrk="0" fontAlgn="base" latinLnBrk="0" hangingPunct="0">
              <a:lnSpc>
                <a:spcPct val="90000"/>
              </a:lnSpc>
              <a:spcBef>
                <a:spcPct val="30000"/>
              </a:spcBef>
              <a:spcAft>
                <a:spcPct val="0"/>
              </a:spcAft>
              <a:buClrTx/>
              <a:buSzTx/>
              <a:buFontTx/>
              <a:buNone/>
              <a:tabLst/>
              <a:defRPr/>
            </a:pPr>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Big 6 Thinking Hats of Historical Thinking</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a:t>
            </a:fld>
            <a:endParaRPr lang="en-US"/>
          </a:p>
        </p:txBody>
      </p:sp>
    </p:spTree>
    <p:extLst>
      <p:ext uri="{BB962C8B-B14F-4D97-AF65-F5344CB8AC3E}">
        <p14:creationId xmlns:p14="http://schemas.microsoft.com/office/powerpoint/2010/main" val="2537857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Photo: Fringe from Dakota</a:t>
            </a:r>
            <a:r>
              <a:rPr lang="en-US" sz="2000" baseline="0" dirty="0"/>
              <a:t> Regalia (Courtesy Productions Cazabon)</a:t>
            </a:r>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31</a:t>
            </a:fld>
            <a:endParaRPr lang="en-US"/>
          </a:p>
        </p:txBody>
      </p:sp>
    </p:spTree>
    <p:extLst>
      <p:ext uri="{BB962C8B-B14F-4D97-AF65-F5344CB8AC3E}">
        <p14:creationId xmlns:p14="http://schemas.microsoft.com/office/powerpoint/2010/main" val="2487235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0" fontAlgn="base" latinLnBrk="0" hangingPunct="0">
              <a:lnSpc>
                <a:spcPct val="90000"/>
              </a:lnSpc>
              <a:spcBef>
                <a:spcPct val="30000"/>
              </a:spcBef>
              <a:spcAft>
                <a:spcPct val="0"/>
              </a:spcAft>
              <a:buClrTx/>
              <a:buSzTx/>
              <a:buFontTx/>
              <a:buNone/>
              <a:tabLst/>
              <a:defRPr/>
            </a:pPr>
            <a:r>
              <a:rPr lang="en-US" sz="2000" baseline="0" dirty="0">
                <a:latin typeface="Georgia" charset="0"/>
              </a:rPr>
              <a:t>Photo: Hands spell Love (open source)</a:t>
            </a:r>
            <a:endParaRPr lang="en-US" sz="2000" dirty="0">
              <a:latin typeface="Georgia" charset="0"/>
            </a:endParaRPr>
          </a:p>
          <a:p>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courtesy of artist</a:t>
            </a:r>
            <a:r>
              <a:rPr lang="en-US" baseline="0" dirty="0"/>
              <a:t> Steven Paul Judd</a:t>
            </a:r>
          </a:p>
          <a:p>
            <a:endParaRPr lang="en-US" baseline="0" dirty="0"/>
          </a:p>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Answers:  It is important to ask the students what they think</a:t>
            </a:r>
            <a:r>
              <a:rPr lang="en-CA" sz="2400" kern="1200" baseline="0" dirty="0">
                <a:solidFill>
                  <a:schemeClr val="tx1"/>
                </a:solidFill>
                <a:effectLst/>
                <a:latin typeface="Calibri Light"/>
                <a:ea typeface="ＭＳ Ｐゴシック" charset="0"/>
                <a:cs typeface="ＭＳ Ｐゴシック" charset="0"/>
              </a:rPr>
              <a:t> first as there are no wrong answers. </a:t>
            </a:r>
            <a:r>
              <a:rPr lang="en-CA" sz="2400" kern="1200" dirty="0">
                <a:solidFill>
                  <a:schemeClr val="tx1"/>
                </a:solidFill>
                <a:effectLst/>
                <a:latin typeface="Calibri Light"/>
                <a:ea typeface="ＭＳ Ｐゴシック" charset="0"/>
                <a:cs typeface="ＭＳ Ｐゴシック" charset="0"/>
              </a:rPr>
              <a:t>Within the context of</a:t>
            </a:r>
            <a:r>
              <a:rPr lang="en-CA" sz="2400" kern="1200" baseline="0" dirty="0">
                <a:solidFill>
                  <a:schemeClr val="tx1"/>
                </a:solidFill>
                <a:effectLst/>
                <a:latin typeface="Calibri Light"/>
                <a:ea typeface="ＭＳ Ｐゴシック" charset="0"/>
                <a:cs typeface="ＭＳ Ｐゴシック" charset="0"/>
              </a:rPr>
              <a:t> the unit these images relate more specifically to the following:</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1. Speaks to first</a:t>
            </a:r>
            <a:r>
              <a:rPr lang="en-CA" sz="2400" kern="1200" baseline="0" dirty="0">
                <a:solidFill>
                  <a:schemeClr val="tx1"/>
                </a:solidFill>
                <a:effectLst/>
                <a:latin typeface="Calibri Light"/>
                <a:ea typeface="ＭＳ Ｐゴシック" charset="0"/>
                <a:cs typeface="ＭＳ Ｐゴシック" charset="0"/>
              </a:rPr>
              <a:t> contact between Indigenous Peoples and Europeans being one for Indigenous People  of meeting an entirely alien culture. These aliens or Europeans  claim to ‘ discover’ them and their land, they claim to be the first people to set foot on it yet Indigenous people were always there. These aliens/Europeans who may seem kind at first and introduce their technology and ways of life to Indigenous people then quickly turn on them and begin to terrorize or fight them for their land and way of life.</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2. Judd is committing an artistic act of reverse cultural appropriation by taking an image from the dominant, American culture and reclaiming it for Native Americans. Judd explains the concept by asking a white person to imagine entertainment in which no movies, television shows or advertisements included white people in them. This is the reality for Native Americans. Judd’s artworks, which combine pop culture imagery and 19th-century Native American photographs, are pointing out the colonial lens that still exists today in Canadian and American society. One which Indigenous peoples’ cultures and identities are erased, forgotten and remain absent from popular culture. </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33</a:t>
            </a:fld>
            <a:endParaRPr lang="en-US"/>
          </a:p>
        </p:txBody>
      </p:sp>
    </p:spTree>
    <p:extLst>
      <p:ext uri="{BB962C8B-B14F-4D97-AF65-F5344CB8AC3E}">
        <p14:creationId xmlns:p14="http://schemas.microsoft.com/office/powerpoint/2010/main" val="4094156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courtesy of artist</a:t>
            </a:r>
            <a:r>
              <a:rPr lang="en-US" baseline="0" dirty="0"/>
              <a:t> Steven Paul Judd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34</a:t>
            </a:fld>
            <a:endParaRPr lang="en-US"/>
          </a:p>
        </p:txBody>
      </p:sp>
    </p:spTree>
    <p:extLst>
      <p:ext uri="{BB962C8B-B14F-4D97-AF65-F5344CB8AC3E}">
        <p14:creationId xmlns:p14="http://schemas.microsoft.com/office/powerpoint/2010/main" val="3059174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courtesy of artist</a:t>
            </a:r>
            <a:r>
              <a:rPr lang="en-US" baseline="0" dirty="0"/>
              <a:t> Steven Paul Judd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35</a:t>
            </a:fld>
            <a:endParaRPr lang="en-US"/>
          </a:p>
        </p:txBody>
      </p:sp>
    </p:spTree>
    <p:extLst>
      <p:ext uri="{BB962C8B-B14F-4D97-AF65-F5344CB8AC3E}">
        <p14:creationId xmlns:p14="http://schemas.microsoft.com/office/powerpoint/2010/main" val="2273523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courtesy of artist</a:t>
            </a:r>
            <a:r>
              <a:rPr lang="en-US" baseline="0" dirty="0"/>
              <a:t> Steven Paul Judd</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36</a:t>
            </a:fld>
            <a:endParaRPr lang="en-US"/>
          </a:p>
        </p:txBody>
      </p:sp>
    </p:spTree>
    <p:extLst>
      <p:ext uri="{BB962C8B-B14F-4D97-AF65-F5344CB8AC3E}">
        <p14:creationId xmlns:p14="http://schemas.microsoft.com/office/powerpoint/2010/main" val="3065613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2000" dirty="0">
                <a:latin typeface="Calibri Light" charset="0"/>
              </a:rPr>
              <a:t>Photo:</a:t>
            </a:r>
            <a:r>
              <a:rPr lang="en-US" sz="2000" baseline="0" dirty="0">
                <a:latin typeface="Calibri Light" charset="0"/>
              </a:rPr>
              <a:t> Courtesy of artist Steven Paul Judd</a:t>
            </a:r>
            <a:endParaRPr lang="en-US" sz="2000" dirty="0">
              <a:latin typeface="Calibri Light" charset="0"/>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A8D7ACF8-C26B-634B-B8C7-74E43DC4A4AE}" type="slidenum">
              <a:rPr lang="en-US" sz="1200">
                <a:latin typeface="Calibri Light" charset="0"/>
              </a:rPr>
              <a:pPr/>
              <a:t>4</a:t>
            </a:fld>
            <a:endParaRPr lang="en-US" sz="1200">
              <a:latin typeface="Calibri Light"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2000" dirty="0">
                <a:latin typeface="Calibri Light" charset="0"/>
              </a:rPr>
              <a:t>Photo: </a:t>
            </a:r>
            <a:r>
              <a:rPr lang="en-CA" sz="2400" i="1" kern="1200" dirty="0">
                <a:solidFill>
                  <a:schemeClr val="tx1"/>
                </a:solidFill>
                <a:effectLst/>
                <a:latin typeface="Calibri Light"/>
                <a:ea typeface="ＭＳ Ｐゴシック" charset="0"/>
                <a:cs typeface="ＭＳ Ｐゴシック" charset="0"/>
              </a:rPr>
              <a:t>Single-Handed</a:t>
            </a:r>
            <a:r>
              <a:rPr lang="en-CA" sz="2400" kern="1200" dirty="0">
                <a:solidFill>
                  <a:schemeClr val="tx1"/>
                </a:solidFill>
                <a:effectLst/>
                <a:latin typeface="Calibri Light"/>
                <a:ea typeface="ＭＳ Ｐゴシック" charset="0"/>
                <a:cs typeface="ＭＳ Ｐゴシック" charset="0"/>
              </a:rPr>
              <a:t>, Charles Marion Russell 1912. Painting shows a lone Mounted Police attempting to arrest a Blood warrior.</a:t>
            </a:r>
          </a:p>
          <a:p>
            <a:pPr marL="0" marR="0" indent="0" algn="l" defTabSz="912813" rtl="0" eaLnBrk="1" fontAlgn="base" latinLnBrk="0" hangingPunct="1">
              <a:lnSpc>
                <a:spcPct val="100000"/>
              </a:lnSpc>
              <a:spcBef>
                <a:spcPct val="0"/>
              </a:spcBef>
              <a:spcAft>
                <a:spcPct val="0"/>
              </a:spcAft>
              <a:buClrTx/>
              <a:buSzTx/>
              <a:buFontTx/>
              <a:buNone/>
              <a:tabLst/>
              <a:defRPr/>
            </a:pPr>
            <a:endParaRPr lang="en-CA" sz="2400" kern="1200" dirty="0">
              <a:solidFill>
                <a:schemeClr val="tx1"/>
              </a:solidFill>
              <a:effectLst/>
              <a:latin typeface="Calibri Light"/>
              <a:ea typeface="ＭＳ Ｐゴシック" charset="0"/>
              <a:cs typeface="ＭＳ Ｐゴシック" charset="0"/>
            </a:endParaRPr>
          </a:p>
          <a:p>
            <a:pPr eaLnBrk="1" hangingPunct="1">
              <a:spcBef>
                <a:spcPct val="0"/>
              </a:spcBef>
            </a:pPr>
            <a:r>
              <a:rPr lang="en-US" sz="2000" baseline="0" dirty="0">
                <a:latin typeface="Calibri Light" charset="0"/>
              </a:rPr>
              <a:t> </a:t>
            </a:r>
            <a:endParaRPr lang="en-US" sz="2000" dirty="0">
              <a:latin typeface="Calibri Light"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8CE8E76A-1347-294E-92C8-09FF1A96084F}" type="slidenum">
              <a:rPr lang="en-US" sz="1200">
                <a:latin typeface="Calibri Light" charset="0"/>
              </a:rPr>
              <a:pPr/>
              <a:t>5</a:t>
            </a:fld>
            <a:endParaRPr lang="en-US" sz="1200">
              <a:latin typeface="Calibri Light"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0" fontAlgn="base" latinLnBrk="0" hangingPunct="0">
              <a:lnSpc>
                <a:spcPct val="90000"/>
              </a:lnSpc>
              <a:spcBef>
                <a:spcPct val="30000"/>
              </a:spcBef>
              <a:spcAft>
                <a:spcPct val="0"/>
              </a:spcAft>
              <a:buClrTx/>
              <a:buSzTx/>
              <a:buFontTx/>
              <a:buNone/>
              <a:tabLst/>
              <a:defRPr/>
            </a:pPr>
            <a:r>
              <a:rPr lang="en-US" sz="2000" baseline="0" dirty="0">
                <a:latin typeface="Georgia" charset="0"/>
              </a:rPr>
              <a:t>Photo: </a:t>
            </a:r>
            <a:r>
              <a:rPr lang="en-US" sz="2400" kern="1200" dirty="0">
                <a:solidFill>
                  <a:schemeClr val="tx1"/>
                </a:solidFill>
                <a:effectLst/>
                <a:latin typeface="Calibri Light"/>
                <a:ea typeface="ＭＳ Ｐゴシック" charset="0"/>
                <a:cs typeface="ＭＳ Ｐゴシック" charset="0"/>
              </a:rPr>
              <a:t>Star Wars: Episode V - The Empire Strikes Back - Movie Poster: Style 'B’ (1980)</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90000"/>
              </a:lnSpc>
              <a:spcBef>
                <a:spcPct val="30000"/>
              </a:spcBef>
              <a:spcAft>
                <a:spcPct val="0"/>
              </a:spcAft>
              <a:buClrTx/>
              <a:buSzTx/>
              <a:buFontTx/>
              <a:buNone/>
              <a:tabLst/>
              <a:defRPr/>
            </a:pPr>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en-CA" sz="2400" kern="1200" dirty="0">
                <a:solidFill>
                  <a:schemeClr val="tx1"/>
                </a:solidFill>
                <a:effectLst/>
                <a:latin typeface="Calibri Light"/>
                <a:ea typeface="ＭＳ Ｐゴシック" charset="0"/>
                <a:cs typeface="ＭＳ Ｐゴシック" charset="0"/>
              </a:rPr>
              <a:t>"Christopher Columbus Arrives in America" by L. Prang &amp; Co., Boston. Originally published by the Prang Education Company in 1893. </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2237305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dirty="0">
                <a:latin typeface="Calibri Light" charset="0"/>
              </a:rPr>
              <a:t>Photo:</a:t>
            </a:r>
            <a:r>
              <a:rPr lang="en-US" baseline="0" dirty="0">
                <a:latin typeface="Calibri Light" charset="0"/>
              </a:rPr>
              <a:t> </a:t>
            </a:r>
            <a:r>
              <a:rPr lang="en-US" sz="2400" kern="1200" dirty="0">
                <a:solidFill>
                  <a:schemeClr val="tx1"/>
                </a:solidFill>
                <a:effectLst/>
                <a:latin typeface="Calibri Light"/>
                <a:ea typeface="ＭＳ Ｐゴシック" charset="0"/>
                <a:cs typeface="ＭＳ Ｐゴシック" charset="0"/>
              </a:rPr>
              <a:t>‘The Devilfish in Egyptian Waters.' An American cartoon from 1882 depicting John Bull (England) as the octopus of imperialism grabbing land on every continent.</a:t>
            </a:r>
            <a:endParaRPr lang="en-CA" sz="2400" kern="1200" dirty="0">
              <a:solidFill>
                <a:schemeClr val="tx1"/>
              </a:solidFill>
              <a:effectLst/>
              <a:latin typeface="Calibri Light"/>
              <a:ea typeface="ＭＳ Ｐゴシック" charset="0"/>
              <a:cs typeface="ＭＳ Ｐゴシック" charset="0"/>
            </a:endParaRPr>
          </a:p>
          <a:p>
            <a:pPr eaLnBrk="1" hangingPunct="1">
              <a:spcBef>
                <a:spcPct val="0"/>
              </a:spcBef>
            </a:pPr>
            <a:endParaRPr lang="en-US" dirty="0">
              <a:latin typeface="Calibri Light"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07872330-BC55-674E-8046-EFE073293BA9}" type="slidenum">
              <a:rPr lang="en-US" sz="1200">
                <a:latin typeface="Calibri Light" charset="0"/>
              </a:rPr>
              <a:pPr/>
              <a:t>9</a:t>
            </a:fld>
            <a:endParaRPr lang="en-US" sz="1200">
              <a:latin typeface="Calibri Light"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Countries</a:t>
            </a:r>
            <a:r>
              <a:rPr lang="en-US" baseline="0" dirty="0"/>
              <a:t> seen above include: </a:t>
            </a:r>
            <a:r>
              <a:rPr lang="en-CA" sz="2400" kern="1200" dirty="0">
                <a:solidFill>
                  <a:schemeClr val="tx1"/>
                </a:solidFill>
                <a:effectLst/>
                <a:latin typeface="Calibri Light"/>
                <a:ea typeface="ＭＳ Ｐゴシック" charset="0"/>
                <a:cs typeface="ＭＳ Ｐゴシック" charset="0"/>
              </a:rPr>
              <a:t>Canada, Australia, New Zealand, Tonga, Fiji, Western Samoa, India, Burma, Papa New Guinea, Malaya, Sarawak, Brunei, Oman, Iraq, Egypt, Libya, Sudan, Kenya, Uganda, Northern and Southern Rhodesia, Tanganyika, Zanzibar, Mauritius, the Maldives, South Africa, Swaziland, Nigeria, Gold Coast, and Sierra Leone, among other countries during its reign. </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10</a:t>
            </a:fld>
            <a:endParaRPr lang="en-US"/>
          </a:p>
        </p:txBody>
      </p:sp>
    </p:spTree>
    <p:extLst>
      <p:ext uri="{BB962C8B-B14F-4D97-AF65-F5344CB8AC3E}">
        <p14:creationId xmlns:p14="http://schemas.microsoft.com/office/powerpoint/2010/main" val="311440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90974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 id="2147484135" r:id="rId38"/>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FBB31CD-F100-834E-9395-2F78E84CB66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3664" b="7535"/>
          <a:stretch/>
        </p:blipFill>
        <p:spPr>
          <a:xfrm>
            <a:off x="0" y="1"/>
            <a:ext cx="24377649" cy="13716000"/>
          </a:xfrm>
        </p:spPr>
      </p:pic>
      <p:sp>
        <p:nvSpPr>
          <p:cNvPr id="7" name="TextBox 6"/>
          <p:cNvSpPr txBox="1"/>
          <p:nvPr/>
        </p:nvSpPr>
        <p:spPr>
          <a:xfrm>
            <a:off x="6695497" y="11575220"/>
            <a:ext cx="10887083" cy="1661993"/>
          </a:xfrm>
          <a:prstGeom prst="rect">
            <a:avLst/>
          </a:prstGeom>
          <a:noFill/>
          <a:effectLst>
            <a:outerShdw blurRad="50800" dist="38100" dir="5400000" algn="t" rotWithShape="0">
              <a:prstClr val="black">
                <a:alpha val="40000"/>
              </a:prstClr>
            </a:outerShdw>
          </a:effectLst>
        </p:spPr>
        <p:txBody>
          <a:bodyPr wrap="none">
            <a:spAutoFit/>
          </a:bodyPr>
          <a:lstStyle/>
          <a:p>
            <a:pPr algn="ctr" defTabSz="1828434" eaLnBrk="1" fontAlgn="auto" hangingPunct="1">
              <a:spcBef>
                <a:spcPts val="0"/>
              </a:spcBef>
              <a:spcAft>
                <a:spcPts val="0"/>
              </a:spcAft>
              <a:defRPr/>
            </a:pPr>
            <a:r>
              <a:rPr lang="en-US" sz="10200" kern="2400" spc="5500" dirty="0">
                <a:solidFill>
                  <a:schemeClr val="bg2"/>
                </a:solidFill>
                <a:latin typeface="Arial" panose="020B0604020202020204" pitchFamily="34" charset="0"/>
                <a:ea typeface="Montserrat" charset="0"/>
                <a:cs typeface="Arial" panose="020B0604020202020204" pitchFamily="34" charset="0"/>
              </a:rPr>
              <a:t>HISTORY</a:t>
            </a:r>
          </a:p>
        </p:txBody>
      </p:sp>
      <p:sp>
        <p:nvSpPr>
          <p:cNvPr id="9" name="TextBox 8"/>
          <p:cNvSpPr txBox="1"/>
          <p:nvPr/>
        </p:nvSpPr>
        <p:spPr>
          <a:xfrm>
            <a:off x="8281979" y="11344387"/>
            <a:ext cx="7234481" cy="461665"/>
          </a:xfrm>
          <a:prstGeom prst="rect">
            <a:avLst/>
          </a:prstGeom>
          <a:noFill/>
          <a:effectLst>
            <a:outerShdw blurRad="50800" dist="38100" dir="5400000" algn="t" rotWithShape="0">
              <a:prstClr val="black">
                <a:alpha val="40000"/>
              </a:prstClr>
            </a:outerShdw>
          </a:effectLst>
        </p:spPr>
        <p:txBody>
          <a:bodyPr wrap="none">
            <a:spAutoFit/>
          </a:bodyPr>
          <a:lstStyle/>
          <a:p>
            <a:pPr algn="ctr" defTabSz="1828434" eaLnBrk="1" fontAlgn="auto" hangingPunct="1">
              <a:spcBef>
                <a:spcPts val="0"/>
              </a:spcBef>
              <a:spcAft>
                <a:spcPts val="0"/>
              </a:spcAft>
              <a:defRPr/>
            </a:pPr>
            <a:r>
              <a:rPr lang="en-US" sz="2400" spc="2000" dirty="0">
                <a:solidFill>
                  <a:schemeClr val="bg2"/>
                </a:solidFill>
                <a:latin typeface="Arial" panose="020B0604020202020204" pitchFamily="34" charset="0"/>
                <a:ea typeface="Montserrat" charset="0"/>
                <a:cs typeface="Arial" panose="020B0604020202020204" pitchFamily="34" charset="0"/>
              </a:rPr>
              <a:t>COLONIAL LENS OF</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1826" y="68054"/>
            <a:ext cx="5386809" cy="82186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01"/>
          <p:cNvSpPr txBox="1">
            <a:spLocks noChangeArrowheads="1"/>
          </p:cNvSpPr>
          <p:nvPr/>
        </p:nvSpPr>
        <p:spPr bwMode="auto">
          <a:xfrm>
            <a:off x="4306888" y="6016625"/>
            <a:ext cx="990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solidFill>
                  <a:schemeClr val="bg1"/>
                </a:solidFill>
                <a:latin typeface="Montserrat" charset="0"/>
                <a:cs typeface="Montserrat" charset="0"/>
              </a:rPr>
              <a:t>1%</a:t>
            </a:r>
            <a:endParaRPr lang="en-US" sz="5400">
              <a:solidFill>
                <a:schemeClr val="bg1"/>
              </a:solidFill>
              <a:latin typeface="Montserrat" charset="0"/>
              <a:cs typeface="Montserrat" charset="0"/>
            </a:endParaRPr>
          </a:p>
        </p:txBody>
      </p:sp>
      <p:sp>
        <p:nvSpPr>
          <p:cNvPr id="103" name="TextBox 102"/>
          <p:cNvSpPr txBox="1"/>
          <p:nvPr/>
        </p:nvSpPr>
        <p:spPr>
          <a:xfrm>
            <a:off x="1253703" y="10238671"/>
            <a:ext cx="6019500" cy="2744341"/>
          </a:xfrm>
          <a:prstGeom prst="rect">
            <a:avLst/>
          </a:prstGeom>
          <a:noFill/>
        </p:spPr>
        <p:txBody>
          <a:bodyPr wrap="square">
            <a:spAutoFit/>
          </a:bodyPr>
          <a:lstStyle/>
          <a:p>
            <a:pPr defTabSz="1828434" eaLnBrk="1" fontAlgn="auto" hangingPunct="1">
              <a:lnSpc>
                <a:spcPct val="150000"/>
              </a:lnSpc>
              <a:spcBef>
                <a:spcPts val="0"/>
              </a:spcBef>
              <a:spcAft>
                <a:spcPts val="0"/>
              </a:spcAft>
              <a:defRPr/>
            </a:pPr>
            <a:r>
              <a:rPr lang="en-US" altLang="en-US" sz="2400" dirty="0">
                <a:solidFill>
                  <a:schemeClr val="accent1"/>
                </a:solidFill>
                <a:latin typeface="Arial" panose="020B0604020202020204" pitchFamily="34" charset="0"/>
                <a:cs typeface="Arial" panose="020B0604020202020204" pitchFamily="34" charset="0"/>
              </a:rPr>
              <a:t>During colonialism, the empire of Britain eventually controlled most of India, Australia, New Zealand, Canada, and large portions of eastern and southern Africa.</a:t>
            </a:r>
          </a:p>
          <a:p>
            <a:pPr defTabSz="1828434" eaLnBrk="1" fontAlgn="auto" hangingPunct="1">
              <a:lnSpc>
                <a:spcPct val="150000"/>
              </a:lnSpc>
              <a:spcBef>
                <a:spcPts val="0"/>
              </a:spcBef>
              <a:spcAft>
                <a:spcPts val="0"/>
              </a:spcAft>
              <a:defRPr/>
            </a:pPr>
            <a:endParaRPr lang="en-US" sz="2000" spc="300" dirty="0">
              <a:latin typeface="Arial" panose="020B0604020202020204" pitchFamily="34" charset="0"/>
              <a:ea typeface="Montserrat Light" charset="0"/>
              <a:cs typeface="Arial" panose="020B0604020202020204" pitchFamily="34" charset="0"/>
            </a:endParaRPr>
          </a:p>
        </p:txBody>
      </p:sp>
      <p:sp>
        <p:nvSpPr>
          <p:cNvPr id="13318" name="TextBox 103"/>
          <p:cNvSpPr txBox="1">
            <a:spLocks noChangeArrowheads="1"/>
          </p:cNvSpPr>
          <p:nvPr/>
        </p:nvSpPr>
        <p:spPr bwMode="auto">
          <a:xfrm>
            <a:off x="4306888" y="1390650"/>
            <a:ext cx="157003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1A6BAD"/>
                </a:solidFill>
                <a:latin typeface="Arial" panose="020B0604020202020204" pitchFamily="34" charset="0"/>
                <a:cs typeface="Arial" panose="020B0604020202020204" pitchFamily="34" charset="0"/>
              </a:rPr>
              <a:t>ACROSS THE WORLD</a:t>
            </a:r>
          </a:p>
        </p:txBody>
      </p:sp>
      <p:sp>
        <p:nvSpPr>
          <p:cNvPr id="105" name="TextBox 104"/>
          <p:cNvSpPr txBox="1"/>
          <p:nvPr/>
        </p:nvSpPr>
        <p:spPr>
          <a:xfrm>
            <a:off x="6688860" y="1099551"/>
            <a:ext cx="11119877"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BRITISH COLONIALISM</a:t>
            </a:r>
          </a:p>
        </p:txBody>
      </p:sp>
      <p:sp>
        <p:nvSpPr>
          <p:cNvPr id="106" name="TextBox 105"/>
          <p:cNvSpPr txBox="1"/>
          <p:nvPr/>
        </p:nvSpPr>
        <p:spPr>
          <a:xfrm>
            <a:off x="4865688" y="2619375"/>
            <a:ext cx="14658975" cy="484188"/>
          </a:xfrm>
          <a:prstGeom prst="rect">
            <a:avLst/>
          </a:prstGeom>
          <a:noFill/>
        </p:spPr>
        <p:txBody>
          <a:bodyPr>
            <a:spAutoFit/>
          </a:bodyPr>
          <a:lstStyle/>
          <a:p>
            <a:pPr algn="ctr" defTabSz="1828434" eaLnBrk="1" fontAlgn="auto" hangingPunct="1">
              <a:lnSpc>
                <a:spcPct val="150000"/>
              </a:lnSpc>
              <a:spcBef>
                <a:spcPts val="0"/>
              </a:spcBef>
              <a:spcAft>
                <a:spcPts val="0"/>
              </a:spcAft>
              <a:defRPr/>
            </a:pPr>
            <a:r>
              <a:rPr lang="en-US" sz="1800" spc="300" dirty="0">
                <a:latin typeface="Montserrat Light" charset="0"/>
                <a:ea typeface="Montserrat Light" charset="0"/>
                <a:cs typeface="Montserrat Light" charset="0"/>
              </a:rPr>
              <a:t>.</a:t>
            </a:r>
          </a:p>
        </p:txBody>
      </p:sp>
      <p:grpSp>
        <p:nvGrpSpPr>
          <p:cNvPr id="90" name="Group 89"/>
          <p:cNvGrpSpPr/>
          <p:nvPr/>
        </p:nvGrpSpPr>
        <p:grpSpPr>
          <a:xfrm>
            <a:off x="3163001" y="3753014"/>
            <a:ext cx="17943828" cy="8876496"/>
            <a:chOff x="3843499" y="3719582"/>
            <a:chExt cx="16665619" cy="8244192"/>
          </a:xfrm>
          <a:solidFill>
            <a:schemeClr val="bg1">
              <a:lumMod val="85000"/>
            </a:schemeClr>
          </a:solidFill>
        </p:grpSpPr>
        <p:sp>
          <p:nvSpPr>
            <p:cNvPr id="93" name="Freeform 781"/>
            <p:cNvSpPr>
              <a:spLocks/>
            </p:cNvSpPr>
            <p:nvPr/>
          </p:nvSpPr>
          <p:spPr bwMode="auto">
            <a:xfrm>
              <a:off x="981802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4" name="Freeform 403"/>
            <p:cNvSpPr>
              <a:spLocks/>
            </p:cNvSpPr>
            <p:nvPr/>
          </p:nvSpPr>
          <p:spPr bwMode="auto">
            <a:xfrm>
              <a:off x="16859435" y="9558687"/>
              <a:ext cx="1904460"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5" name="Freeform 404"/>
            <p:cNvSpPr>
              <a:spLocks/>
            </p:cNvSpPr>
            <p:nvPr/>
          </p:nvSpPr>
          <p:spPr bwMode="auto">
            <a:xfrm>
              <a:off x="11416754" y="5927165"/>
              <a:ext cx="372610"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6" name="Freeform 405"/>
            <p:cNvSpPr>
              <a:spLocks/>
            </p:cNvSpPr>
            <p:nvPr/>
          </p:nvSpPr>
          <p:spPr bwMode="auto">
            <a:xfrm>
              <a:off x="10566434" y="5337841"/>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7" name="Freeform 406"/>
            <p:cNvSpPr>
              <a:spLocks/>
            </p:cNvSpPr>
            <p:nvPr/>
          </p:nvSpPr>
          <p:spPr bwMode="auto">
            <a:xfrm>
              <a:off x="14085545" y="4439516"/>
              <a:ext cx="840765"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8" name="Freeform 407"/>
            <p:cNvSpPr>
              <a:spLocks/>
            </p:cNvSpPr>
            <p:nvPr/>
          </p:nvSpPr>
          <p:spPr bwMode="auto">
            <a:xfrm>
              <a:off x="16241600"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9" name="Freeform 408"/>
            <p:cNvSpPr>
              <a:spLocks/>
            </p:cNvSpPr>
            <p:nvPr/>
          </p:nvSpPr>
          <p:spPr bwMode="auto">
            <a:xfrm>
              <a:off x="15999561" y="4111405"/>
              <a:ext cx="280256"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0" name="Freeform 409"/>
            <p:cNvSpPr>
              <a:spLocks/>
            </p:cNvSpPr>
            <p:nvPr/>
          </p:nvSpPr>
          <p:spPr bwMode="auto">
            <a:xfrm>
              <a:off x="15916758"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1" name="Freeform 410"/>
            <p:cNvSpPr>
              <a:spLocks/>
            </p:cNvSpPr>
            <p:nvPr/>
          </p:nvSpPr>
          <p:spPr bwMode="auto">
            <a:xfrm>
              <a:off x="15942235"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2" name="Freeform 411"/>
            <p:cNvSpPr>
              <a:spLocks/>
            </p:cNvSpPr>
            <p:nvPr/>
          </p:nvSpPr>
          <p:spPr bwMode="auto">
            <a:xfrm>
              <a:off x="18426316"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4" name="Freeform 412"/>
            <p:cNvSpPr>
              <a:spLocks/>
            </p:cNvSpPr>
            <p:nvPr/>
          </p:nvSpPr>
          <p:spPr bwMode="auto">
            <a:xfrm>
              <a:off x="18126952"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7" name="Freeform 413"/>
            <p:cNvSpPr>
              <a:spLocks/>
            </p:cNvSpPr>
            <p:nvPr/>
          </p:nvSpPr>
          <p:spPr bwMode="auto">
            <a:xfrm>
              <a:off x="18136507"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8" name="Freeform 414"/>
            <p:cNvSpPr>
              <a:spLocks/>
            </p:cNvSpPr>
            <p:nvPr/>
          </p:nvSpPr>
          <p:spPr bwMode="auto">
            <a:xfrm>
              <a:off x="17932683"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9" name="Freeform 415"/>
            <p:cNvSpPr>
              <a:spLocks/>
            </p:cNvSpPr>
            <p:nvPr/>
          </p:nvSpPr>
          <p:spPr bwMode="auto">
            <a:xfrm>
              <a:off x="17932683"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0" name="Freeform 416"/>
            <p:cNvSpPr>
              <a:spLocks/>
            </p:cNvSpPr>
            <p:nvPr/>
          </p:nvSpPr>
          <p:spPr bwMode="auto">
            <a:xfrm>
              <a:off x="17996378" y="4525526"/>
              <a:ext cx="394905"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1" name="Freeform 417"/>
            <p:cNvSpPr>
              <a:spLocks/>
            </p:cNvSpPr>
            <p:nvPr/>
          </p:nvSpPr>
          <p:spPr bwMode="auto">
            <a:xfrm>
              <a:off x="18222495"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2" name="Freeform 418"/>
            <p:cNvSpPr>
              <a:spLocks/>
            </p:cNvSpPr>
            <p:nvPr/>
          </p:nvSpPr>
          <p:spPr bwMode="auto">
            <a:xfrm>
              <a:off x="19445425"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3" name="Freeform 419"/>
            <p:cNvSpPr>
              <a:spLocks/>
            </p:cNvSpPr>
            <p:nvPr/>
          </p:nvSpPr>
          <p:spPr bwMode="auto">
            <a:xfrm>
              <a:off x="19247970"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4" name="Freeform 420"/>
            <p:cNvSpPr>
              <a:spLocks/>
            </p:cNvSpPr>
            <p:nvPr/>
          </p:nvSpPr>
          <p:spPr bwMode="auto">
            <a:xfrm>
              <a:off x="18005931" y="6172454"/>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5" name="Freeform 421"/>
            <p:cNvSpPr>
              <a:spLocks/>
            </p:cNvSpPr>
            <p:nvPr/>
          </p:nvSpPr>
          <p:spPr bwMode="auto">
            <a:xfrm>
              <a:off x="18846696"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6" name="Freeform 422"/>
            <p:cNvSpPr>
              <a:spLocks/>
            </p:cNvSpPr>
            <p:nvPr/>
          </p:nvSpPr>
          <p:spPr bwMode="auto">
            <a:xfrm>
              <a:off x="18818035"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7" name="Freeform 423"/>
            <p:cNvSpPr>
              <a:spLocks/>
            </p:cNvSpPr>
            <p:nvPr/>
          </p:nvSpPr>
          <p:spPr bwMode="auto">
            <a:xfrm>
              <a:off x="18687463"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8" name="Freeform 424"/>
            <p:cNvSpPr>
              <a:spLocks/>
            </p:cNvSpPr>
            <p:nvPr/>
          </p:nvSpPr>
          <p:spPr bwMode="auto">
            <a:xfrm>
              <a:off x="18575996"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9" name="Freeform 425"/>
            <p:cNvSpPr>
              <a:spLocks/>
            </p:cNvSpPr>
            <p:nvPr/>
          </p:nvSpPr>
          <p:spPr bwMode="auto">
            <a:xfrm>
              <a:off x="18502748" y="6761778"/>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0" name="Freeform 426"/>
            <p:cNvSpPr>
              <a:spLocks/>
            </p:cNvSpPr>
            <p:nvPr/>
          </p:nvSpPr>
          <p:spPr bwMode="auto">
            <a:xfrm>
              <a:off x="18454978"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1" name="Freeform 427"/>
            <p:cNvSpPr>
              <a:spLocks/>
            </p:cNvSpPr>
            <p:nvPr/>
          </p:nvSpPr>
          <p:spPr bwMode="auto">
            <a:xfrm>
              <a:off x="18445422" y="6854158"/>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2" name="Freeform 428"/>
            <p:cNvSpPr>
              <a:spLocks/>
            </p:cNvSpPr>
            <p:nvPr/>
          </p:nvSpPr>
          <p:spPr bwMode="auto">
            <a:xfrm>
              <a:off x="18397652"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3" name="Freeform 429"/>
            <p:cNvSpPr>
              <a:spLocks/>
            </p:cNvSpPr>
            <p:nvPr/>
          </p:nvSpPr>
          <p:spPr bwMode="auto">
            <a:xfrm>
              <a:off x="18053701"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grpSp>
          <p:nvGrpSpPr>
            <p:cNvPr id="124" name="Group 123"/>
            <p:cNvGrpSpPr/>
            <p:nvPr/>
          </p:nvGrpSpPr>
          <p:grpSpPr>
            <a:xfrm>
              <a:off x="17709756" y="6761778"/>
              <a:ext cx="697449" cy="662593"/>
              <a:chOff x="5961121" y="2686387"/>
              <a:chExt cx="288233" cy="273757"/>
            </a:xfrm>
            <a:grpFill/>
          </p:grpSpPr>
          <p:sp>
            <p:nvSpPr>
              <p:cNvPr id="552"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53"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grpSp>
        <p:sp>
          <p:nvSpPr>
            <p:cNvPr id="125" name="Freeform 432"/>
            <p:cNvSpPr>
              <a:spLocks/>
            </p:cNvSpPr>
            <p:nvPr/>
          </p:nvSpPr>
          <p:spPr bwMode="auto">
            <a:xfrm>
              <a:off x="17884911" y="7370216"/>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6" name="Freeform 433"/>
            <p:cNvSpPr>
              <a:spLocks/>
            </p:cNvSpPr>
            <p:nvPr/>
          </p:nvSpPr>
          <p:spPr bwMode="auto">
            <a:xfrm>
              <a:off x="17773446" y="7370216"/>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7" name="Freeform 434"/>
            <p:cNvSpPr>
              <a:spLocks/>
            </p:cNvSpPr>
            <p:nvPr/>
          </p:nvSpPr>
          <p:spPr bwMode="auto">
            <a:xfrm>
              <a:off x="17652427"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8" name="Freeform 435"/>
            <p:cNvSpPr>
              <a:spLocks/>
            </p:cNvSpPr>
            <p:nvPr/>
          </p:nvSpPr>
          <p:spPr bwMode="auto">
            <a:xfrm>
              <a:off x="17550518"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9" name="Freeform 436"/>
            <p:cNvSpPr>
              <a:spLocks/>
            </p:cNvSpPr>
            <p:nvPr/>
          </p:nvSpPr>
          <p:spPr bwMode="auto">
            <a:xfrm>
              <a:off x="17633319" y="7679216"/>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0" name="Freeform 437"/>
            <p:cNvSpPr>
              <a:spLocks/>
            </p:cNvSpPr>
            <p:nvPr/>
          </p:nvSpPr>
          <p:spPr bwMode="auto">
            <a:xfrm>
              <a:off x="17381727" y="7873535"/>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1" name="Freeform 438"/>
            <p:cNvSpPr>
              <a:spLocks/>
            </p:cNvSpPr>
            <p:nvPr/>
          </p:nvSpPr>
          <p:spPr bwMode="auto">
            <a:xfrm>
              <a:off x="17203386"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2" name="Freeform 439"/>
            <p:cNvSpPr>
              <a:spLocks/>
            </p:cNvSpPr>
            <p:nvPr/>
          </p:nvSpPr>
          <p:spPr bwMode="auto">
            <a:xfrm>
              <a:off x="16652429" y="8099708"/>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3" name="Freeform 440"/>
            <p:cNvSpPr>
              <a:spLocks/>
            </p:cNvSpPr>
            <p:nvPr/>
          </p:nvSpPr>
          <p:spPr bwMode="auto">
            <a:xfrm>
              <a:off x="17184277"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4" name="Freeform 441"/>
            <p:cNvSpPr>
              <a:spLocks/>
            </p:cNvSpPr>
            <p:nvPr/>
          </p:nvSpPr>
          <p:spPr bwMode="auto">
            <a:xfrm>
              <a:off x="17343512" y="8389592"/>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5" name="Freeform 442"/>
            <p:cNvSpPr>
              <a:spLocks/>
            </p:cNvSpPr>
            <p:nvPr/>
          </p:nvSpPr>
          <p:spPr bwMode="auto">
            <a:xfrm>
              <a:off x="17381727" y="8453303"/>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6" name="Freeform 443"/>
            <p:cNvSpPr>
              <a:spLocks/>
            </p:cNvSpPr>
            <p:nvPr/>
          </p:nvSpPr>
          <p:spPr bwMode="auto">
            <a:xfrm>
              <a:off x="17212936" y="8399150"/>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7" name="Freeform 444"/>
            <p:cNvSpPr>
              <a:spLocks/>
            </p:cNvSpPr>
            <p:nvPr/>
          </p:nvSpPr>
          <p:spPr bwMode="auto">
            <a:xfrm>
              <a:off x="17279818" y="8472417"/>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8" name="Freeform 445"/>
            <p:cNvSpPr>
              <a:spLocks/>
            </p:cNvSpPr>
            <p:nvPr/>
          </p:nvSpPr>
          <p:spPr bwMode="auto">
            <a:xfrm>
              <a:off x="17298926"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9" name="Freeform 446"/>
            <p:cNvSpPr>
              <a:spLocks/>
            </p:cNvSpPr>
            <p:nvPr/>
          </p:nvSpPr>
          <p:spPr bwMode="auto">
            <a:xfrm>
              <a:off x="17353063" y="8520200"/>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0" name="Freeform 447"/>
            <p:cNvSpPr>
              <a:spLocks/>
            </p:cNvSpPr>
            <p:nvPr/>
          </p:nvSpPr>
          <p:spPr bwMode="auto">
            <a:xfrm>
              <a:off x="17372174"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1" name="Freeform 448"/>
            <p:cNvSpPr>
              <a:spLocks/>
            </p:cNvSpPr>
            <p:nvPr/>
          </p:nvSpPr>
          <p:spPr bwMode="auto">
            <a:xfrm>
              <a:off x="17372174" y="8593469"/>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2" name="Freeform 449"/>
            <p:cNvSpPr>
              <a:spLocks/>
            </p:cNvSpPr>
            <p:nvPr/>
          </p:nvSpPr>
          <p:spPr bwMode="auto">
            <a:xfrm>
              <a:off x="17289371" y="8631694"/>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3" name="Freeform 450"/>
            <p:cNvSpPr>
              <a:spLocks/>
            </p:cNvSpPr>
            <p:nvPr/>
          </p:nvSpPr>
          <p:spPr bwMode="auto">
            <a:xfrm>
              <a:off x="17063256" y="8539313"/>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4" name="Freeform 451"/>
            <p:cNvSpPr>
              <a:spLocks/>
            </p:cNvSpPr>
            <p:nvPr/>
          </p:nvSpPr>
          <p:spPr bwMode="auto">
            <a:xfrm>
              <a:off x="17391283" y="8399150"/>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5" name="Freeform 452"/>
            <p:cNvSpPr>
              <a:spLocks/>
            </p:cNvSpPr>
            <p:nvPr/>
          </p:nvSpPr>
          <p:spPr bwMode="auto">
            <a:xfrm>
              <a:off x="16037776" y="8781415"/>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6" name="Freeform 453"/>
            <p:cNvSpPr>
              <a:spLocks/>
            </p:cNvSpPr>
            <p:nvPr/>
          </p:nvSpPr>
          <p:spPr bwMode="auto">
            <a:xfrm>
              <a:off x="16130132"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7" name="Freeform 454"/>
            <p:cNvSpPr>
              <a:spLocks/>
            </p:cNvSpPr>
            <p:nvPr/>
          </p:nvSpPr>
          <p:spPr bwMode="auto">
            <a:xfrm>
              <a:off x="16197014"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8" name="Freeform 455"/>
            <p:cNvSpPr>
              <a:spLocks/>
            </p:cNvSpPr>
            <p:nvPr/>
          </p:nvSpPr>
          <p:spPr bwMode="auto">
            <a:xfrm>
              <a:off x="16512300" y="911908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9" name="Freeform 456"/>
            <p:cNvSpPr>
              <a:spLocks/>
            </p:cNvSpPr>
            <p:nvPr/>
          </p:nvSpPr>
          <p:spPr bwMode="auto">
            <a:xfrm>
              <a:off x="16617396" y="9166867"/>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0" name="Freeform 457"/>
            <p:cNvSpPr>
              <a:spLocks/>
            </p:cNvSpPr>
            <p:nvPr/>
          </p:nvSpPr>
          <p:spPr bwMode="auto">
            <a:xfrm>
              <a:off x="16521853" y="932614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1" name="Freeform 458"/>
            <p:cNvSpPr>
              <a:spLocks/>
            </p:cNvSpPr>
            <p:nvPr/>
          </p:nvSpPr>
          <p:spPr bwMode="auto">
            <a:xfrm>
              <a:off x="16840326" y="936118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2" name="Freeform 459"/>
            <p:cNvSpPr>
              <a:spLocks/>
            </p:cNvSpPr>
            <p:nvPr/>
          </p:nvSpPr>
          <p:spPr bwMode="auto">
            <a:xfrm>
              <a:off x="16942236"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3" name="Freeform 460"/>
            <p:cNvSpPr>
              <a:spLocks/>
            </p:cNvSpPr>
            <p:nvPr/>
          </p:nvSpPr>
          <p:spPr bwMode="auto">
            <a:xfrm>
              <a:off x="16999562" y="943763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17" name="Freeform 461"/>
            <p:cNvSpPr>
              <a:spLocks/>
            </p:cNvSpPr>
            <p:nvPr/>
          </p:nvSpPr>
          <p:spPr bwMode="auto">
            <a:xfrm>
              <a:off x="17034592" y="943763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18" name="Freeform 462"/>
            <p:cNvSpPr>
              <a:spLocks/>
            </p:cNvSpPr>
            <p:nvPr/>
          </p:nvSpPr>
          <p:spPr bwMode="auto">
            <a:xfrm>
              <a:off x="17082363"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19" name="Freeform 463"/>
            <p:cNvSpPr>
              <a:spLocks/>
            </p:cNvSpPr>
            <p:nvPr/>
          </p:nvSpPr>
          <p:spPr bwMode="auto">
            <a:xfrm>
              <a:off x="17184277" y="943763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0" name="Freeform 464"/>
            <p:cNvSpPr>
              <a:spLocks/>
            </p:cNvSpPr>
            <p:nvPr/>
          </p:nvSpPr>
          <p:spPr bwMode="auto">
            <a:xfrm>
              <a:off x="17149244" y="949179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1" name="Freeform 465"/>
            <p:cNvSpPr>
              <a:spLocks/>
            </p:cNvSpPr>
            <p:nvPr/>
          </p:nvSpPr>
          <p:spPr bwMode="auto">
            <a:xfrm>
              <a:off x="17474083"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2" name="Freeform 466"/>
            <p:cNvSpPr>
              <a:spLocks/>
            </p:cNvSpPr>
            <p:nvPr/>
          </p:nvSpPr>
          <p:spPr bwMode="auto">
            <a:xfrm>
              <a:off x="17569627" y="918598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3" name="Freeform 467"/>
            <p:cNvSpPr>
              <a:spLocks/>
            </p:cNvSpPr>
            <p:nvPr/>
          </p:nvSpPr>
          <p:spPr bwMode="auto">
            <a:xfrm>
              <a:off x="17139689" y="8969361"/>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4" name="Freeform 468"/>
            <p:cNvSpPr>
              <a:spLocks/>
            </p:cNvSpPr>
            <p:nvPr/>
          </p:nvSpPr>
          <p:spPr bwMode="auto">
            <a:xfrm>
              <a:off x="17540962" y="8950247"/>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5" name="Freeform 469"/>
            <p:cNvSpPr>
              <a:spLocks/>
            </p:cNvSpPr>
            <p:nvPr/>
          </p:nvSpPr>
          <p:spPr bwMode="auto">
            <a:xfrm>
              <a:off x="17579182"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6" name="Freeform 470"/>
            <p:cNvSpPr>
              <a:spLocks/>
            </p:cNvSpPr>
            <p:nvPr/>
          </p:nvSpPr>
          <p:spPr bwMode="auto">
            <a:xfrm>
              <a:off x="17681092"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7" name="Freeform 471"/>
            <p:cNvSpPr>
              <a:spLocks/>
            </p:cNvSpPr>
            <p:nvPr/>
          </p:nvSpPr>
          <p:spPr bwMode="auto">
            <a:xfrm>
              <a:off x="17690647" y="9061741"/>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8" name="Freeform 472"/>
            <p:cNvSpPr>
              <a:spLocks/>
            </p:cNvSpPr>
            <p:nvPr/>
          </p:nvSpPr>
          <p:spPr bwMode="auto">
            <a:xfrm>
              <a:off x="18521857" y="9240134"/>
              <a:ext cx="194268"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9" name="Freeform 473"/>
            <p:cNvSpPr>
              <a:spLocks/>
            </p:cNvSpPr>
            <p:nvPr/>
          </p:nvSpPr>
          <p:spPr bwMode="auto">
            <a:xfrm>
              <a:off x="18802113"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230" name="Freeform 474"/>
            <p:cNvSpPr>
              <a:spLocks/>
            </p:cNvSpPr>
            <p:nvPr/>
          </p:nvSpPr>
          <p:spPr bwMode="auto">
            <a:xfrm>
              <a:off x="19044149" y="9485423"/>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1A6BAD"/>
                </a:solidFill>
                <a:latin typeface="Montserrat" charset="0"/>
                <a:ea typeface="+mn-ea"/>
              </a:endParaRPr>
            </a:p>
          </p:txBody>
        </p:sp>
        <p:sp>
          <p:nvSpPr>
            <p:cNvPr id="231" name="Freeform 475"/>
            <p:cNvSpPr>
              <a:spLocks/>
            </p:cNvSpPr>
            <p:nvPr/>
          </p:nvSpPr>
          <p:spPr bwMode="auto">
            <a:xfrm>
              <a:off x="18986825" y="9399411"/>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1A6BAD"/>
                </a:solidFill>
                <a:latin typeface="Montserrat" charset="0"/>
                <a:ea typeface="+mn-ea"/>
              </a:endParaRPr>
            </a:p>
          </p:txBody>
        </p:sp>
        <p:sp>
          <p:nvSpPr>
            <p:cNvPr id="232" name="Freeform 476"/>
            <p:cNvSpPr>
              <a:spLocks/>
            </p:cNvSpPr>
            <p:nvPr/>
          </p:nvSpPr>
          <p:spPr bwMode="auto">
            <a:xfrm>
              <a:off x="18904022" y="936118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1A6BAD"/>
                </a:solidFill>
                <a:latin typeface="Montserrat" charset="0"/>
                <a:ea typeface="+mn-ea"/>
              </a:endParaRPr>
            </a:p>
          </p:txBody>
        </p:sp>
        <p:sp>
          <p:nvSpPr>
            <p:cNvPr id="233" name="Freeform 477"/>
            <p:cNvSpPr>
              <a:spLocks/>
            </p:cNvSpPr>
            <p:nvPr/>
          </p:nvSpPr>
          <p:spPr bwMode="auto">
            <a:xfrm>
              <a:off x="19247970" y="1001740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4" name="Freeform 478"/>
            <p:cNvSpPr>
              <a:spLocks/>
            </p:cNvSpPr>
            <p:nvPr/>
          </p:nvSpPr>
          <p:spPr bwMode="auto">
            <a:xfrm>
              <a:off x="19649244" y="10727782"/>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5" name="Freeform 479"/>
            <p:cNvSpPr>
              <a:spLocks/>
            </p:cNvSpPr>
            <p:nvPr/>
          </p:nvSpPr>
          <p:spPr bwMode="auto">
            <a:xfrm>
              <a:off x="19677908" y="10848834"/>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6" name="Freeform 480"/>
            <p:cNvSpPr>
              <a:spLocks/>
            </p:cNvSpPr>
            <p:nvPr/>
          </p:nvSpPr>
          <p:spPr bwMode="auto">
            <a:xfrm>
              <a:off x="19359438" y="11055894"/>
              <a:ext cx="366243"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7" name="Freeform 481"/>
            <p:cNvSpPr>
              <a:spLocks/>
            </p:cNvSpPr>
            <p:nvPr/>
          </p:nvSpPr>
          <p:spPr bwMode="auto">
            <a:xfrm>
              <a:off x="19416761" y="11412677"/>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8" name="Freeform 482"/>
            <p:cNvSpPr>
              <a:spLocks/>
            </p:cNvSpPr>
            <p:nvPr/>
          </p:nvSpPr>
          <p:spPr bwMode="auto">
            <a:xfrm>
              <a:off x="18343513" y="11065452"/>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9" name="Freeform 483"/>
            <p:cNvSpPr>
              <a:spLocks/>
            </p:cNvSpPr>
            <p:nvPr/>
          </p:nvSpPr>
          <p:spPr bwMode="auto">
            <a:xfrm>
              <a:off x="18483640" y="11017669"/>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0" name="Freeform 484"/>
            <p:cNvSpPr>
              <a:spLocks/>
            </p:cNvSpPr>
            <p:nvPr/>
          </p:nvSpPr>
          <p:spPr bwMode="auto">
            <a:xfrm>
              <a:off x="18295742" y="11017669"/>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1" name="Freeform 485"/>
            <p:cNvSpPr>
              <a:spLocks/>
            </p:cNvSpPr>
            <p:nvPr/>
          </p:nvSpPr>
          <p:spPr bwMode="auto">
            <a:xfrm>
              <a:off x="15384910"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2" name="Freeform 486"/>
            <p:cNvSpPr>
              <a:spLocks/>
            </p:cNvSpPr>
            <p:nvPr/>
          </p:nvSpPr>
          <p:spPr bwMode="auto">
            <a:xfrm>
              <a:off x="13665165"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3" name="Freeform 487"/>
            <p:cNvSpPr>
              <a:spLocks/>
            </p:cNvSpPr>
            <p:nvPr/>
          </p:nvSpPr>
          <p:spPr bwMode="auto">
            <a:xfrm>
              <a:off x="14413572"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4" name="Freeform 488"/>
            <p:cNvSpPr>
              <a:spLocks/>
            </p:cNvSpPr>
            <p:nvPr/>
          </p:nvSpPr>
          <p:spPr bwMode="auto">
            <a:xfrm>
              <a:off x="13926310"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5" name="Freeform 489"/>
            <p:cNvSpPr>
              <a:spLocks/>
            </p:cNvSpPr>
            <p:nvPr/>
          </p:nvSpPr>
          <p:spPr bwMode="auto">
            <a:xfrm>
              <a:off x="14945419"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6" name="Freeform 490"/>
            <p:cNvSpPr>
              <a:spLocks/>
            </p:cNvSpPr>
            <p:nvPr/>
          </p:nvSpPr>
          <p:spPr bwMode="auto">
            <a:xfrm>
              <a:off x="16811662"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7" name="Freeform 491"/>
            <p:cNvSpPr>
              <a:spLocks/>
            </p:cNvSpPr>
            <p:nvPr/>
          </p:nvSpPr>
          <p:spPr bwMode="auto">
            <a:xfrm>
              <a:off x="15868988"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8" name="Freeform 492"/>
            <p:cNvSpPr>
              <a:spLocks/>
            </p:cNvSpPr>
            <p:nvPr/>
          </p:nvSpPr>
          <p:spPr bwMode="auto">
            <a:xfrm>
              <a:off x="15346696"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9" name="Freeform 493"/>
            <p:cNvSpPr>
              <a:spLocks/>
            </p:cNvSpPr>
            <p:nvPr/>
          </p:nvSpPr>
          <p:spPr bwMode="auto">
            <a:xfrm>
              <a:off x="12098282" y="6892386"/>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0" name="Freeform 494"/>
            <p:cNvSpPr>
              <a:spLocks/>
            </p:cNvSpPr>
            <p:nvPr/>
          </p:nvSpPr>
          <p:spPr bwMode="auto">
            <a:xfrm>
              <a:off x="12079173"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1" name="Freeform 495"/>
            <p:cNvSpPr>
              <a:spLocks/>
            </p:cNvSpPr>
            <p:nvPr/>
          </p:nvSpPr>
          <p:spPr bwMode="auto">
            <a:xfrm>
              <a:off x="12273444" y="7153601"/>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2" name="Freeform 496"/>
            <p:cNvSpPr>
              <a:spLocks/>
            </p:cNvSpPr>
            <p:nvPr/>
          </p:nvSpPr>
          <p:spPr bwMode="auto">
            <a:xfrm>
              <a:off x="13161977"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3" name="Freeform 497"/>
            <p:cNvSpPr>
              <a:spLocks/>
            </p:cNvSpPr>
            <p:nvPr/>
          </p:nvSpPr>
          <p:spPr bwMode="auto">
            <a:xfrm>
              <a:off x="12760705"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4" name="Freeform 498"/>
            <p:cNvSpPr>
              <a:spLocks/>
            </p:cNvSpPr>
            <p:nvPr/>
          </p:nvSpPr>
          <p:spPr bwMode="auto">
            <a:xfrm>
              <a:off x="12693826"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5" name="Freeform 499"/>
            <p:cNvSpPr>
              <a:spLocks/>
            </p:cNvSpPr>
            <p:nvPr/>
          </p:nvSpPr>
          <p:spPr bwMode="auto">
            <a:xfrm>
              <a:off x="12703380"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6" name="Freeform 500"/>
            <p:cNvSpPr>
              <a:spLocks/>
            </p:cNvSpPr>
            <p:nvPr/>
          </p:nvSpPr>
          <p:spPr bwMode="auto">
            <a:xfrm>
              <a:off x="12509111"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7" name="Freeform 501"/>
            <p:cNvSpPr>
              <a:spLocks/>
            </p:cNvSpPr>
            <p:nvPr/>
          </p:nvSpPr>
          <p:spPr bwMode="auto">
            <a:xfrm>
              <a:off x="12591917"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8" name="Freeform 502"/>
            <p:cNvSpPr>
              <a:spLocks/>
            </p:cNvSpPr>
            <p:nvPr/>
          </p:nvSpPr>
          <p:spPr bwMode="auto">
            <a:xfrm>
              <a:off x="12219302" y="6086441"/>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9" name="Freeform 503"/>
            <p:cNvSpPr>
              <a:spLocks/>
            </p:cNvSpPr>
            <p:nvPr/>
          </p:nvSpPr>
          <p:spPr bwMode="auto">
            <a:xfrm>
              <a:off x="12152426" y="6105555"/>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0" name="Freeform 504"/>
            <p:cNvSpPr>
              <a:spLocks/>
            </p:cNvSpPr>
            <p:nvPr/>
          </p:nvSpPr>
          <p:spPr bwMode="auto">
            <a:xfrm>
              <a:off x="11818028"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1" name="Freeform 505"/>
            <p:cNvSpPr>
              <a:spLocks/>
            </p:cNvSpPr>
            <p:nvPr/>
          </p:nvSpPr>
          <p:spPr bwMode="auto">
            <a:xfrm>
              <a:off x="11359426"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2" name="Freeform 506"/>
            <p:cNvSpPr>
              <a:spLocks/>
            </p:cNvSpPr>
            <p:nvPr/>
          </p:nvSpPr>
          <p:spPr bwMode="auto">
            <a:xfrm>
              <a:off x="11388093" y="5994061"/>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3" name="Freeform 507"/>
            <p:cNvSpPr>
              <a:spLocks/>
            </p:cNvSpPr>
            <p:nvPr/>
          </p:nvSpPr>
          <p:spPr bwMode="auto">
            <a:xfrm>
              <a:off x="11416754"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4" name="Freeform 508"/>
            <p:cNvSpPr>
              <a:spLocks/>
            </p:cNvSpPr>
            <p:nvPr/>
          </p:nvSpPr>
          <p:spPr bwMode="auto">
            <a:xfrm>
              <a:off x="11416754"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5" name="Freeform 509"/>
            <p:cNvSpPr>
              <a:spLocks/>
            </p:cNvSpPr>
            <p:nvPr/>
          </p:nvSpPr>
          <p:spPr bwMode="auto">
            <a:xfrm>
              <a:off x="11416754"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6" name="Freeform 510"/>
            <p:cNvSpPr>
              <a:spLocks/>
            </p:cNvSpPr>
            <p:nvPr/>
          </p:nvSpPr>
          <p:spPr bwMode="auto">
            <a:xfrm>
              <a:off x="11490002" y="6207491"/>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7" name="Freeform 511"/>
            <p:cNvSpPr>
              <a:spLocks/>
            </p:cNvSpPr>
            <p:nvPr/>
          </p:nvSpPr>
          <p:spPr bwMode="auto">
            <a:xfrm>
              <a:off x="11630131"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8" name="Freeform 512"/>
            <p:cNvSpPr>
              <a:spLocks/>
            </p:cNvSpPr>
            <p:nvPr/>
          </p:nvSpPr>
          <p:spPr bwMode="auto">
            <a:xfrm>
              <a:off x="8260699" y="11747159"/>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9" name="Freeform 513"/>
            <p:cNvSpPr>
              <a:spLocks/>
            </p:cNvSpPr>
            <p:nvPr/>
          </p:nvSpPr>
          <p:spPr bwMode="auto">
            <a:xfrm>
              <a:off x="8251144" y="11804497"/>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0" name="Freeform 514"/>
            <p:cNvSpPr>
              <a:spLocks/>
            </p:cNvSpPr>
            <p:nvPr/>
          </p:nvSpPr>
          <p:spPr bwMode="auto">
            <a:xfrm>
              <a:off x="8241593" y="11731231"/>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1" name="Freeform 515"/>
            <p:cNvSpPr>
              <a:spLocks/>
            </p:cNvSpPr>
            <p:nvPr/>
          </p:nvSpPr>
          <p:spPr bwMode="auto">
            <a:xfrm>
              <a:off x="8203376" y="11766272"/>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2" name="Freeform 516"/>
            <p:cNvSpPr>
              <a:spLocks/>
            </p:cNvSpPr>
            <p:nvPr/>
          </p:nvSpPr>
          <p:spPr bwMode="auto">
            <a:xfrm>
              <a:off x="8184267" y="11702559"/>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3" name="Freeform 517"/>
            <p:cNvSpPr>
              <a:spLocks/>
            </p:cNvSpPr>
            <p:nvPr/>
          </p:nvSpPr>
          <p:spPr bwMode="auto">
            <a:xfrm>
              <a:off x="8184267" y="11626107"/>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4" name="Freeform 518"/>
            <p:cNvSpPr>
              <a:spLocks/>
            </p:cNvSpPr>
            <p:nvPr/>
          </p:nvSpPr>
          <p:spPr bwMode="auto">
            <a:xfrm>
              <a:off x="8174712" y="11505057"/>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5" name="Freeform 519"/>
            <p:cNvSpPr>
              <a:spLocks/>
            </p:cNvSpPr>
            <p:nvPr/>
          </p:nvSpPr>
          <p:spPr bwMode="auto">
            <a:xfrm>
              <a:off x="8165159" y="11587880"/>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6" name="Freeform 520"/>
            <p:cNvSpPr>
              <a:spLocks/>
            </p:cNvSpPr>
            <p:nvPr/>
          </p:nvSpPr>
          <p:spPr bwMode="auto">
            <a:xfrm>
              <a:off x="8165159" y="11466830"/>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7" name="Freeform 521"/>
            <p:cNvSpPr>
              <a:spLocks/>
            </p:cNvSpPr>
            <p:nvPr/>
          </p:nvSpPr>
          <p:spPr bwMode="auto">
            <a:xfrm>
              <a:off x="8212931" y="11282067"/>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8" name="Freeform 522"/>
            <p:cNvSpPr>
              <a:spLocks/>
            </p:cNvSpPr>
            <p:nvPr/>
          </p:nvSpPr>
          <p:spPr bwMode="auto">
            <a:xfrm>
              <a:off x="8222485" y="11113235"/>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9" name="Freeform 523"/>
            <p:cNvSpPr>
              <a:spLocks/>
            </p:cNvSpPr>
            <p:nvPr/>
          </p:nvSpPr>
          <p:spPr bwMode="auto">
            <a:xfrm>
              <a:off x="8410382" y="8462859"/>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0" name="Freeform 524"/>
            <p:cNvSpPr>
              <a:spLocks/>
            </p:cNvSpPr>
            <p:nvPr/>
          </p:nvSpPr>
          <p:spPr bwMode="auto">
            <a:xfrm>
              <a:off x="8811656" y="8520200"/>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1" name="Freeform 525"/>
            <p:cNvSpPr>
              <a:spLocks/>
            </p:cNvSpPr>
            <p:nvPr/>
          </p:nvSpPr>
          <p:spPr bwMode="auto">
            <a:xfrm>
              <a:off x="9324397" y="9026702"/>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2" name="Freeform 526"/>
            <p:cNvSpPr>
              <a:spLocks/>
            </p:cNvSpPr>
            <p:nvPr/>
          </p:nvSpPr>
          <p:spPr bwMode="auto">
            <a:xfrm>
              <a:off x="8560064"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3" name="Freeform 527"/>
            <p:cNvSpPr>
              <a:spLocks/>
            </p:cNvSpPr>
            <p:nvPr/>
          </p:nvSpPr>
          <p:spPr bwMode="auto">
            <a:xfrm>
              <a:off x="8034585"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1A6BAD"/>
                </a:solidFill>
                <a:latin typeface="Montserrat" charset="0"/>
                <a:ea typeface="+mn-ea"/>
              </a:endParaRPr>
            </a:p>
          </p:txBody>
        </p:sp>
        <p:sp>
          <p:nvSpPr>
            <p:cNvPr id="284" name="Freeform 528"/>
            <p:cNvSpPr>
              <a:spLocks/>
            </p:cNvSpPr>
            <p:nvPr/>
          </p:nvSpPr>
          <p:spPr bwMode="auto">
            <a:xfrm>
              <a:off x="7747963"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5" name="Freeform 529"/>
            <p:cNvSpPr>
              <a:spLocks/>
            </p:cNvSpPr>
            <p:nvPr/>
          </p:nvSpPr>
          <p:spPr bwMode="auto">
            <a:xfrm>
              <a:off x="8034585"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6" name="Freeform 530"/>
            <p:cNvSpPr>
              <a:spLocks/>
            </p:cNvSpPr>
            <p:nvPr/>
          </p:nvSpPr>
          <p:spPr bwMode="auto">
            <a:xfrm>
              <a:off x="8270255" y="8032812"/>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7" name="Freeform 531"/>
            <p:cNvSpPr>
              <a:spLocks/>
            </p:cNvSpPr>
            <p:nvPr/>
          </p:nvSpPr>
          <p:spPr bwMode="auto">
            <a:xfrm>
              <a:off x="8830764" y="6656657"/>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8" name="Freeform 532"/>
            <p:cNvSpPr>
              <a:spLocks/>
            </p:cNvSpPr>
            <p:nvPr/>
          </p:nvSpPr>
          <p:spPr bwMode="auto">
            <a:xfrm>
              <a:off x="8856242"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9" name="Freeform 533"/>
            <p:cNvSpPr>
              <a:spLocks/>
            </p:cNvSpPr>
            <p:nvPr/>
          </p:nvSpPr>
          <p:spPr bwMode="auto">
            <a:xfrm>
              <a:off x="8671526"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0" name="Freeform 534"/>
            <p:cNvSpPr>
              <a:spLocks/>
            </p:cNvSpPr>
            <p:nvPr/>
          </p:nvSpPr>
          <p:spPr bwMode="auto">
            <a:xfrm>
              <a:off x="8700193" y="6481449"/>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1" name="Freeform 535"/>
            <p:cNvSpPr>
              <a:spLocks/>
            </p:cNvSpPr>
            <p:nvPr/>
          </p:nvSpPr>
          <p:spPr bwMode="auto">
            <a:xfrm>
              <a:off x="8932676" y="6385884"/>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2" name="Freeform 536"/>
            <p:cNvSpPr>
              <a:spLocks/>
            </p:cNvSpPr>
            <p:nvPr/>
          </p:nvSpPr>
          <p:spPr bwMode="auto">
            <a:xfrm>
              <a:off x="9174715"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3" name="Freeform 537"/>
            <p:cNvSpPr>
              <a:spLocks/>
            </p:cNvSpPr>
            <p:nvPr/>
          </p:nvSpPr>
          <p:spPr bwMode="auto">
            <a:xfrm>
              <a:off x="8652423"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4" name="Freeform 538"/>
            <p:cNvSpPr>
              <a:spLocks/>
            </p:cNvSpPr>
            <p:nvPr/>
          </p:nvSpPr>
          <p:spPr bwMode="auto">
            <a:xfrm>
              <a:off x="8512296"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5" name="Freeform 539"/>
            <p:cNvSpPr>
              <a:spLocks/>
            </p:cNvSpPr>
            <p:nvPr/>
          </p:nvSpPr>
          <p:spPr bwMode="auto">
            <a:xfrm>
              <a:off x="7868981" y="6283948"/>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6" name="Freeform 540"/>
            <p:cNvSpPr>
              <a:spLocks/>
            </p:cNvSpPr>
            <p:nvPr/>
          </p:nvSpPr>
          <p:spPr bwMode="auto">
            <a:xfrm>
              <a:off x="7970890" y="6057775"/>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7" name="Freeform 541"/>
            <p:cNvSpPr>
              <a:spLocks/>
            </p:cNvSpPr>
            <p:nvPr/>
          </p:nvSpPr>
          <p:spPr bwMode="auto">
            <a:xfrm>
              <a:off x="7942229"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8" name="Freeform 542"/>
            <p:cNvSpPr>
              <a:spLocks/>
            </p:cNvSpPr>
            <p:nvPr/>
          </p:nvSpPr>
          <p:spPr bwMode="auto">
            <a:xfrm>
              <a:off x="7782993" y="5618167"/>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9" name="Freeform 543"/>
            <p:cNvSpPr>
              <a:spLocks/>
            </p:cNvSpPr>
            <p:nvPr/>
          </p:nvSpPr>
          <p:spPr bwMode="auto">
            <a:xfrm>
              <a:off x="8018661"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0" name="Freeform 544"/>
            <p:cNvSpPr>
              <a:spLocks/>
            </p:cNvSpPr>
            <p:nvPr/>
          </p:nvSpPr>
          <p:spPr bwMode="auto">
            <a:xfrm>
              <a:off x="7623756" y="5395179"/>
              <a:ext cx="318473"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1" name="Freeform 545"/>
            <p:cNvSpPr>
              <a:spLocks/>
            </p:cNvSpPr>
            <p:nvPr/>
          </p:nvSpPr>
          <p:spPr bwMode="auto">
            <a:xfrm>
              <a:off x="7747963"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2" name="Freeform 546"/>
            <p:cNvSpPr>
              <a:spLocks/>
            </p:cNvSpPr>
            <p:nvPr/>
          </p:nvSpPr>
          <p:spPr bwMode="auto">
            <a:xfrm>
              <a:off x="7728852"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3" name="Freeform 547"/>
            <p:cNvSpPr>
              <a:spLocks/>
            </p:cNvSpPr>
            <p:nvPr/>
          </p:nvSpPr>
          <p:spPr bwMode="auto">
            <a:xfrm>
              <a:off x="7642864"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4" name="Freeform 548"/>
            <p:cNvSpPr>
              <a:spLocks/>
            </p:cNvSpPr>
            <p:nvPr/>
          </p:nvSpPr>
          <p:spPr bwMode="auto">
            <a:xfrm>
              <a:off x="7502737" y="4719845"/>
              <a:ext cx="1343951"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5" name="Freeform 549"/>
            <p:cNvSpPr>
              <a:spLocks/>
            </p:cNvSpPr>
            <p:nvPr/>
          </p:nvSpPr>
          <p:spPr bwMode="auto">
            <a:xfrm>
              <a:off x="8372164"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6" name="Freeform 550"/>
            <p:cNvSpPr>
              <a:spLocks/>
            </p:cNvSpPr>
            <p:nvPr/>
          </p:nvSpPr>
          <p:spPr bwMode="auto">
            <a:xfrm>
              <a:off x="8203376"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7" name="Freeform 551"/>
            <p:cNvSpPr>
              <a:spLocks/>
            </p:cNvSpPr>
            <p:nvPr/>
          </p:nvSpPr>
          <p:spPr bwMode="auto">
            <a:xfrm>
              <a:off x="8091911"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8" name="Freeform 552"/>
            <p:cNvSpPr>
              <a:spLocks/>
            </p:cNvSpPr>
            <p:nvPr/>
          </p:nvSpPr>
          <p:spPr bwMode="auto">
            <a:xfrm>
              <a:off x="7989999"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9" name="Freeform 553"/>
            <p:cNvSpPr>
              <a:spLocks/>
            </p:cNvSpPr>
            <p:nvPr/>
          </p:nvSpPr>
          <p:spPr bwMode="auto">
            <a:xfrm>
              <a:off x="8082358"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0" name="Freeform 554"/>
            <p:cNvSpPr>
              <a:spLocks/>
            </p:cNvSpPr>
            <p:nvPr/>
          </p:nvSpPr>
          <p:spPr bwMode="auto">
            <a:xfrm>
              <a:off x="8028216"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1" name="Freeform 555"/>
            <p:cNvSpPr>
              <a:spLocks/>
            </p:cNvSpPr>
            <p:nvPr/>
          </p:nvSpPr>
          <p:spPr bwMode="auto">
            <a:xfrm>
              <a:off x="7913567" y="4738956"/>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2" name="Freeform 556"/>
            <p:cNvSpPr>
              <a:spLocks/>
            </p:cNvSpPr>
            <p:nvPr/>
          </p:nvSpPr>
          <p:spPr bwMode="auto">
            <a:xfrm>
              <a:off x="5709742" y="6433669"/>
              <a:ext cx="270700"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3" name="Freeform 557"/>
            <p:cNvSpPr>
              <a:spLocks/>
            </p:cNvSpPr>
            <p:nvPr/>
          </p:nvSpPr>
          <p:spPr bwMode="auto">
            <a:xfrm>
              <a:off x="5496368"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4" name="Freeform 558"/>
            <p:cNvSpPr>
              <a:spLocks/>
            </p:cNvSpPr>
            <p:nvPr/>
          </p:nvSpPr>
          <p:spPr bwMode="auto">
            <a:xfrm>
              <a:off x="5505923"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5" name="Freeform 559"/>
            <p:cNvSpPr>
              <a:spLocks/>
            </p:cNvSpPr>
            <p:nvPr/>
          </p:nvSpPr>
          <p:spPr bwMode="auto">
            <a:xfrm>
              <a:off x="5458150"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6" name="Freeform 560"/>
            <p:cNvSpPr>
              <a:spLocks/>
            </p:cNvSpPr>
            <p:nvPr/>
          </p:nvSpPr>
          <p:spPr bwMode="auto">
            <a:xfrm>
              <a:off x="5432673"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7" name="Freeform 561"/>
            <p:cNvSpPr>
              <a:spLocks/>
            </p:cNvSpPr>
            <p:nvPr/>
          </p:nvSpPr>
          <p:spPr bwMode="auto">
            <a:xfrm>
              <a:off x="5375347" y="5994061"/>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8" name="Freeform 562"/>
            <p:cNvSpPr>
              <a:spLocks/>
            </p:cNvSpPr>
            <p:nvPr/>
          </p:nvSpPr>
          <p:spPr bwMode="auto">
            <a:xfrm>
              <a:off x="5337130"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9" name="Freeform 563"/>
            <p:cNvSpPr>
              <a:spLocks/>
            </p:cNvSpPr>
            <p:nvPr/>
          </p:nvSpPr>
          <p:spPr bwMode="auto">
            <a:xfrm>
              <a:off x="5404009"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0" name="Freeform 564"/>
            <p:cNvSpPr>
              <a:spLocks/>
            </p:cNvSpPr>
            <p:nvPr/>
          </p:nvSpPr>
          <p:spPr bwMode="auto">
            <a:xfrm>
              <a:off x="5384900"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1" name="Freeform 565"/>
            <p:cNvSpPr>
              <a:spLocks/>
            </p:cNvSpPr>
            <p:nvPr/>
          </p:nvSpPr>
          <p:spPr bwMode="auto">
            <a:xfrm>
              <a:off x="4486812"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2" name="Freeform 566"/>
            <p:cNvSpPr>
              <a:spLocks/>
            </p:cNvSpPr>
            <p:nvPr/>
          </p:nvSpPr>
          <p:spPr bwMode="auto">
            <a:xfrm>
              <a:off x="4534582"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3" name="Freeform 567"/>
            <p:cNvSpPr>
              <a:spLocks/>
            </p:cNvSpPr>
            <p:nvPr/>
          </p:nvSpPr>
          <p:spPr bwMode="auto">
            <a:xfrm>
              <a:off x="4002734"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4" name="Freeform 568"/>
            <p:cNvSpPr>
              <a:spLocks/>
            </p:cNvSpPr>
            <p:nvPr/>
          </p:nvSpPr>
          <p:spPr bwMode="auto">
            <a:xfrm>
              <a:off x="3891269" y="6236163"/>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5" name="Freeform 569"/>
            <p:cNvSpPr>
              <a:spLocks/>
            </p:cNvSpPr>
            <p:nvPr/>
          </p:nvSpPr>
          <p:spPr bwMode="auto">
            <a:xfrm>
              <a:off x="7066431" y="5076623"/>
              <a:ext cx="194268"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6" name="Freeform 570"/>
            <p:cNvSpPr>
              <a:spLocks/>
            </p:cNvSpPr>
            <p:nvPr/>
          </p:nvSpPr>
          <p:spPr bwMode="auto">
            <a:xfrm>
              <a:off x="6999554"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7" name="Freeform 571"/>
            <p:cNvSpPr>
              <a:spLocks/>
            </p:cNvSpPr>
            <p:nvPr/>
          </p:nvSpPr>
          <p:spPr bwMode="auto">
            <a:xfrm>
              <a:off x="6942228"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8" name="Freeform 572"/>
            <p:cNvSpPr>
              <a:spLocks/>
            </p:cNvSpPr>
            <p:nvPr/>
          </p:nvSpPr>
          <p:spPr bwMode="auto">
            <a:xfrm>
              <a:off x="6139678" y="4777183"/>
              <a:ext cx="859874"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9" name="Freeform 573"/>
            <p:cNvSpPr>
              <a:spLocks/>
            </p:cNvSpPr>
            <p:nvPr/>
          </p:nvSpPr>
          <p:spPr bwMode="auto">
            <a:xfrm>
              <a:off x="6709745" y="4738956"/>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0" name="Freeform 574"/>
            <p:cNvSpPr>
              <a:spLocks/>
            </p:cNvSpPr>
            <p:nvPr/>
          </p:nvSpPr>
          <p:spPr bwMode="auto">
            <a:xfrm>
              <a:off x="6916751" y="4700729"/>
              <a:ext cx="296178"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1" name="Freeform 575"/>
            <p:cNvSpPr>
              <a:spLocks/>
            </p:cNvSpPr>
            <p:nvPr/>
          </p:nvSpPr>
          <p:spPr bwMode="auto">
            <a:xfrm>
              <a:off x="7232037"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2" name="Freeform 576"/>
            <p:cNvSpPr>
              <a:spLocks/>
            </p:cNvSpPr>
            <p:nvPr/>
          </p:nvSpPr>
          <p:spPr bwMode="auto">
            <a:xfrm>
              <a:off x="5833947" y="4675245"/>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3" name="Freeform 577"/>
            <p:cNvSpPr>
              <a:spLocks/>
            </p:cNvSpPr>
            <p:nvPr/>
          </p:nvSpPr>
          <p:spPr bwMode="auto">
            <a:xfrm>
              <a:off x="6811655"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4" name="Freeform 578"/>
            <p:cNvSpPr>
              <a:spLocks/>
            </p:cNvSpPr>
            <p:nvPr/>
          </p:nvSpPr>
          <p:spPr bwMode="auto">
            <a:xfrm>
              <a:off x="6235221" y="4420403"/>
              <a:ext cx="560509"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5" name="Freeform 579"/>
            <p:cNvSpPr>
              <a:spLocks/>
            </p:cNvSpPr>
            <p:nvPr/>
          </p:nvSpPr>
          <p:spPr bwMode="auto">
            <a:xfrm>
              <a:off x="6139678"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6" name="Freeform 580"/>
            <p:cNvSpPr>
              <a:spLocks/>
            </p:cNvSpPr>
            <p:nvPr/>
          </p:nvSpPr>
          <p:spPr bwMode="auto">
            <a:xfrm>
              <a:off x="5974074" y="4385363"/>
              <a:ext cx="343950"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7" name="Freeform 581"/>
            <p:cNvSpPr>
              <a:spLocks/>
            </p:cNvSpPr>
            <p:nvPr/>
          </p:nvSpPr>
          <p:spPr bwMode="auto">
            <a:xfrm>
              <a:off x="6346686"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8" name="Freeform 582"/>
            <p:cNvSpPr>
              <a:spLocks/>
            </p:cNvSpPr>
            <p:nvPr/>
          </p:nvSpPr>
          <p:spPr bwMode="auto">
            <a:xfrm>
              <a:off x="6410381"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9" name="Freeform 583"/>
            <p:cNvSpPr>
              <a:spLocks/>
            </p:cNvSpPr>
            <p:nvPr/>
          </p:nvSpPr>
          <p:spPr bwMode="auto">
            <a:xfrm>
              <a:off x="6327577"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0" name="Freeform 584"/>
            <p:cNvSpPr>
              <a:spLocks/>
            </p:cNvSpPr>
            <p:nvPr/>
          </p:nvSpPr>
          <p:spPr bwMode="auto">
            <a:xfrm>
              <a:off x="6429489"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1" name="Freeform 585"/>
            <p:cNvSpPr>
              <a:spLocks/>
            </p:cNvSpPr>
            <p:nvPr/>
          </p:nvSpPr>
          <p:spPr bwMode="auto">
            <a:xfrm>
              <a:off x="6907195"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2" name="Freeform 586"/>
            <p:cNvSpPr>
              <a:spLocks/>
            </p:cNvSpPr>
            <p:nvPr/>
          </p:nvSpPr>
          <p:spPr bwMode="auto">
            <a:xfrm>
              <a:off x="6878534"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3" name="Freeform 587"/>
            <p:cNvSpPr>
              <a:spLocks/>
            </p:cNvSpPr>
            <p:nvPr/>
          </p:nvSpPr>
          <p:spPr bwMode="auto">
            <a:xfrm>
              <a:off x="6859425"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4" name="Freeform 588"/>
            <p:cNvSpPr>
              <a:spLocks/>
            </p:cNvSpPr>
            <p:nvPr/>
          </p:nvSpPr>
          <p:spPr bwMode="auto">
            <a:xfrm>
              <a:off x="6821208"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5" name="Freeform 589"/>
            <p:cNvSpPr>
              <a:spLocks/>
            </p:cNvSpPr>
            <p:nvPr/>
          </p:nvSpPr>
          <p:spPr bwMode="auto">
            <a:xfrm>
              <a:off x="6830763"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6" name="Freeform 590"/>
            <p:cNvSpPr>
              <a:spLocks/>
            </p:cNvSpPr>
            <p:nvPr/>
          </p:nvSpPr>
          <p:spPr bwMode="auto">
            <a:xfrm>
              <a:off x="6738407"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7" name="Freeform 591"/>
            <p:cNvSpPr>
              <a:spLocks/>
            </p:cNvSpPr>
            <p:nvPr/>
          </p:nvSpPr>
          <p:spPr bwMode="auto">
            <a:xfrm>
              <a:off x="6916751"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8" name="Freeform 592"/>
            <p:cNvSpPr>
              <a:spLocks/>
            </p:cNvSpPr>
            <p:nvPr/>
          </p:nvSpPr>
          <p:spPr bwMode="auto">
            <a:xfrm>
              <a:off x="6757513"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9" name="Freeform 593"/>
            <p:cNvSpPr>
              <a:spLocks/>
            </p:cNvSpPr>
            <p:nvPr/>
          </p:nvSpPr>
          <p:spPr bwMode="auto">
            <a:xfrm>
              <a:off x="7018660"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0" name="Freeform 594"/>
            <p:cNvSpPr>
              <a:spLocks/>
            </p:cNvSpPr>
            <p:nvPr/>
          </p:nvSpPr>
          <p:spPr bwMode="auto">
            <a:xfrm>
              <a:off x="7101463"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1" name="Freeform 595"/>
            <p:cNvSpPr>
              <a:spLocks/>
            </p:cNvSpPr>
            <p:nvPr/>
          </p:nvSpPr>
          <p:spPr bwMode="auto">
            <a:xfrm>
              <a:off x="7206560"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2" name="Freeform 596"/>
            <p:cNvSpPr>
              <a:spLocks/>
            </p:cNvSpPr>
            <p:nvPr/>
          </p:nvSpPr>
          <p:spPr bwMode="auto">
            <a:xfrm>
              <a:off x="7197007" y="4560566"/>
              <a:ext cx="156051"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3" name="Freeform 597"/>
            <p:cNvSpPr>
              <a:spLocks/>
            </p:cNvSpPr>
            <p:nvPr/>
          </p:nvSpPr>
          <p:spPr bwMode="auto">
            <a:xfrm>
              <a:off x="7270254"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4" name="Freeform 598"/>
            <p:cNvSpPr>
              <a:spLocks/>
            </p:cNvSpPr>
            <p:nvPr/>
          </p:nvSpPr>
          <p:spPr bwMode="auto">
            <a:xfrm>
              <a:off x="7439043"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5" name="Freeform 599"/>
            <p:cNvSpPr>
              <a:spLocks/>
            </p:cNvSpPr>
            <p:nvPr/>
          </p:nvSpPr>
          <p:spPr bwMode="auto">
            <a:xfrm>
              <a:off x="7483629"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6" name="Freeform 600"/>
            <p:cNvSpPr>
              <a:spLocks/>
            </p:cNvSpPr>
            <p:nvPr/>
          </p:nvSpPr>
          <p:spPr bwMode="auto">
            <a:xfrm>
              <a:off x="7177896" y="4420403"/>
              <a:ext cx="831212"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7" name="Freeform 601"/>
            <p:cNvSpPr>
              <a:spLocks/>
            </p:cNvSpPr>
            <p:nvPr/>
          </p:nvSpPr>
          <p:spPr bwMode="auto">
            <a:xfrm>
              <a:off x="7197007"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8" name="Freeform 602"/>
            <p:cNvSpPr>
              <a:spLocks/>
            </p:cNvSpPr>
            <p:nvPr/>
          </p:nvSpPr>
          <p:spPr bwMode="auto">
            <a:xfrm>
              <a:off x="7419934" y="3767367"/>
              <a:ext cx="1455416"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9" name="Freeform 604"/>
            <p:cNvSpPr>
              <a:spLocks/>
            </p:cNvSpPr>
            <p:nvPr/>
          </p:nvSpPr>
          <p:spPr bwMode="auto">
            <a:xfrm>
              <a:off x="8101466" y="4187857"/>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0" name="Freeform 605"/>
            <p:cNvSpPr>
              <a:spLocks/>
            </p:cNvSpPr>
            <p:nvPr/>
          </p:nvSpPr>
          <p:spPr bwMode="auto">
            <a:xfrm>
              <a:off x="7738407"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1" name="Freeform 606"/>
            <p:cNvSpPr>
              <a:spLocks/>
            </p:cNvSpPr>
            <p:nvPr/>
          </p:nvSpPr>
          <p:spPr bwMode="auto">
            <a:xfrm>
              <a:off x="7980446"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2" name="Freeform 607"/>
            <p:cNvSpPr>
              <a:spLocks/>
            </p:cNvSpPr>
            <p:nvPr/>
          </p:nvSpPr>
          <p:spPr bwMode="auto">
            <a:xfrm>
              <a:off x="4805282"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3" name="Freeform 608"/>
            <p:cNvSpPr>
              <a:spLocks/>
            </p:cNvSpPr>
            <p:nvPr/>
          </p:nvSpPr>
          <p:spPr bwMode="auto">
            <a:xfrm>
              <a:off x="4872164"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4" name="Freeform 609"/>
            <p:cNvSpPr>
              <a:spLocks/>
            </p:cNvSpPr>
            <p:nvPr/>
          </p:nvSpPr>
          <p:spPr bwMode="auto">
            <a:xfrm>
              <a:off x="3919931"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5" name="Freeform 610"/>
            <p:cNvSpPr>
              <a:spLocks/>
            </p:cNvSpPr>
            <p:nvPr/>
          </p:nvSpPr>
          <p:spPr bwMode="auto">
            <a:xfrm>
              <a:off x="17661981"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6" name="Freeform 611"/>
            <p:cNvSpPr>
              <a:spLocks/>
            </p:cNvSpPr>
            <p:nvPr/>
          </p:nvSpPr>
          <p:spPr bwMode="auto">
            <a:xfrm>
              <a:off x="17540962"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7" name="Freeform 612"/>
            <p:cNvSpPr>
              <a:spLocks/>
            </p:cNvSpPr>
            <p:nvPr/>
          </p:nvSpPr>
          <p:spPr bwMode="auto">
            <a:xfrm>
              <a:off x="17961345" y="10785121"/>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8" name="Rectangle 613"/>
            <p:cNvSpPr>
              <a:spLocks noChangeArrowheads="1"/>
            </p:cNvSpPr>
            <p:nvPr/>
          </p:nvSpPr>
          <p:spPr bwMode="auto">
            <a:xfrm>
              <a:off x="12451788" y="5197675"/>
              <a:ext cx="3187" cy="3188"/>
            </a:xfrm>
            <a:prstGeom prst="rect">
              <a:avLst/>
            </a:pr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9" name="Freeform 614"/>
            <p:cNvSpPr>
              <a:spLocks/>
            </p:cNvSpPr>
            <p:nvPr/>
          </p:nvSpPr>
          <p:spPr bwMode="auto">
            <a:xfrm>
              <a:off x="9257516" y="10504795"/>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0" name="Freeform 615"/>
            <p:cNvSpPr>
              <a:spLocks/>
            </p:cNvSpPr>
            <p:nvPr/>
          </p:nvSpPr>
          <p:spPr bwMode="auto">
            <a:xfrm>
              <a:off x="7821211"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1" name="Freeform 616"/>
            <p:cNvSpPr>
              <a:spLocks/>
            </p:cNvSpPr>
            <p:nvPr/>
          </p:nvSpPr>
          <p:spPr bwMode="auto">
            <a:xfrm>
              <a:off x="8483629" y="11766268"/>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2" name="Freeform 617"/>
            <p:cNvSpPr>
              <a:spLocks/>
            </p:cNvSpPr>
            <p:nvPr/>
          </p:nvSpPr>
          <p:spPr bwMode="auto">
            <a:xfrm>
              <a:off x="8305288" y="11747159"/>
              <a:ext cx="280256"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3" name="Freeform 618"/>
            <p:cNvSpPr>
              <a:spLocks/>
            </p:cNvSpPr>
            <p:nvPr/>
          </p:nvSpPr>
          <p:spPr bwMode="auto">
            <a:xfrm>
              <a:off x="8260699"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4" name="Freeform 619"/>
            <p:cNvSpPr>
              <a:spLocks/>
            </p:cNvSpPr>
            <p:nvPr/>
          </p:nvSpPr>
          <p:spPr bwMode="auto">
            <a:xfrm>
              <a:off x="8830764"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5" name="Freeform 620"/>
            <p:cNvSpPr>
              <a:spLocks/>
            </p:cNvSpPr>
            <p:nvPr/>
          </p:nvSpPr>
          <p:spPr bwMode="auto">
            <a:xfrm>
              <a:off x="8986815" y="8752743"/>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6" name="Freeform 621"/>
            <p:cNvSpPr>
              <a:spLocks/>
            </p:cNvSpPr>
            <p:nvPr/>
          </p:nvSpPr>
          <p:spPr bwMode="auto">
            <a:xfrm>
              <a:off x="9155606"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7" name="Freeform 622"/>
            <p:cNvSpPr>
              <a:spLocks/>
            </p:cNvSpPr>
            <p:nvPr/>
          </p:nvSpPr>
          <p:spPr bwMode="auto">
            <a:xfrm>
              <a:off x="7821211" y="8453303"/>
              <a:ext cx="754780"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8" name="Freeform 623"/>
            <p:cNvSpPr>
              <a:spLocks/>
            </p:cNvSpPr>
            <p:nvPr/>
          </p:nvSpPr>
          <p:spPr bwMode="auto">
            <a:xfrm>
              <a:off x="7923120"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9" name="Freeform 624"/>
            <p:cNvSpPr>
              <a:spLocks/>
            </p:cNvSpPr>
            <p:nvPr/>
          </p:nvSpPr>
          <p:spPr bwMode="auto">
            <a:xfrm>
              <a:off x="7894458"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0" name="Freeform 625"/>
            <p:cNvSpPr>
              <a:spLocks/>
            </p:cNvSpPr>
            <p:nvPr/>
          </p:nvSpPr>
          <p:spPr bwMode="auto">
            <a:xfrm>
              <a:off x="8158790" y="9867685"/>
              <a:ext cx="407643"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85000"/>
              </a:schemeClr>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1" name="Freeform 626"/>
            <p:cNvSpPr>
              <a:spLocks/>
            </p:cNvSpPr>
            <p:nvPr/>
          </p:nvSpPr>
          <p:spPr bwMode="auto">
            <a:xfrm>
              <a:off x="8435859"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2" name="Freeform 627"/>
            <p:cNvSpPr>
              <a:spLocks/>
            </p:cNvSpPr>
            <p:nvPr/>
          </p:nvSpPr>
          <p:spPr bwMode="auto">
            <a:xfrm>
              <a:off x="8773441" y="9950508"/>
              <a:ext cx="420383"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3" name="Freeform 628"/>
            <p:cNvSpPr>
              <a:spLocks noEditPoints="1"/>
            </p:cNvSpPr>
            <p:nvPr/>
          </p:nvSpPr>
          <p:spPr bwMode="auto">
            <a:xfrm>
              <a:off x="8241593" y="8800526"/>
              <a:ext cx="1856688"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85000"/>
              </a:schemeClr>
            </a:solid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4" name="Freeform 629"/>
            <p:cNvSpPr>
              <a:spLocks/>
            </p:cNvSpPr>
            <p:nvPr/>
          </p:nvSpPr>
          <p:spPr bwMode="auto">
            <a:xfrm>
              <a:off x="8961338"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5" name="Freeform 630"/>
            <p:cNvSpPr>
              <a:spLocks/>
            </p:cNvSpPr>
            <p:nvPr/>
          </p:nvSpPr>
          <p:spPr bwMode="auto">
            <a:xfrm>
              <a:off x="8241593" y="10074745"/>
              <a:ext cx="961783"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85000"/>
              </a:schemeClr>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386" name="Freeform 631"/>
            <p:cNvSpPr>
              <a:spLocks/>
            </p:cNvSpPr>
            <p:nvPr/>
          </p:nvSpPr>
          <p:spPr bwMode="auto">
            <a:xfrm>
              <a:off x="7617387" y="8313140"/>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7" name="Freeform 632"/>
            <p:cNvSpPr>
              <a:spLocks/>
            </p:cNvSpPr>
            <p:nvPr/>
          </p:nvSpPr>
          <p:spPr bwMode="auto">
            <a:xfrm>
              <a:off x="7681084"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8" name="Freeform 633"/>
            <p:cNvSpPr>
              <a:spLocks/>
            </p:cNvSpPr>
            <p:nvPr/>
          </p:nvSpPr>
          <p:spPr bwMode="auto">
            <a:xfrm>
              <a:off x="7502737"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9" name="Freeform 634"/>
            <p:cNvSpPr>
              <a:spLocks/>
            </p:cNvSpPr>
            <p:nvPr/>
          </p:nvSpPr>
          <p:spPr bwMode="auto">
            <a:xfrm>
              <a:off x="7391272"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0" name="Freeform 635"/>
            <p:cNvSpPr>
              <a:spLocks/>
            </p:cNvSpPr>
            <p:nvPr/>
          </p:nvSpPr>
          <p:spPr bwMode="auto">
            <a:xfrm>
              <a:off x="6254330" y="7453043"/>
              <a:ext cx="1398093"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1" name="Freeform 636"/>
            <p:cNvSpPr>
              <a:spLocks/>
            </p:cNvSpPr>
            <p:nvPr/>
          </p:nvSpPr>
          <p:spPr bwMode="auto">
            <a:xfrm>
              <a:off x="7531402" y="8287656"/>
              <a:ext cx="280256"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2" name="Freeform 637"/>
            <p:cNvSpPr>
              <a:spLocks/>
            </p:cNvSpPr>
            <p:nvPr/>
          </p:nvSpPr>
          <p:spPr bwMode="auto">
            <a:xfrm>
              <a:off x="7531402"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3" name="Freeform 638"/>
            <p:cNvSpPr>
              <a:spLocks/>
            </p:cNvSpPr>
            <p:nvPr/>
          </p:nvSpPr>
          <p:spPr bwMode="auto">
            <a:xfrm>
              <a:off x="8232035"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4" name="Freeform 639"/>
            <p:cNvSpPr>
              <a:spLocks/>
            </p:cNvSpPr>
            <p:nvPr/>
          </p:nvSpPr>
          <p:spPr bwMode="auto">
            <a:xfrm>
              <a:off x="8343503"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5" name="Freeform 640"/>
            <p:cNvSpPr>
              <a:spLocks/>
            </p:cNvSpPr>
            <p:nvPr/>
          </p:nvSpPr>
          <p:spPr bwMode="auto">
            <a:xfrm>
              <a:off x="3843499" y="4965129"/>
              <a:ext cx="1812106"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6" name="Freeform 641"/>
            <p:cNvSpPr>
              <a:spLocks/>
            </p:cNvSpPr>
            <p:nvPr/>
          </p:nvSpPr>
          <p:spPr bwMode="auto">
            <a:xfrm>
              <a:off x="5888086" y="6516489"/>
              <a:ext cx="2697455"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7" name="Freeform 642"/>
            <p:cNvSpPr>
              <a:spLocks noEditPoints="1"/>
            </p:cNvSpPr>
            <p:nvPr/>
          </p:nvSpPr>
          <p:spPr bwMode="auto">
            <a:xfrm>
              <a:off x="5133309" y="4907791"/>
              <a:ext cx="3984080"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398" name="Freeform 643"/>
            <p:cNvSpPr>
              <a:spLocks/>
            </p:cNvSpPr>
            <p:nvPr/>
          </p:nvSpPr>
          <p:spPr bwMode="auto">
            <a:xfrm>
              <a:off x="17343512"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9" name="Freeform 644"/>
            <p:cNvSpPr>
              <a:spLocks/>
            </p:cNvSpPr>
            <p:nvPr/>
          </p:nvSpPr>
          <p:spPr bwMode="auto">
            <a:xfrm>
              <a:off x="17419944"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0" name="Freeform 645"/>
            <p:cNvSpPr>
              <a:spLocks/>
            </p:cNvSpPr>
            <p:nvPr/>
          </p:nvSpPr>
          <p:spPr bwMode="auto">
            <a:xfrm>
              <a:off x="12273444"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1" name="Freeform 646"/>
            <p:cNvSpPr>
              <a:spLocks/>
            </p:cNvSpPr>
            <p:nvPr/>
          </p:nvSpPr>
          <p:spPr bwMode="auto">
            <a:xfrm>
              <a:off x="12142870" y="6545160"/>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2" name="Freeform 647"/>
            <p:cNvSpPr>
              <a:spLocks/>
            </p:cNvSpPr>
            <p:nvPr/>
          </p:nvSpPr>
          <p:spPr bwMode="auto">
            <a:xfrm>
              <a:off x="12021850" y="6656654"/>
              <a:ext cx="531848"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3" name="Freeform 648"/>
            <p:cNvSpPr>
              <a:spLocks/>
            </p:cNvSpPr>
            <p:nvPr/>
          </p:nvSpPr>
          <p:spPr bwMode="auto">
            <a:xfrm>
              <a:off x="12330767"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4" name="Freeform 649"/>
            <p:cNvSpPr>
              <a:spLocks/>
            </p:cNvSpPr>
            <p:nvPr/>
          </p:nvSpPr>
          <p:spPr bwMode="auto">
            <a:xfrm>
              <a:off x="11470893" y="6414553"/>
              <a:ext cx="617835"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5" name="Freeform 650"/>
            <p:cNvSpPr>
              <a:spLocks/>
            </p:cNvSpPr>
            <p:nvPr/>
          </p:nvSpPr>
          <p:spPr bwMode="auto">
            <a:xfrm>
              <a:off x="11983632" y="6621615"/>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6" name="Freeform 651"/>
            <p:cNvSpPr>
              <a:spLocks/>
            </p:cNvSpPr>
            <p:nvPr/>
          </p:nvSpPr>
          <p:spPr bwMode="auto">
            <a:xfrm>
              <a:off x="11808475" y="6395439"/>
              <a:ext cx="194268"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7" name="Freeform 652"/>
            <p:cNvSpPr>
              <a:spLocks/>
            </p:cNvSpPr>
            <p:nvPr/>
          </p:nvSpPr>
          <p:spPr bwMode="auto">
            <a:xfrm>
              <a:off x="11967711"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8" name="Freeform 653"/>
            <p:cNvSpPr>
              <a:spLocks/>
            </p:cNvSpPr>
            <p:nvPr/>
          </p:nvSpPr>
          <p:spPr bwMode="auto">
            <a:xfrm>
              <a:off x="11853061"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9" name="Freeform 654"/>
            <p:cNvSpPr>
              <a:spLocks/>
            </p:cNvSpPr>
            <p:nvPr/>
          </p:nvSpPr>
          <p:spPr bwMode="auto">
            <a:xfrm>
              <a:off x="12079173"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0" name="Freeform 655"/>
            <p:cNvSpPr>
              <a:spLocks/>
            </p:cNvSpPr>
            <p:nvPr/>
          </p:nvSpPr>
          <p:spPr bwMode="auto">
            <a:xfrm>
              <a:off x="11977264" y="6172454"/>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1" name="Freeform 656"/>
            <p:cNvSpPr>
              <a:spLocks/>
            </p:cNvSpPr>
            <p:nvPr/>
          </p:nvSpPr>
          <p:spPr bwMode="auto">
            <a:xfrm>
              <a:off x="12712935" y="6322173"/>
              <a:ext cx="831212"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2" name="Freeform 657"/>
            <p:cNvSpPr>
              <a:spLocks/>
            </p:cNvSpPr>
            <p:nvPr/>
          </p:nvSpPr>
          <p:spPr bwMode="auto">
            <a:xfrm>
              <a:off x="12451788" y="6506933"/>
              <a:ext cx="280256"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3" name="Freeform 658"/>
            <p:cNvSpPr>
              <a:spLocks/>
            </p:cNvSpPr>
            <p:nvPr/>
          </p:nvSpPr>
          <p:spPr bwMode="auto">
            <a:xfrm>
              <a:off x="12760703"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4" name="Freeform 659"/>
            <p:cNvSpPr>
              <a:spLocks/>
            </p:cNvSpPr>
            <p:nvPr/>
          </p:nvSpPr>
          <p:spPr bwMode="auto">
            <a:xfrm>
              <a:off x="12658794" y="6067328"/>
              <a:ext cx="270700"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5" name="Freeform 660"/>
            <p:cNvSpPr>
              <a:spLocks/>
            </p:cNvSpPr>
            <p:nvPr/>
          </p:nvSpPr>
          <p:spPr bwMode="auto">
            <a:xfrm>
              <a:off x="12658794"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6" name="Freeform 661"/>
            <p:cNvSpPr>
              <a:spLocks/>
            </p:cNvSpPr>
            <p:nvPr/>
          </p:nvSpPr>
          <p:spPr bwMode="auto">
            <a:xfrm>
              <a:off x="12760703"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7" name="Freeform 662"/>
            <p:cNvSpPr>
              <a:spLocks/>
            </p:cNvSpPr>
            <p:nvPr/>
          </p:nvSpPr>
          <p:spPr bwMode="auto">
            <a:xfrm>
              <a:off x="12591917"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8" name="Freeform 663"/>
            <p:cNvSpPr>
              <a:spLocks/>
            </p:cNvSpPr>
            <p:nvPr/>
          </p:nvSpPr>
          <p:spPr bwMode="auto">
            <a:xfrm>
              <a:off x="12359429" y="6162893"/>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9" name="Freeform 664"/>
            <p:cNvSpPr>
              <a:spLocks/>
            </p:cNvSpPr>
            <p:nvPr/>
          </p:nvSpPr>
          <p:spPr bwMode="auto">
            <a:xfrm>
              <a:off x="12630129" y="6573832"/>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0" name="Freeform 665"/>
            <p:cNvSpPr>
              <a:spLocks/>
            </p:cNvSpPr>
            <p:nvPr/>
          </p:nvSpPr>
          <p:spPr bwMode="auto">
            <a:xfrm>
              <a:off x="12929494" y="6564274"/>
              <a:ext cx="156051"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1" name="Freeform 666"/>
            <p:cNvSpPr>
              <a:spLocks/>
            </p:cNvSpPr>
            <p:nvPr/>
          </p:nvSpPr>
          <p:spPr bwMode="auto">
            <a:xfrm>
              <a:off x="12993189"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2" name="Freeform 667"/>
            <p:cNvSpPr>
              <a:spLocks/>
            </p:cNvSpPr>
            <p:nvPr/>
          </p:nvSpPr>
          <p:spPr bwMode="auto">
            <a:xfrm>
              <a:off x="12712935"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3" name="Freeform 668"/>
            <p:cNvSpPr>
              <a:spLocks/>
            </p:cNvSpPr>
            <p:nvPr/>
          </p:nvSpPr>
          <p:spPr bwMode="auto">
            <a:xfrm>
              <a:off x="12423124"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4" name="Freeform 669"/>
            <p:cNvSpPr>
              <a:spLocks/>
            </p:cNvSpPr>
            <p:nvPr/>
          </p:nvSpPr>
          <p:spPr bwMode="auto">
            <a:xfrm>
              <a:off x="12544142" y="6704437"/>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5" name="Freeform 670"/>
            <p:cNvSpPr>
              <a:spLocks/>
            </p:cNvSpPr>
            <p:nvPr/>
          </p:nvSpPr>
          <p:spPr bwMode="auto">
            <a:xfrm>
              <a:off x="12432679" y="6554719"/>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6" name="Freeform 671"/>
            <p:cNvSpPr>
              <a:spLocks/>
            </p:cNvSpPr>
            <p:nvPr/>
          </p:nvSpPr>
          <p:spPr bwMode="auto">
            <a:xfrm>
              <a:off x="12620574"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7" name="Freeform 672"/>
            <p:cNvSpPr>
              <a:spLocks/>
            </p:cNvSpPr>
            <p:nvPr/>
          </p:nvSpPr>
          <p:spPr bwMode="auto">
            <a:xfrm>
              <a:off x="12881724"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8" name="Freeform 673"/>
            <p:cNvSpPr>
              <a:spLocks/>
            </p:cNvSpPr>
            <p:nvPr/>
          </p:nvSpPr>
          <p:spPr bwMode="auto">
            <a:xfrm>
              <a:off x="12582361"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9" name="Freeform 674"/>
            <p:cNvSpPr>
              <a:spLocks/>
            </p:cNvSpPr>
            <p:nvPr/>
          </p:nvSpPr>
          <p:spPr bwMode="auto">
            <a:xfrm>
              <a:off x="12630129"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0" name="Freeform 675"/>
            <p:cNvSpPr>
              <a:spLocks/>
            </p:cNvSpPr>
            <p:nvPr/>
          </p:nvSpPr>
          <p:spPr bwMode="auto">
            <a:xfrm>
              <a:off x="13655610" y="6984764"/>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1" name="Freeform 676"/>
            <p:cNvSpPr>
              <a:spLocks/>
            </p:cNvSpPr>
            <p:nvPr/>
          </p:nvSpPr>
          <p:spPr bwMode="auto">
            <a:xfrm>
              <a:off x="13722489" y="7061218"/>
              <a:ext cx="923568"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2" name="Freeform 677"/>
            <p:cNvSpPr>
              <a:spLocks/>
            </p:cNvSpPr>
            <p:nvPr/>
          </p:nvSpPr>
          <p:spPr bwMode="auto">
            <a:xfrm>
              <a:off x="13741597"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3" name="Freeform 678"/>
            <p:cNvSpPr>
              <a:spLocks/>
            </p:cNvSpPr>
            <p:nvPr/>
          </p:nvSpPr>
          <p:spPr bwMode="auto">
            <a:xfrm>
              <a:off x="13525034" y="6844600"/>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4" name="Freeform 679"/>
            <p:cNvSpPr>
              <a:spLocks/>
            </p:cNvSpPr>
            <p:nvPr/>
          </p:nvSpPr>
          <p:spPr bwMode="auto">
            <a:xfrm>
              <a:off x="13751153"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5" name="Freeform 680"/>
            <p:cNvSpPr>
              <a:spLocks/>
            </p:cNvSpPr>
            <p:nvPr/>
          </p:nvSpPr>
          <p:spPr bwMode="auto">
            <a:xfrm>
              <a:off x="13833954"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6" name="Freeform 681"/>
            <p:cNvSpPr>
              <a:spLocks/>
            </p:cNvSpPr>
            <p:nvPr/>
          </p:nvSpPr>
          <p:spPr bwMode="auto">
            <a:xfrm>
              <a:off x="13311662"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7" name="Freeform 682"/>
            <p:cNvSpPr>
              <a:spLocks/>
            </p:cNvSpPr>
            <p:nvPr/>
          </p:nvSpPr>
          <p:spPr bwMode="auto">
            <a:xfrm>
              <a:off x="13461341"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8" name="Freeform 683"/>
            <p:cNvSpPr>
              <a:spLocks/>
            </p:cNvSpPr>
            <p:nvPr/>
          </p:nvSpPr>
          <p:spPr bwMode="auto">
            <a:xfrm>
              <a:off x="12872168" y="6946541"/>
              <a:ext cx="885351"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9" name="Freeform 684"/>
            <p:cNvSpPr>
              <a:spLocks/>
            </p:cNvSpPr>
            <p:nvPr/>
          </p:nvSpPr>
          <p:spPr bwMode="auto">
            <a:xfrm>
              <a:off x="13273442" y="7481712"/>
              <a:ext cx="980892"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0" name="Freeform 685"/>
            <p:cNvSpPr>
              <a:spLocks/>
            </p:cNvSpPr>
            <p:nvPr/>
          </p:nvSpPr>
          <p:spPr bwMode="auto">
            <a:xfrm>
              <a:off x="13292551" y="7424369"/>
              <a:ext cx="194268"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1" name="Freeform 686"/>
            <p:cNvSpPr>
              <a:spLocks/>
            </p:cNvSpPr>
            <p:nvPr/>
          </p:nvSpPr>
          <p:spPr bwMode="auto">
            <a:xfrm>
              <a:off x="13302106"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2" name="Freeform 687"/>
            <p:cNvSpPr>
              <a:spLocks/>
            </p:cNvSpPr>
            <p:nvPr/>
          </p:nvSpPr>
          <p:spPr bwMode="auto">
            <a:xfrm>
              <a:off x="13292551"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3" name="Freeform 688"/>
            <p:cNvSpPr>
              <a:spLocks/>
            </p:cNvSpPr>
            <p:nvPr/>
          </p:nvSpPr>
          <p:spPr bwMode="auto">
            <a:xfrm>
              <a:off x="13254336"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4" name="Freeform 689"/>
            <p:cNvSpPr>
              <a:spLocks/>
            </p:cNvSpPr>
            <p:nvPr/>
          </p:nvSpPr>
          <p:spPr bwMode="auto">
            <a:xfrm>
              <a:off x="14028220"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5" name="Freeform 690"/>
            <p:cNvSpPr>
              <a:spLocks/>
            </p:cNvSpPr>
            <p:nvPr/>
          </p:nvSpPr>
          <p:spPr bwMode="auto">
            <a:xfrm>
              <a:off x="13646057" y="8137935"/>
              <a:ext cx="496815"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6" name="Freeform 691"/>
            <p:cNvSpPr>
              <a:spLocks/>
            </p:cNvSpPr>
            <p:nvPr/>
          </p:nvSpPr>
          <p:spPr bwMode="auto">
            <a:xfrm>
              <a:off x="14085545" y="7790708"/>
              <a:ext cx="382165"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7" name="Freeform 692"/>
            <p:cNvSpPr>
              <a:spLocks/>
            </p:cNvSpPr>
            <p:nvPr/>
          </p:nvSpPr>
          <p:spPr bwMode="auto">
            <a:xfrm>
              <a:off x="14897646"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8" name="Freeform 693"/>
            <p:cNvSpPr>
              <a:spLocks/>
            </p:cNvSpPr>
            <p:nvPr/>
          </p:nvSpPr>
          <p:spPr bwMode="auto">
            <a:xfrm>
              <a:off x="14273445" y="6752222"/>
              <a:ext cx="831212"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9" name="Freeform 694"/>
            <p:cNvSpPr>
              <a:spLocks/>
            </p:cNvSpPr>
            <p:nvPr/>
          </p:nvSpPr>
          <p:spPr bwMode="auto">
            <a:xfrm>
              <a:off x="14525037"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0" name="Freeform 695"/>
            <p:cNvSpPr>
              <a:spLocks/>
            </p:cNvSpPr>
            <p:nvPr/>
          </p:nvSpPr>
          <p:spPr bwMode="auto">
            <a:xfrm>
              <a:off x="14095099" y="6921055"/>
              <a:ext cx="681527"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1" name="Freeform 696"/>
            <p:cNvSpPr>
              <a:spLocks/>
            </p:cNvSpPr>
            <p:nvPr/>
          </p:nvSpPr>
          <p:spPr bwMode="auto">
            <a:xfrm>
              <a:off x="14814846" y="7013435"/>
              <a:ext cx="372610"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2" name="Freeform 697"/>
            <p:cNvSpPr>
              <a:spLocks/>
            </p:cNvSpPr>
            <p:nvPr/>
          </p:nvSpPr>
          <p:spPr bwMode="auto">
            <a:xfrm>
              <a:off x="14515484" y="7230053"/>
              <a:ext cx="773889"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3" name="Freeform 698"/>
            <p:cNvSpPr>
              <a:spLocks/>
            </p:cNvSpPr>
            <p:nvPr/>
          </p:nvSpPr>
          <p:spPr bwMode="auto">
            <a:xfrm>
              <a:off x="14477266"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4" name="Freeform 699"/>
            <p:cNvSpPr>
              <a:spLocks/>
            </p:cNvSpPr>
            <p:nvPr/>
          </p:nvSpPr>
          <p:spPr bwMode="auto">
            <a:xfrm>
              <a:off x="14413572"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5" name="Freeform 700"/>
            <p:cNvSpPr>
              <a:spLocks noEditPoints="1"/>
            </p:cNvSpPr>
            <p:nvPr/>
          </p:nvSpPr>
          <p:spPr bwMode="auto">
            <a:xfrm>
              <a:off x="13824398" y="6153340"/>
              <a:ext cx="1894907"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6" name="Freeform 701"/>
            <p:cNvSpPr>
              <a:spLocks/>
            </p:cNvSpPr>
            <p:nvPr/>
          </p:nvSpPr>
          <p:spPr bwMode="auto">
            <a:xfrm>
              <a:off x="14849878" y="7284206"/>
              <a:ext cx="1308918"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7" name="Freeform 702"/>
            <p:cNvSpPr>
              <a:spLocks/>
            </p:cNvSpPr>
            <p:nvPr/>
          </p:nvSpPr>
          <p:spPr bwMode="auto">
            <a:xfrm>
              <a:off x="15926311" y="7669658"/>
              <a:ext cx="382165"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8" name="Freeform 703"/>
            <p:cNvSpPr>
              <a:spLocks/>
            </p:cNvSpPr>
            <p:nvPr/>
          </p:nvSpPr>
          <p:spPr bwMode="auto">
            <a:xfrm>
              <a:off x="15747967"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9" name="Freeform 704"/>
            <p:cNvSpPr>
              <a:spLocks/>
            </p:cNvSpPr>
            <p:nvPr/>
          </p:nvSpPr>
          <p:spPr bwMode="auto">
            <a:xfrm>
              <a:off x="16149241" y="8071036"/>
              <a:ext cx="391721"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0" name="Freeform 705"/>
            <p:cNvSpPr>
              <a:spLocks/>
            </p:cNvSpPr>
            <p:nvPr/>
          </p:nvSpPr>
          <p:spPr bwMode="auto">
            <a:xfrm>
              <a:off x="16362618" y="7921315"/>
              <a:ext cx="356688"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1" name="Freeform 706"/>
            <p:cNvSpPr>
              <a:spLocks/>
            </p:cNvSpPr>
            <p:nvPr/>
          </p:nvSpPr>
          <p:spPr bwMode="auto">
            <a:xfrm>
              <a:off x="16279815" y="7978656"/>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2" name="Freeform 707"/>
            <p:cNvSpPr>
              <a:spLocks/>
            </p:cNvSpPr>
            <p:nvPr/>
          </p:nvSpPr>
          <p:spPr bwMode="auto">
            <a:xfrm>
              <a:off x="17754337" y="9119079"/>
              <a:ext cx="420383"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3" name="Freeform 708"/>
            <p:cNvSpPr>
              <a:spLocks/>
            </p:cNvSpPr>
            <p:nvPr/>
          </p:nvSpPr>
          <p:spPr bwMode="auto">
            <a:xfrm>
              <a:off x="18165166" y="9176423"/>
              <a:ext cx="477708"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4" name="Freeform 709"/>
            <p:cNvSpPr>
              <a:spLocks/>
            </p:cNvSpPr>
            <p:nvPr/>
          </p:nvSpPr>
          <p:spPr bwMode="auto">
            <a:xfrm>
              <a:off x="16681089" y="8829198"/>
              <a:ext cx="477708"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5" name="Freeform 710"/>
            <p:cNvSpPr>
              <a:spLocks/>
            </p:cNvSpPr>
            <p:nvPr/>
          </p:nvSpPr>
          <p:spPr bwMode="auto">
            <a:xfrm>
              <a:off x="16709750"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6" name="Freeform 711"/>
            <p:cNvSpPr>
              <a:spLocks/>
            </p:cNvSpPr>
            <p:nvPr/>
          </p:nvSpPr>
          <p:spPr bwMode="auto">
            <a:xfrm>
              <a:off x="15776631"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7" name="Freeform 712"/>
            <p:cNvSpPr>
              <a:spLocks/>
            </p:cNvSpPr>
            <p:nvPr/>
          </p:nvSpPr>
          <p:spPr bwMode="auto">
            <a:xfrm>
              <a:off x="15410388" y="7574093"/>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8" name="Freeform 713"/>
            <p:cNvSpPr>
              <a:spLocks/>
            </p:cNvSpPr>
            <p:nvPr/>
          </p:nvSpPr>
          <p:spPr bwMode="auto">
            <a:xfrm>
              <a:off x="16372171"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9" name="Freeform 714"/>
            <p:cNvSpPr>
              <a:spLocks/>
            </p:cNvSpPr>
            <p:nvPr/>
          </p:nvSpPr>
          <p:spPr bwMode="auto">
            <a:xfrm>
              <a:off x="16270259" y="8743185"/>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0" name="Freeform 715"/>
            <p:cNvSpPr>
              <a:spLocks/>
            </p:cNvSpPr>
            <p:nvPr/>
          </p:nvSpPr>
          <p:spPr bwMode="auto">
            <a:xfrm>
              <a:off x="15104655" y="6264832"/>
              <a:ext cx="2799367"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1" name="Freeform 716"/>
            <p:cNvSpPr>
              <a:spLocks/>
            </p:cNvSpPr>
            <p:nvPr/>
          </p:nvSpPr>
          <p:spPr bwMode="auto">
            <a:xfrm>
              <a:off x="15747967" y="6357215"/>
              <a:ext cx="1464969"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2" name="Freeform 717"/>
            <p:cNvSpPr>
              <a:spLocks/>
            </p:cNvSpPr>
            <p:nvPr/>
          </p:nvSpPr>
          <p:spPr bwMode="auto">
            <a:xfrm>
              <a:off x="12219302"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3" name="Freeform 718"/>
            <p:cNvSpPr>
              <a:spLocks/>
            </p:cNvSpPr>
            <p:nvPr/>
          </p:nvSpPr>
          <p:spPr bwMode="auto">
            <a:xfrm>
              <a:off x="12649240" y="5057512"/>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4" name="Freeform 719"/>
            <p:cNvSpPr>
              <a:spLocks/>
            </p:cNvSpPr>
            <p:nvPr/>
          </p:nvSpPr>
          <p:spPr bwMode="auto">
            <a:xfrm>
              <a:off x="11929493" y="4965129"/>
              <a:ext cx="1194269"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5" name="Freeform 720"/>
            <p:cNvSpPr>
              <a:spLocks noEditPoints="1"/>
            </p:cNvSpPr>
            <p:nvPr/>
          </p:nvSpPr>
          <p:spPr bwMode="auto">
            <a:xfrm>
              <a:off x="12945416" y="4366247"/>
              <a:ext cx="7563702"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6" name="Freeform 721"/>
            <p:cNvSpPr>
              <a:spLocks/>
            </p:cNvSpPr>
            <p:nvPr/>
          </p:nvSpPr>
          <p:spPr bwMode="auto">
            <a:xfrm>
              <a:off x="18193828"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7" name="Freeform 722"/>
            <p:cNvSpPr>
              <a:spLocks/>
            </p:cNvSpPr>
            <p:nvPr/>
          </p:nvSpPr>
          <p:spPr bwMode="auto">
            <a:xfrm>
              <a:off x="18222490"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8" name="Freeform 723"/>
            <p:cNvSpPr>
              <a:spLocks/>
            </p:cNvSpPr>
            <p:nvPr/>
          </p:nvSpPr>
          <p:spPr bwMode="auto">
            <a:xfrm>
              <a:off x="17483637"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9" name="Freeform 724"/>
            <p:cNvSpPr>
              <a:spLocks/>
            </p:cNvSpPr>
            <p:nvPr/>
          </p:nvSpPr>
          <p:spPr bwMode="auto">
            <a:xfrm>
              <a:off x="17400836"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0" name="Freeform 725"/>
            <p:cNvSpPr>
              <a:spLocks/>
            </p:cNvSpPr>
            <p:nvPr/>
          </p:nvSpPr>
          <p:spPr bwMode="auto">
            <a:xfrm>
              <a:off x="11209749"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1" name="Freeform 726"/>
            <p:cNvSpPr>
              <a:spLocks/>
            </p:cNvSpPr>
            <p:nvPr/>
          </p:nvSpPr>
          <p:spPr bwMode="auto">
            <a:xfrm>
              <a:off x="11321211"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2" name="Freeform 727"/>
            <p:cNvSpPr>
              <a:spLocks/>
            </p:cNvSpPr>
            <p:nvPr/>
          </p:nvSpPr>
          <p:spPr bwMode="auto">
            <a:xfrm>
              <a:off x="11267072"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3" name="Freeform 728"/>
            <p:cNvSpPr>
              <a:spLocks/>
            </p:cNvSpPr>
            <p:nvPr/>
          </p:nvSpPr>
          <p:spPr bwMode="auto">
            <a:xfrm>
              <a:off x="11267072"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4" name="Freeform 729"/>
            <p:cNvSpPr>
              <a:spLocks/>
            </p:cNvSpPr>
            <p:nvPr/>
          </p:nvSpPr>
          <p:spPr bwMode="auto">
            <a:xfrm>
              <a:off x="13069621" y="9510902"/>
              <a:ext cx="493633"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5" name="Freeform 730"/>
            <p:cNvSpPr>
              <a:spLocks/>
            </p:cNvSpPr>
            <p:nvPr/>
          </p:nvSpPr>
          <p:spPr bwMode="auto">
            <a:xfrm>
              <a:off x="13181086"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6" name="Freeform 731"/>
            <p:cNvSpPr>
              <a:spLocks/>
            </p:cNvSpPr>
            <p:nvPr/>
          </p:nvSpPr>
          <p:spPr bwMode="auto">
            <a:xfrm>
              <a:off x="12674715" y="9418522"/>
              <a:ext cx="560509"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7" name="Freeform 732"/>
            <p:cNvSpPr>
              <a:spLocks/>
            </p:cNvSpPr>
            <p:nvPr/>
          </p:nvSpPr>
          <p:spPr bwMode="auto">
            <a:xfrm>
              <a:off x="12247966" y="9839014"/>
              <a:ext cx="595542"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8" name="Freeform 733"/>
            <p:cNvSpPr>
              <a:spLocks/>
            </p:cNvSpPr>
            <p:nvPr/>
          </p:nvSpPr>
          <p:spPr bwMode="auto">
            <a:xfrm>
              <a:off x="12263888" y="8781415"/>
              <a:ext cx="850321"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9" name="Freeform 734"/>
            <p:cNvSpPr>
              <a:spLocks/>
            </p:cNvSpPr>
            <p:nvPr/>
          </p:nvSpPr>
          <p:spPr bwMode="auto">
            <a:xfrm>
              <a:off x="12254333"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0" name="Freeform 735"/>
            <p:cNvSpPr>
              <a:spLocks/>
            </p:cNvSpPr>
            <p:nvPr/>
          </p:nvSpPr>
          <p:spPr bwMode="auto">
            <a:xfrm>
              <a:off x="12591915" y="9867685"/>
              <a:ext cx="429938"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1" name="Freeform 736"/>
            <p:cNvSpPr>
              <a:spLocks/>
            </p:cNvSpPr>
            <p:nvPr/>
          </p:nvSpPr>
          <p:spPr bwMode="auto">
            <a:xfrm>
              <a:off x="12824398" y="9775302"/>
              <a:ext cx="366243"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2" name="Freeform 737"/>
            <p:cNvSpPr>
              <a:spLocks/>
            </p:cNvSpPr>
            <p:nvPr/>
          </p:nvSpPr>
          <p:spPr bwMode="auto">
            <a:xfrm>
              <a:off x="13069621" y="1025950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3" name="Freeform 738"/>
            <p:cNvSpPr>
              <a:spLocks noEditPoints="1"/>
            </p:cNvSpPr>
            <p:nvPr/>
          </p:nvSpPr>
          <p:spPr bwMode="auto">
            <a:xfrm>
              <a:off x="12442232"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rgbClr val="1A6BAD"/>
            </a:solid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4" name="Freeform 739"/>
            <p:cNvSpPr>
              <a:spLocks/>
            </p:cNvSpPr>
            <p:nvPr/>
          </p:nvSpPr>
          <p:spPr bwMode="auto">
            <a:xfrm>
              <a:off x="12919938" y="10399671"/>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5" name="Freeform 740"/>
            <p:cNvSpPr>
              <a:spLocks/>
            </p:cNvSpPr>
            <p:nvPr/>
          </p:nvSpPr>
          <p:spPr bwMode="auto">
            <a:xfrm>
              <a:off x="12263888" y="924012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6" name="Freeform 741"/>
            <p:cNvSpPr>
              <a:spLocks/>
            </p:cNvSpPr>
            <p:nvPr/>
          </p:nvSpPr>
          <p:spPr bwMode="auto">
            <a:xfrm>
              <a:off x="12219300"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7" name="Freeform 742"/>
            <p:cNvSpPr>
              <a:spLocks/>
            </p:cNvSpPr>
            <p:nvPr/>
          </p:nvSpPr>
          <p:spPr bwMode="auto">
            <a:xfrm>
              <a:off x="12359429" y="8520197"/>
              <a:ext cx="595542"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8" name="Freeform 743"/>
            <p:cNvSpPr>
              <a:spLocks/>
            </p:cNvSpPr>
            <p:nvPr/>
          </p:nvSpPr>
          <p:spPr bwMode="auto">
            <a:xfrm>
              <a:off x="11697008" y="7921315"/>
              <a:ext cx="1092359"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9" name="Freeform 744"/>
            <p:cNvSpPr>
              <a:spLocks/>
            </p:cNvSpPr>
            <p:nvPr/>
          </p:nvSpPr>
          <p:spPr bwMode="auto">
            <a:xfrm>
              <a:off x="12684268" y="7940429"/>
              <a:ext cx="767517"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0" name="Freeform 745"/>
            <p:cNvSpPr>
              <a:spLocks/>
            </p:cNvSpPr>
            <p:nvPr/>
          </p:nvSpPr>
          <p:spPr bwMode="auto">
            <a:xfrm>
              <a:off x="13356248"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1" name="Freeform 746"/>
            <p:cNvSpPr>
              <a:spLocks/>
            </p:cNvSpPr>
            <p:nvPr/>
          </p:nvSpPr>
          <p:spPr bwMode="auto">
            <a:xfrm>
              <a:off x="13200194" y="8313140"/>
              <a:ext cx="691083"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2" name="Freeform 747"/>
            <p:cNvSpPr>
              <a:spLocks/>
            </p:cNvSpPr>
            <p:nvPr/>
          </p:nvSpPr>
          <p:spPr bwMode="auto">
            <a:xfrm>
              <a:off x="13235227"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3" name="Freeform 748"/>
            <p:cNvSpPr>
              <a:spLocks/>
            </p:cNvSpPr>
            <p:nvPr/>
          </p:nvSpPr>
          <p:spPr bwMode="auto">
            <a:xfrm>
              <a:off x="13601471"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4" name="Freeform 749"/>
            <p:cNvSpPr>
              <a:spLocks/>
            </p:cNvSpPr>
            <p:nvPr/>
          </p:nvSpPr>
          <p:spPr bwMode="auto">
            <a:xfrm>
              <a:off x="13040961"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5" name="Freeform 750"/>
            <p:cNvSpPr>
              <a:spLocks/>
            </p:cNvSpPr>
            <p:nvPr/>
          </p:nvSpPr>
          <p:spPr bwMode="auto">
            <a:xfrm>
              <a:off x="13012297"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6" name="Freeform 751"/>
            <p:cNvSpPr>
              <a:spLocks/>
            </p:cNvSpPr>
            <p:nvPr/>
          </p:nvSpPr>
          <p:spPr bwMode="auto">
            <a:xfrm>
              <a:off x="13012297"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7" name="Freeform 752"/>
            <p:cNvSpPr>
              <a:spLocks/>
            </p:cNvSpPr>
            <p:nvPr/>
          </p:nvSpPr>
          <p:spPr bwMode="auto">
            <a:xfrm>
              <a:off x="13031406" y="9061741"/>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8" name="Freeform 753"/>
            <p:cNvSpPr>
              <a:spLocks/>
            </p:cNvSpPr>
            <p:nvPr/>
          </p:nvSpPr>
          <p:spPr bwMode="auto">
            <a:xfrm>
              <a:off x="12117393"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9" name="Freeform 754"/>
            <p:cNvSpPr>
              <a:spLocks/>
            </p:cNvSpPr>
            <p:nvPr/>
          </p:nvSpPr>
          <p:spPr bwMode="auto">
            <a:xfrm>
              <a:off x="12133315"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0" name="Freeform 755"/>
            <p:cNvSpPr>
              <a:spLocks/>
            </p:cNvSpPr>
            <p:nvPr/>
          </p:nvSpPr>
          <p:spPr bwMode="auto">
            <a:xfrm>
              <a:off x="12098282" y="8427819"/>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1" name="Freeform 756"/>
            <p:cNvSpPr>
              <a:spLocks/>
            </p:cNvSpPr>
            <p:nvPr/>
          </p:nvSpPr>
          <p:spPr bwMode="auto">
            <a:xfrm>
              <a:off x="11732043"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2" name="Freeform 757"/>
            <p:cNvSpPr>
              <a:spLocks/>
            </p:cNvSpPr>
            <p:nvPr/>
          </p:nvSpPr>
          <p:spPr bwMode="auto">
            <a:xfrm>
              <a:off x="11827584"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3" name="Freeform 758"/>
            <p:cNvSpPr>
              <a:spLocks/>
            </p:cNvSpPr>
            <p:nvPr/>
          </p:nvSpPr>
          <p:spPr bwMode="auto">
            <a:xfrm>
              <a:off x="11432679" y="8322691"/>
              <a:ext cx="394905"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4" name="Freeform 759"/>
            <p:cNvSpPr>
              <a:spLocks/>
            </p:cNvSpPr>
            <p:nvPr/>
          </p:nvSpPr>
          <p:spPr bwMode="auto">
            <a:xfrm>
              <a:off x="11697010" y="8529753"/>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5" name="Freeform 760"/>
            <p:cNvSpPr>
              <a:spLocks/>
            </p:cNvSpPr>
            <p:nvPr/>
          </p:nvSpPr>
          <p:spPr bwMode="auto">
            <a:xfrm>
              <a:off x="11295734" y="8539311"/>
              <a:ext cx="296178"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6" name="Freeform 761"/>
            <p:cNvSpPr>
              <a:spLocks/>
            </p:cNvSpPr>
            <p:nvPr/>
          </p:nvSpPr>
          <p:spPr bwMode="auto">
            <a:xfrm>
              <a:off x="11547328" y="8529753"/>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7" name="Freeform 762"/>
            <p:cNvSpPr>
              <a:spLocks/>
            </p:cNvSpPr>
            <p:nvPr/>
          </p:nvSpPr>
          <p:spPr bwMode="auto">
            <a:xfrm>
              <a:off x="11079175" y="855842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8" name="Freeform 763"/>
            <p:cNvSpPr>
              <a:spLocks/>
            </p:cNvSpPr>
            <p:nvPr/>
          </p:nvSpPr>
          <p:spPr bwMode="auto">
            <a:xfrm>
              <a:off x="11161976" y="863169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9" name="Freeform 764"/>
            <p:cNvSpPr>
              <a:spLocks/>
            </p:cNvSpPr>
            <p:nvPr/>
          </p:nvSpPr>
          <p:spPr bwMode="auto">
            <a:xfrm>
              <a:off x="11015478" y="8443745"/>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0" name="Freeform 765"/>
            <p:cNvSpPr>
              <a:spLocks/>
            </p:cNvSpPr>
            <p:nvPr/>
          </p:nvSpPr>
          <p:spPr bwMode="auto">
            <a:xfrm>
              <a:off x="10929493" y="8453303"/>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1" name="Freeform 766"/>
            <p:cNvSpPr>
              <a:spLocks/>
            </p:cNvSpPr>
            <p:nvPr/>
          </p:nvSpPr>
          <p:spPr bwMode="auto">
            <a:xfrm>
              <a:off x="10919937"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2" name="Freeform 767"/>
            <p:cNvSpPr>
              <a:spLocks/>
            </p:cNvSpPr>
            <p:nvPr/>
          </p:nvSpPr>
          <p:spPr bwMode="auto">
            <a:xfrm>
              <a:off x="10900829" y="7733369"/>
              <a:ext cx="560509"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3" name="Freeform 768"/>
            <p:cNvSpPr>
              <a:spLocks/>
            </p:cNvSpPr>
            <p:nvPr/>
          </p:nvSpPr>
          <p:spPr bwMode="auto">
            <a:xfrm>
              <a:off x="10900829" y="8258982"/>
              <a:ext cx="270700"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524" name="Freeform 769"/>
            <p:cNvSpPr>
              <a:spLocks/>
            </p:cNvSpPr>
            <p:nvPr/>
          </p:nvSpPr>
          <p:spPr bwMode="auto">
            <a:xfrm>
              <a:off x="11136499" y="7838490"/>
              <a:ext cx="783439"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5" name="Freeform 770"/>
            <p:cNvSpPr>
              <a:spLocks/>
            </p:cNvSpPr>
            <p:nvPr/>
          </p:nvSpPr>
          <p:spPr bwMode="auto">
            <a:xfrm>
              <a:off x="12814845"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6" name="Freeform 771"/>
            <p:cNvSpPr>
              <a:spLocks/>
            </p:cNvSpPr>
            <p:nvPr/>
          </p:nvSpPr>
          <p:spPr bwMode="auto">
            <a:xfrm>
              <a:off x="12050511"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7" name="Freeform 772"/>
            <p:cNvSpPr>
              <a:spLocks/>
            </p:cNvSpPr>
            <p:nvPr/>
          </p:nvSpPr>
          <p:spPr bwMode="auto">
            <a:xfrm>
              <a:off x="12133317" y="7424369"/>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8" name="Freeform 773"/>
            <p:cNvSpPr>
              <a:spLocks/>
            </p:cNvSpPr>
            <p:nvPr/>
          </p:nvSpPr>
          <p:spPr bwMode="auto">
            <a:xfrm>
              <a:off x="10910384" y="7714256"/>
              <a:ext cx="391721"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9" name="Freeform 774"/>
            <p:cNvSpPr>
              <a:spLocks/>
            </p:cNvSpPr>
            <p:nvPr/>
          </p:nvSpPr>
          <p:spPr bwMode="auto">
            <a:xfrm>
              <a:off x="11098281" y="7265092"/>
              <a:ext cx="560509"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0" name="Freeform 775"/>
            <p:cNvSpPr>
              <a:spLocks/>
            </p:cNvSpPr>
            <p:nvPr/>
          </p:nvSpPr>
          <p:spPr bwMode="auto">
            <a:xfrm>
              <a:off x="11295736" y="7220495"/>
              <a:ext cx="968154"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1" name="Freeform 776"/>
            <p:cNvSpPr>
              <a:spLocks/>
            </p:cNvSpPr>
            <p:nvPr/>
          </p:nvSpPr>
          <p:spPr bwMode="auto">
            <a:xfrm>
              <a:off x="8295732" y="3719582"/>
              <a:ext cx="2850322"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2" name="Freeform 777"/>
            <p:cNvSpPr>
              <a:spLocks/>
            </p:cNvSpPr>
            <p:nvPr/>
          </p:nvSpPr>
          <p:spPr bwMode="auto">
            <a:xfrm>
              <a:off x="913649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3" name="Freeform 778"/>
            <p:cNvSpPr>
              <a:spLocks/>
            </p:cNvSpPr>
            <p:nvPr/>
          </p:nvSpPr>
          <p:spPr bwMode="auto">
            <a:xfrm>
              <a:off x="918427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4" name="Freeform 779"/>
            <p:cNvSpPr>
              <a:spLocks/>
            </p:cNvSpPr>
            <p:nvPr/>
          </p:nvSpPr>
          <p:spPr bwMode="auto">
            <a:xfrm>
              <a:off x="921293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5" name="Freeform 780"/>
            <p:cNvSpPr>
              <a:spLocks/>
            </p:cNvSpPr>
            <p:nvPr/>
          </p:nvSpPr>
          <p:spPr bwMode="auto">
            <a:xfrm>
              <a:off x="9528218" y="3776918"/>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6" name="Freeform 782"/>
            <p:cNvSpPr>
              <a:spLocks/>
            </p:cNvSpPr>
            <p:nvPr/>
          </p:nvSpPr>
          <p:spPr bwMode="auto">
            <a:xfrm>
              <a:off x="10735225"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7" name="Freeform 783"/>
            <p:cNvSpPr>
              <a:spLocks/>
            </p:cNvSpPr>
            <p:nvPr/>
          </p:nvSpPr>
          <p:spPr bwMode="auto">
            <a:xfrm>
              <a:off x="10808475" y="3936197"/>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8" name="Freeform 784"/>
            <p:cNvSpPr>
              <a:spLocks/>
            </p:cNvSpPr>
            <p:nvPr/>
          </p:nvSpPr>
          <p:spPr bwMode="auto">
            <a:xfrm>
              <a:off x="10808475"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9" name="Freeform 785"/>
            <p:cNvSpPr>
              <a:spLocks/>
            </p:cNvSpPr>
            <p:nvPr/>
          </p:nvSpPr>
          <p:spPr bwMode="auto">
            <a:xfrm>
              <a:off x="10827583" y="4589232"/>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0" name="Freeform 786"/>
            <p:cNvSpPr>
              <a:spLocks/>
            </p:cNvSpPr>
            <p:nvPr/>
          </p:nvSpPr>
          <p:spPr bwMode="auto">
            <a:xfrm>
              <a:off x="10566434" y="4796294"/>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1" name="Freeform 787"/>
            <p:cNvSpPr>
              <a:spLocks/>
            </p:cNvSpPr>
            <p:nvPr/>
          </p:nvSpPr>
          <p:spPr bwMode="auto">
            <a:xfrm>
              <a:off x="10537774" y="4777183"/>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2" name="Freeform 788"/>
            <p:cNvSpPr>
              <a:spLocks/>
            </p:cNvSpPr>
            <p:nvPr/>
          </p:nvSpPr>
          <p:spPr bwMode="auto">
            <a:xfrm>
              <a:off x="10407201" y="4974685"/>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3" name="Freeform 789"/>
            <p:cNvSpPr>
              <a:spLocks/>
            </p:cNvSpPr>
            <p:nvPr/>
          </p:nvSpPr>
          <p:spPr bwMode="auto">
            <a:xfrm>
              <a:off x="9305288" y="5067067"/>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4" name="Freeform 790"/>
            <p:cNvSpPr>
              <a:spLocks/>
            </p:cNvSpPr>
            <p:nvPr/>
          </p:nvSpPr>
          <p:spPr bwMode="auto">
            <a:xfrm>
              <a:off x="9222485" y="4946016"/>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5" name="Freeform 791"/>
            <p:cNvSpPr>
              <a:spLocks/>
            </p:cNvSpPr>
            <p:nvPr/>
          </p:nvSpPr>
          <p:spPr bwMode="auto">
            <a:xfrm>
              <a:off x="10865798" y="4347133"/>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6" name="Freeform 792"/>
            <p:cNvSpPr>
              <a:spLocks/>
            </p:cNvSpPr>
            <p:nvPr/>
          </p:nvSpPr>
          <p:spPr bwMode="auto">
            <a:xfrm>
              <a:off x="10789366"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7" name="Freeform 793"/>
            <p:cNvSpPr>
              <a:spLocks/>
            </p:cNvSpPr>
            <p:nvPr/>
          </p:nvSpPr>
          <p:spPr bwMode="auto">
            <a:xfrm>
              <a:off x="10865798" y="4206968"/>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8" name="Freeform 794"/>
            <p:cNvSpPr>
              <a:spLocks/>
            </p:cNvSpPr>
            <p:nvPr/>
          </p:nvSpPr>
          <p:spPr bwMode="auto">
            <a:xfrm>
              <a:off x="8314841" y="4394916"/>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9" name="Freeform 795"/>
            <p:cNvSpPr>
              <a:spLocks/>
            </p:cNvSpPr>
            <p:nvPr/>
          </p:nvSpPr>
          <p:spPr bwMode="auto">
            <a:xfrm>
              <a:off x="8372164" y="4394916"/>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50" name="Freeform 796"/>
            <p:cNvSpPr>
              <a:spLocks/>
            </p:cNvSpPr>
            <p:nvPr/>
          </p:nvSpPr>
          <p:spPr bwMode="auto">
            <a:xfrm>
              <a:off x="9445417" y="3802407"/>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51" name="Freeform 797"/>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grpSp>
    </p:spTree>
    <p:extLst>
      <p:ext uri="{BB962C8B-B14F-4D97-AF65-F5344CB8AC3E}">
        <p14:creationId xmlns:p14="http://schemas.microsoft.com/office/powerpoint/2010/main" val="285179162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3657613" y="3000518"/>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INDIA</a:t>
            </a:r>
          </a:p>
        </p:txBody>
      </p:sp>
      <p:sp>
        <p:nvSpPr>
          <p:cNvPr id="6" name="TextBox 5"/>
          <p:cNvSpPr txBox="1"/>
          <p:nvPr/>
        </p:nvSpPr>
        <p:spPr>
          <a:xfrm>
            <a:off x="14171613" y="266196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COLONIALISM AROUND THE GLOBE</a:t>
            </a:r>
          </a:p>
        </p:txBody>
      </p:sp>
      <p:sp>
        <p:nvSpPr>
          <p:cNvPr id="7" name="Rectangle 6"/>
          <p:cNvSpPr/>
          <p:nvPr/>
        </p:nvSpPr>
        <p:spPr>
          <a:xfrm>
            <a:off x="14797833" y="4641345"/>
            <a:ext cx="8382242" cy="9061070"/>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By the middle of the 19th century Britain had gained direct or indirect control over almost all of India. During their rule they enforced the partition of the continent, killed peaceful protesters during the Amritsar Massacre, and oversaw one of the largest famines in world history. Even though the Indians produced plenty of food to support themselves, the British exported it all out of the country for its own consumption. Nearly 3 million Indians starved to death.  </a:t>
            </a:r>
          </a:p>
          <a:p>
            <a:pPr>
              <a:lnSpc>
                <a:spcPct val="150000"/>
              </a:lnSpc>
            </a:pPr>
            <a:r>
              <a:rPr lang="en-CA" sz="2800" dirty="0">
                <a:latin typeface="Arial" panose="020B0604020202020204" pitchFamily="34" charset="0"/>
                <a:cs typeface="Arial" panose="020B0604020202020204" pitchFamily="34" charset="0"/>
              </a:rPr>
              <a:t> </a:t>
            </a:r>
          </a:p>
          <a:p>
            <a:pPr>
              <a:lnSpc>
                <a:spcPct val="150000"/>
              </a:lnSpc>
            </a:pPr>
            <a:r>
              <a:rPr lang="en-CA" sz="2800" dirty="0">
                <a:latin typeface="Arial" panose="020B0604020202020204" pitchFamily="34" charset="0"/>
                <a:cs typeface="Arial" panose="020B0604020202020204" pitchFamily="34" charset="0"/>
              </a:rPr>
              <a:t>After three and half centuries as a colony, India gained independence and sovereignty in 1947. </a:t>
            </a:r>
          </a:p>
          <a:p>
            <a:pPr>
              <a:lnSpc>
                <a:spcPct val="150000"/>
              </a:lnSpc>
            </a:pPr>
            <a:endParaRPr lang="en-CA" sz="2800" dirty="0">
              <a:latin typeface="Arial" panose="020B0604020202020204" pitchFamily="34" charset="0"/>
              <a:cs typeface="Arial" panose="020B0604020202020204" pitchFamily="34" charset="0"/>
            </a:endParaRPr>
          </a:p>
        </p:txBody>
      </p:sp>
      <p:pic>
        <p:nvPicPr>
          <p:cNvPr id="13" name="Content Placeholder 3"/>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3" name="Rectangle 2"/>
          <p:cNvSpPr/>
          <p:nvPr/>
        </p:nvSpPr>
        <p:spPr>
          <a:xfrm>
            <a:off x="1089185" y="12166674"/>
            <a:ext cx="6110517" cy="400110"/>
          </a:xfrm>
          <a:prstGeom prst="rect">
            <a:avLst/>
          </a:prstGeom>
        </p:spPr>
        <p:txBody>
          <a:bodyPr wrap="none">
            <a:spAutoFit/>
          </a:bodyPr>
          <a:lstStyle/>
          <a:p>
            <a:r>
              <a:rPr lang="en-US" sz="2000" i="1" dirty="0">
                <a:solidFill>
                  <a:schemeClr val="accent2"/>
                </a:solidFill>
                <a:latin typeface="Arial" panose="020B0604020202020204" pitchFamily="34" charset="0"/>
                <a:cs typeface="Arial" panose="020B0604020202020204" pitchFamily="34" charset="0"/>
              </a:rPr>
              <a:t>Image from Lloyd’s sketches of Indian Life (cir.1830)</a:t>
            </a:r>
            <a:endParaRPr lang="en-GB" sz="2000" i="1" dirty="0">
              <a:solidFill>
                <a:schemeClr val="accent2"/>
              </a:solidFill>
              <a:latin typeface="Arial" panose="020B0604020202020204" pitchFamily="34" charset="0"/>
              <a:cs typeface="Arial" panose="020B0604020202020204" pitchFamily="34" charset="0"/>
            </a:endParaRPr>
          </a:p>
        </p:txBody>
      </p:sp>
      <p:sp>
        <p:nvSpPr>
          <p:cNvPr id="9" name="Rectangle 8"/>
          <p:cNvSpPr/>
          <p:nvPr/>
        </p:nvSpPr>
        <p:spPr>
          <a:xfrm>
            <a:off x="7564442" y="12092858"/>
            <a:ext cx="6093171" cy="707886"/>
          </a:xfrm>
          <a:prstGeom prst="rect">
            <a:avLst/>
          </a:prstGeom>
        </p:spPr>
        <p:txBody>
          <a:bodyPr wrap="square">
            <a:spAutoFit/>
          </a:bodyPr>
          <a:lstStyle/>
          <a:p>
            <a:pPr algn="ctr" defTabSz="912813">
              <a:spcBef>
                <a:spcPct val="30000"/>
              </a:spcBef>
              <a:defRPr/>
            </a:pPr>
            <a:r>
              <a:rPr lang="en-US" sz="2000" i="1" dirty="0">
                <a:solidFill>
                  <a:schemeClr val="accent2"/>
                </a:solidFill>
                <a:latin typeface="Arial" panose="020B0604020202020204" pitchFamily="34" charset="0"/>
                <a:cs typeface="Arial" panose="020B0604020202020204" pitchFamily="34" charset="0"/>
              </a:rPr>
              <a:t>Lord Robert Clive meeting with Mir </a:t>
            </a:r>
            <a:r>
              <a:rPr lang="en-US" sz="2000" i="1" dirty="0" err="1">
                <a:solidFill>
                  <a:schemeClr val="accent2"/>
                </a:solidFill>
                <a:latin typeface="Arial" panose="020B0604020202020204" pitchFamily="34" charset="0"/>
                <a:cs typeface="Arial" panose="020B0604020202020204" pitchFamily="34" charset="0"/>
              </a:rPr>
              <a:t>Jafar</a:t>
            </a:r>
            <a:r>
              <a:rPr lang="en-US" sz="2000" i="1" dirty="0">
                <a:solidFill>
                  <a:schemeClr val="accent2"/>
                </a:solidFill>
                <a:latin typeface="Arial" panose="020B0604020202020204" pitchFamily="34" charset="0"/>
                <a:cs typeface="Arial" panose="020B0604020202020204" pitchFamily="34" charset="0"/>
              </a:rPr>
              <a:t> after the Battle of </a:t>
            </a:r>
            <a:r>
              <a:rPr lang="en-US" sz="2000" i="1" dirty="0" err="1">
                <a:solidFill>
                  <a:schemeClr val="accent2"/>
                </a:solidFill>
                <a:latin typeface="Arial" panose="020B0604020202020204" pitchFamily="34" charset="0"/>
                <a:cs typeface="Arial" panose="020B0604020202020204" pitchFamily="34" charset="0"/>
              </a:rPr>
              <a:t>Plassey</a:t>
            </a:r>
            <a:r>
              <a:rPr lang="en-US" sz="2000" i="1" dirty="0">
                <a:solidFill>
                  <a:schemeClr val="accent2"/>
                </a:solidFill>
                <a:latin typeface="Arial" panose="020B0604020202020204" pitchFamily="34" charset="0"/>
                <a:cs typeface="Arial" panose="020B0604020202020204" pitchFamily="34" charset="0"/>
              </a:rPr>
              <a:t>, Francis Hayman (c. 1762)</a:t>
            </a:r>
            <a:endParaRPr lang="en-CA" sz="2000" i="1" dirty="0">
              <a:solidFill>
                <a:schemeClr val="accent2"/>
              </a:solidFill>
              <a:latin typeface="Arial" panose="020B0604020202020204" pitchFamily="34" charset="0"/>
              <a:cs typeface="Arial" panose="020B0604020202020204" pitchFamily="34" charset="0"/>
            </a:endParaRPr>
          </a:p>
        </p:txBody>
      </p:sp>
      <p:pic>
        <p:nvPicPr>
          <p:cNvPr id="12" name="Picture Placeholder 11">
            <a:extLst>
              <a:ext uri="{FF2B5EF4-FFF2-40B4-BE49-F238E27FC236}">
                <a16:creationId xmlns:a16="http://schemas.microsoft.com/office/drawing/2014/main" id="{443CD1CE-FC53-FE45-9D41-A6D4FB78612A}"/>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102" b="102"/>
          <a:stretch>
            <a:fillRect/>
          </a:stretch>
        </p:blipFill>
        <p:spPr/>
      </p:pic>
      <p:pic>
        <p:nvPicPr>
          <p:cNvPr id="17" name="Picture Placeholder 16">
            <a:extLst>
              <a:ext uri="{FF2B5EF4-FFF2-40B4-BE49-F238E27FC236}">
                <a16:creationId xmlns:a16="http://schemas.microsoft.com/office/drawing/2014/main" id="{8DD924B2-06E5-8546-9086-B508E1010DEC}"/>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41" r="41"/>
          <a:stretch>
            <a:fillRect/>
          </a:stretch>
        </p:blipFill>
        <p:spPr/>
      </p:pic>
    </p:spTree>
    <p:extLst>
      <p:ext uri="{BB962C8B-B14F-4D97-AF65-F5344CB8AC3E}">
        <p14:creationId xmlns:p14="http://schemas.microsoft.com/office/powerpoint/2010/main" val="343515186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946757" y="2789758"/>
            <a:ext cx="12576798"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KENYA</a:t>
            </a:r>
          </a:p>
        </p:txBody>
      </p:sp>
      <p:sp>
        <p:nvSpPr>
          <p:cNvPr id="7" name="Rectangle 6"/>
          <p:cNvSpPr/>
          <p:nvPr/>
        </p:nvSpPr>
        <p:spPr>
          <a:xfrm>
            <a:off x="3227455" y="4535674"/>
            <a:ext cx="9765275" cy="8414739"/>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The first European settlers arrived in Kenya in 1902. The British used five main policies to secure and control Africans in Kenya: they established ‘African Reserves’, they imposed taxes, forced labour, forbade Kenyans to grow the most profitable crops, and controlled their movements within the country. </a:t>
            </a:r>
          </a:p>
          <a:p>
            <a:pPr>
              <a:lnSpc>
                <a:spcPct val="150000"/>
              </a:lnSpc>
            </a:pPr>
            <a:r>
              <a:rPr lang="en-CA" sz="2800" dirty="0">
                <a:latin typeface="Arial" panose="020B0604020202020204" pitchFamily="34" charset="0"/>
                <a:cs typeface="Arial" panose="020B0604020202020204" pitchFamily="34" charset="0"/>
              </a:rPr>
              <a:t> </a:t>
            </a:r>
          </a:p>
          <a:p>
            <a:pPr>
              <a:lnSpc>
                <a:spcPct val="150000"/>
              </a:lnSpc>
            </a:pPr>
            <a:r>
              <a:rPr lang="en-CA" sz="2800" dirty="0">
                <a:latin typeface="Arial" panose="020B0604020202020204" pitchFamily="34" charset="0"/>
                <a:cs typeface="Arial" panose="020B0604020202020204" pitchFamily="34" charset="0"/>
              </a:rPr>
              <a:t>During the 1950s Britain sent 320,000-450,000 Kenyans to some of the worst historical concentration camps, in order to put an end to Kenya’s desire to be independent. U.S. President Barack Obama’s grandfather survived one these camps.</a:t>
            </a:r>
          </a:p>
          <a:p>
            <a:pPr>
              <a:lnSpc>
                <a:spcPct val="150000"/>
              </a:lnSpc>
            </a:pPr>
            <a:endParaRPr lang="en-CA" sz="2800" dirty="0">
              <a:latin typeface="Arial" panose="020B0604020202020204" pitchFamily="34" charset="0"/>
              <a:cs typeface="Arial" panose="020B0604020202020204" pitchFamily="34" charset="0"/>
            </a:endParaRPr>
          </a:p>
        </p:txBody>
      </p:sp>
      <p:sp>
        <p:nvSpPr>
          <p:cNvPr id="8" name="TextBox 7"/>
          <p:cNvSpPr txBox="1"/>
          <p:nvPr/>
        </p:nvSpPr>
        <p:spPr>
          <a:xfrm>
            <a:off x="2623536" y="2338070"/>
            <a:ext cx="11109877"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COLONIALISM AROUND THE GLOBE</a:t>
            </a:r>
          </a:p>
        </p:txBody>
      </p:sp>
      <p:pic>
        <p:nvPicPr>
          <p:cNvPr id="3" name="Picture 2" descr="48f1fbb15f5b0779a6a77cd118a7088b.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00232" y="1637243"/>
            <a:ext cx="7456627" cy="10693613"/>
          </a:xfrm>
          <a:prstGeom prst="rect">
            <a:avLst/>
          </a:prstGeom>
        </p:spPr>
      </p:pic>
      <p:sp>
        <p:nvSpPr>
          <p:cNvPr id="2" name="Rectangle 1"/>
          <p:cNvSpPr/>
          <p:nvPr/>
        </p:nvSpPr>
        <p:spPr>
          <a:xfrm>
            <a:off x="14100232" y="12421677"/>
            <a:ext cx="7456627" cy="707886"/>
          </a:xfrm>
          <a:prstGeom prst="rect">
            <a:avLst/>
          </a:prstGeom>
        </p:spPr>
        <p:txBody>
          <a:bodyPr wrap="square">
            <a:spAutoFit/>
          </a:bodyPr>
          <a:lstStyle/>
          <a:p>
            <a:pPr algn="ctr" defTabSz="912813">
              <a:spcBef>
                <a:spcPct val="30000"/>
              </a:spcBef>
              <a:defRPr/>
            </a:pPr>
            <a:r>
              <a:rPr lang="en-US" sz="2000" dirty="0">
                <a:latin typeface="Calibri Light"/>
              </a:rPr>
              <a:t>Image from the Kenya Settlement Handbook, promoting Kenya as a country for European colonization.(1945)</a:t>
            </a:r>
            <a:endParaRPr lang="en-CA" sz="2000" dirty="0">
              <a:latin typeface="Calibri Light"/>
            </a:endParaRPr>
          </a:p>
        </p:txBody>
      </p:sp>
    </p:spTree>
    <p:extLst>
      <p:ext uri="{BB962C8B-B14F-4D97-AF65-F5344CB8AC3E}">
        <p14:creationId xmlns:p14="http://schemas.microsoft.com/office/powerpoint/2010/main" val="5628925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3657613" y="1931296"/>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AUSTRALIA</a:t>
            </a:r>
          </a:p>
        </p:txBody>
      </p:sp>
      <p:sp>
        <p:nvSpPr>
          <p:cNvPr id="6" name="TextBox 5"/>
          <p:cNvSpPr txBox="1"/>
          <p:nvPr/>
        </p:nvSpPr>
        <p:spPr>
          <a:xfrm>
            <a:off x="14171613" y="1592742"/>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COLONIALISM AROUND THE GLOBE</a:t>
            </a:r>
          </a:p>
        </p:txBody>
      </p:sp>
      <p:sp>
        <p:nvSpPr>
          <p:cNvPr id="7" name="Rectangle 6"/>
          <p:cNvSpPr/>
          <p:nvPr/>
        </p:nvSpPr>
        <p:spPr>
          <a:xfrm>
            <a:off x="14447521" y="3572123"/>
            <a:ext cx="9198292" cy="9061070"/>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The colonisation of Australia had a devastating impact on the Indigenous peoples who had lived on the land for over 60,000 years. Prior to British settlement, more than 500 Indigenous nations inhabited the Australian continent, approximately 750,000 people in total.</a:t>
            </a:r>
          </a:p>
          <a:p>
            <a:pPr>
              <a:lnSpc>
                <a:spcPct val="150000"/>
              </a:lnSpc>
            </a:pPr>
            <a:r>
              <a:rPr lang="en-CA" sz="2800" dirty="0">
                <a:latin typeface="Arial" panose="020B0604020202020204" pitchFamily="34" charset="0"/>
                <a:cs typeface="Arial" panose="020B0604020202020204" pitchFamily="34" charset="0"/>
              </a:rPr>
              <a:t> </a:t>
            </a:r>
          </a:p>
          <a:p>
            <a:pPr>
              <a:lnSpc>
                <a:spcPct val="150000"/>
              </a:lnSpc>
            </a:pPr>
            <a:r>
              <a:rPr lang="en-CA" sz="2800" dirty="0">
                <a:latin typeface="Arial" panose="020B0604020202020204" pitchFamily="34" charset="0"/>
                <a:cs typeface="Arial" panose="020B0604020202020204" pitchFamily="34" charset="0"/>
              </a:rPr>
              <a:t>In 1772, two years after Captain Cook claimed possession of Australia for the British Crown, the decision was made to establish a penal colony in the newly claimed territory.</a:t>
            </a: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a:latin typeface="Arial" panose="020B0604020202020204" pitchFamily="34" charset="0"/>
                <a:cs typeface="Arial" panose="020B0604020202020204" pitchFamily="34" charset="0"/>
              </a:rPr>
              <a:t> It is estimated that between 1788 and 1900, the Indigenous population of Australia was reduced by 90%. </a:t>
            </a:r>
          </a:p>
          <a:p>
            <a:pPr>
              <a:lnSpc>
                <a:spcPct val="150000"/>
              </a:lnSpc>
            </a:pPr>
            <a:endParaRPr lang="en-CA" sz="2800" dirty="0">
              <a:latin typeface="Arial" panose="020B0604020202020204" pitchFamily="34" charset="0"/>
              <a:cs typeface="Arial" panose="020B0604020202020204" pitchFamily="34" charset="0"/>
            </a:endParaRPr>
          </a:p>
        </p:txBody>
      </p:sp>
      <p:pic>
        <p:nvPicPr>
          <p:cNvPr id="9" name="Picture Placeholder 8"/>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pic>
        <p:nvPicPr>
          <p:cNvPr id="10" name="Content Placeholder 5"/>
          <p:cNvPicPr>
            <a:picLocks noGrp="1" noChangeAspect="1"/>
          </p:cNvPicPr>
          <p:nvPr>
            <p:ph type="pic" sz="quarter" idx="17"/>
          </p:nvPr>
        </p:nvPicPr>
        <p:blipFill>
          <a:blip r:embed="rId4" cstate="print">
            <a:extLst>
              <a:ext uri="{28A0092B-C50C-407E-A947-70E740481C1C}">
                <a14:useLocalDpi xmlns:a14="http://schemas.microsoft.com/office/drawing/2010/main"/>
              </a:ext>
            </a:extLst>
          </a:blip>
          <a:srcRect/>
          <a:stretch>
            <a:fillRect/>
          </a:stretch>
        </p:blipFill>
        <p:spPr/>
      </p:pic>
      <p:pic>
        <p:nvPicPr>
          <p:cNvPr id="2" name="Picture Placeholder 1" descr="aborigine-settlers.jpg"/>
          <p:cNvPicPr>
            <a:picLocks noGrp="1" noChangeAspect="1"/>
          </p:cNvPicPr>
          <p:nvPr>
            <p:ph type="pic" sz="quarter" idx="19"/>
          </p:nvPr>
        </p:nvPicPr>
        <p:blipFill>
          <a:blip r:embed="rId5" cstate="print">
            <a:extLst>
              <a:ext uri="{28A0092B-C50C-407E-A947-70E740481C1C}">
                <a14:useLocalDpi xmlns:a14="http://schemas.microsoft.com/office/drawing/2010/main"/>
              </a:ext>
            </a:extLst>
          </a:blip>
          <a:srcRect/>
          <a:stretch>
            <a:fillRect/>
          </a:stretch>
        </p:blipFill>
        <p:spPr/>
      </p:pic>
      <p:sp>
        <p:nvSpPr>
          <p:cNvPr id="3" name="Rectangle 2"/>
          <p:cNvSpPr/>
          <p:nvPr/>
        </p:nvSpPr>
        <p:spPr>
          <a:xfrm>
            <a:off x="941496" y="12314985"/>
            <a:ext cx="6267236" cy="369332"/>
          </a:xfrm>
          <a:prstGeom prst="rect">
            <a:avLst/>
          </a:prstGeom>
        </p:spPr>
        <p:txBody>
          <a:bodyPr wrap="none">
            <a:spAutoFit/>
          </a:bodyPr>
          <a:lstStyle/>
          <a:p>
            <a:r>
              <a:rPr lang="en-US" sz="1800" i="1" dirty="0">
                <a:latin typeface="Calibri Light"/>
              </a:rPr>
              <a:t>Aboriginal men in chains at </a:t>
            </a:r>
            <a:r>
              <a:rPr lang="en-US" sz="1800" i="1" dirty="0" err="1">
                <a:latin typeface="Calibri Light"/>
              </a:rPr>
              <a:t>Wydnham</a:t>
            </a:r>
            <a:r>
              <a:rPr lang="en-US" sz="1800" i="1" dirty="0">
                <a:latin typeface="Calibri Light"/>
              </a:rPr>
              <a:t> prison in Australia </a:t>
            </a:r>
            <a:r>
              <a:rPr lang="en-US" sz="1800" dirty="0">
                <a:latin typeface="Calibri Light"/>
              </a:rPr>
              <a:t>(c. 1901) </a:t>
            </a:r>
            <a:endParaRPr lang="en-GB" sz="1800" dirty="0"/>
          </a:p>
        </p:txBody>
      </p:sp>
      <p:sp>
        <p:nvSpPr>
          <p:cNvPr id="4" name="Rectangle 3"/>
          <p:cNvSpPr/>
          <p:nvPr/>
        </p:nvSpPr>
        <p:spPr>
          <a:xfrm>
            <a:off x="7537420" y="12277804"/>
            <a:ext cx="6088205" cy="707886"/>
          </a:xfrm>
          <a:prstGeom prst="rect">
            <a:avLst/>
          </a:prstGeom>
        </p:spPr>
        <p:txBody>
          <a:bodyPr wrap="square">
            <a:spAutoFit/>
          </a:bodyPr>
          <a:lstStyle/>
          <a:p>
            <a:pPr algn="ctr"/>
            <a:r>
              <a:rPr lang="en-CA" sz="2000" i="1" dirty="0">
                <a:latin typeface="Calibri Light"/>
              </a:rPr>
              <a:t>The Founding of Australia. By </a:t>
            </a:r>
            <a:r>
              <a:rPr lang="en-CA" sz="2000" i="1" dirty="0" err="1">
                <a:latin typeface="Calibri Light"/>
              </a:rPr>
              <a:t>Capt</a:t>
            </a:r>
            <a:r>
              <a:rPr lang="en-CA" sz="2000" i="1" dirty="0">
                <a:latin typeface="Calibri Light"/>
              </a:rPr>
              <a:t> Arthur Phillip R.N. Sydney Cove </a:t>
            </a:r>
            <a:r>
              <a:rPr lang="en-CA" sz="2000" dirty="0">
                <a:latin typeface="Calibri Light"/>
              </a:rPr>
              <a:t>(1788)</a:t>
            </a:r>
            <a:endParaRPr lang="en-GB" sz="2000" dirty="0"/>
          </a:p>
        </p:txBody>
      </p:sp>
    </p:spTree>
    <p:extLst>
      <p:ext uri="{BB962C8B-B14F-4D97-AF65-F5344CB8AC3E}">
        <p14:creationId xmlns:p14="http://schemas.microsoft.com/office/powerpoint/2010/main" val="18862339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497339" y="2304106"/>
            <a:ext cx="13716466"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UNITED STATES</a:t>
            </a:r>
          </a:p>
        </p:txBody>
      </p:sp>
      <p:sp>
        <p:nvSpPr>
          <p:cNvPr id="7" name="Rectangle 6"/>
          <p:cNvSpPr/>
          <p:nvPr/>
        </p:nvSpPr>
        <p:spPr>
          <a:xfrm>
            <a:off x="1350771" y="4050022"/>
            <a:ext cx="11267949" cy="8414739"/>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In the 1800s, conflicts were spurred between white settlers and Indigenous peoples by policies such as ‘Manifest Destiny’, which held that the United States was destined to expand from coast to coast. The 1830 Indian Removal Act authorized the large-scale removal of any and all Indigenous peoples East of the Mississippi River.</a:t>
            </a:r>
          </a:p>
          <a:p>
            <a:pPr>
              <a:lnSpc>
                <a:spcPct val="150000"/>
              </a:lnSpc>
            </a:pPr>
            <a:r>
              <a:rPr lang="en-CA" sz="2800" dirty="0">
                <a:latin typeface="Arial" panose="020B0604020202020204" pitchFamily="34" charset="0"/>
                <a:cs typeface="Arial" panose="020B0604020202020204" pitchFamily="34" charset="0"/>
              </a:rPr>
              <a:t> </a:t>
            </a:r>
          </a:p>
          <a:p>
            <a:pPr>
              <a:lnSpc>
                <a:spcPct val="150000"/>
              </a:lnSpc>
            </a:pPr>
            <a:r>
              <a:rPr lang="en-CA" sz="2800" dirty="0">
                <a:latin typeface="Arial" panose="020B0604020202020204" pitchFamily="34" charset="0"/>
                <a:cs typeface="Arial" panose="020B0604020202020204" pitchFamily="34" charset="0"/>
              </a:rPr>
              <a:t>As U.S. and European citizens continued to settle towards the Pacific, the conflicts continued. The policy of “removal” was refined in order to move some indigenous peoples to very specific reservations. At the beginning of the 1900s the American Government created a school system (similar to the ones that followed in Canada) designed to educate and assimilate Native American children, which they called Native American boarding schools.</a:t>
            </a:r>
            <a:endParaRPr lang="en-US" sz="2800" dirty="0">
              <a:latin typeface="Arial" panose="020B0604020202020204" pitchFamily="34" charset="0"/>
              <a:cs typeface="Arial" panose="020B0604020202020204" pitchFamily="34" charset="0"/>
            </a:endParaRPr>
          </a:p>
        </p:txBody>
      </p:sp>
      <p:sp>
        <p:nvSpPr>
          <p:cNvPr id="8" name="TextBox 7"/>
          <p:cNvSpPr txBox="1"/>
          <p:nvPr/>
        </p:nvSpPr>
        <p:spPr>
          <a:xfrm>
            <a:off x="1350771" y="1852418"/>
            <a:ext cx="12116618"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COLONIALISM AROUND THE GLOBE</a:t>
            </a:r>
          </a:p>
        </p:txBody>
      </p:sp>
      <p:pic>
        <p:nvPicPr>
          <p:cNvPr id="6" name="Picture 5" descr="144668304015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467389" y="3440262"/>
            <a:ext cx="9280521" cy="7813240"/>
          </a:xfrm>
          <a:prstGeom prst="rect">
            <a:avLst/>
          </a:prstGeom>
        </p:spPr>
      </p:pic>
      <p:sp>
        <p:nvSpPr>
          <p:cNvPr id="2" name="Rectangle 1"/>
          <p:cNvSpPr/>
          <p:nvPr/>
        </p:nvSpPr>
        <p:spPr>
          <a:xfrm>
            <a:off x="14471381" y="11371110"/>
            <a:ext cx="7849183" cy="707886"/>
          </a:xfrm>
          <a:prstGeom prst="rect">
            <a:avLst/>
          </a:prstGeom>
        </p:spPr>
        <p:txBody>
          <a:bodyPr wrap="square">
            <a:spAutoFit/>
          </a:bodyPr>
          <a:lstStyle/>
          <a:p>
            <a:pPr algn="ctr"/>
            <a:r>
              <a:rPr lang="en-CA" sz="2000" i="1" dirty="0">
                <a:latin typeface="Calibri Light"/>
              </a:rPr>
              <a:t> U.S. soldiers bury Sioux Indians in a mass grave at the Battle of Wounded Knee</a:t>
            </a:r>
            <a:r>
              <a:rPr lang="en-CA" sz="2000" dirty="0">
                <a:latin typeface="Calibri Light"/>
              </a:rPr>
              <a:t>. </a:t>
            </a:r>
            <a:r>
              <a:rPr lang="en-CA" sz="2000" dirty="0" err="1">
                <a:latin typeface="Calibri Light"/>
              </a:rPr>
              <a:t>Northwestern</a:t>
            </a:r>
            <a:r>
              <a:rPr lang="en-CA" sz="2000" dirty="0">
                <a:latin typeface="Calibri Light"/>
              </a:rPr>
              <a:t> Photo Co. (</a:t>
            </a:r>
            <a:r>
              <a:rPr lang="en-CA" sz="2000" dirty="0" err="1">
                <a:latin typeface="Calibri Light"/>
              </a:rPr>
              <a:t>cir.</a:t>
            </a:r>
            <a:r>
              <a:rPr lang="en-CA" sz="2000" dirty="0">
                <a:latin typeface="Calibri Light"/>
              </a:rPr>
              <a:t> 1890)</a:t>
            </a:r>
            <a:endParaRPr lang="en-GB" sz="2000" dirty="0"/>
          </a:p>
        </p:txBody>
      </p:sp>
    </p:spTree>
    <p:extLst>
      <p:ext uri="{BB962C8B-B14F-4D97-AF65-F5344CB8AC3E}">
        <p14:creationId xmlns:p14="http://schemas.microsoft.com/office/powerpoint/2010/main" val="32041245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Carlisle_pupils.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Box 3"/>
          <p:cNvSpPr txBox="1"/>
          <p:nvPr/>
        </p:nvSpPr>
        <p:spPr>
          <a:xfrm>
            <a:off x="16324300" y="13010444"/>
            <a:ext cx="8692697" cy="400110"/>
          </a:xfrm>
          <a:prstGeom prst="rect">
            <a:avLst/>
          </a:prstGeom>
          <a:noFill/>
        </p:spPr>
        <p:txBody>
          <a:bodyPr wrap="square" rtlCol="0">
            <a:spAutoFit/>
          </a:bodyPr>
          <a:lstStyle/>
          <a:p>
            <a:r>
              <a:rPr lang="en-US" sz="2000" dirty="0">
                <a:solidFill>
                  <a:schemeClr val="bg1"/>
                </a:solidFill>
                <a:latin typeface="Arial"/>
                <a:cs typeface="Arial"/>
              </a:rPr>
              <a:t>Carlisle Indian Industrial School, Pennsylvania (c. 1900)</a:t>
            </a:r>
            <a:endParaRPr lang="en-GB" sz="2000" dirty="0">
              <a:solidFill>
                <a:schemeClr val="bg1"/>
              </a:solidFill>
              <a:latin typeface="Arial"/>
              <a:cs typeface="Arial"/>
            </a:endParaRPr>
          </a:p>
        </p:txBody>
      </p:sp>
    </p:spTree>
    <p:extLst>
      <p:ext uri="{BB962C8B-B14F-4D97-AF65-F5344CB8AC3E}">
        <p14:creationId xmlns:p14="http://schemas.microsoft.com/office/powerpoint/2010/main" val="12327469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ictures-r-1171.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6" name="Rectangle 15"/>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9459" name="TextBox 9"/>
          <p:cNvSpPr txBox="1">
            <a:spLocks noChangeArrowheads="1"/>
          </p:cNvSpPr>
          <p:nvPr/>
        </p:nvSpPr>
        <p:spPr bwMode="auto">
          <a:xfrm>
            <a:off x="1278872" y="10718664"/>
            <a:ext cx="14598650" cy="186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IN CANADA</a:t>
            </a:r>
          </a:p>
        </p:txBody>
      </p:sp>
      <p:sp>
        <p:nvSpPr>
          <p:cNvPr id="11" name="TextBox 10"/>
          <p:cNvSpPr txBox="1"/>
          <p:nvPr/>
        </p:nvSpPr>
        <p:spPr>
          <a:xfrm>
            <a:off x="1459847" y="1054959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COLONIALISM</a:t>
            </a:r>
          </a:p>
        </p:txBody>
      </p:sp>
      <p:sp>
        <p:nvSpPr>
          <p:cNvPr id="6" name="TextBox 5"/>
          <p:cNvSpPr txBox="1"/>
          <p:nvPr/>
        </p:nvSpPr>
        <p:spPr>
          <a:xfrm>
            <a:off x="17459166" y="13063451"/>
            <a:ext cx="7419829" cy="400110"/>
          </a:xfrm>
          <a:prstGeom prst="rect">
            <a:avLst/>
          </a:prstGeom>
          <a:noFill/>
        </p:spPr>
        <p:txBody>
          <a:bodyPr wrap="square" rtlCol="0">
            <a:spAutoFit/>
          </a:bodyPr>
          <a:lstStyle/>
          <a:p>
            <a:r>
              <a:rPr lang="en-US" sz="2000" i="1" dirty="0">
                <a:solidFill>
                  <a:srgbClr val="FFFFFF"/>
                </a:solidFill>
                <a:latin typeface="Arial"/>
                <a:cs typeface="Arial"/>
              </a:rPr>
              <a:t>Champlain in Georgian Bay</a:t>
            </a:r>
            <a:r>
              <a:rPr lang="en-US" sz="2000" dirty="0">
                <a:solidFill>
                  <a:srgbClr val="FFFFFF"/>
                </a:solidFill>
                <a:latin typeface="Arial"/>
                <a:cs typeface="Arial"/>
              </a:rPr>
              <a:t>, by John David Kelly (1895</a:t>
            </a:r>
            <a:r>
              <a:rPr lang="en-CA" sz="2000" dirty="0">
                <a:solidFill>
                  <a:srgbClr val="FFFFFF"/>
                </a:solidFill>
                <a:latin typeface="Arial"/>
                <a:cs typeface="Arial"/>
              </a:rPr>
              <a:t>)</a:t>
            </a:r>
            <a:r>
              <a:rPr lang="en-US" sz="2000" dirty="0">
                <a:solidFill>
                  <a:srgbClr val="FFFFFF"/>
                </a:solidFill>
                <a:latin typeface="Arial"/>
                <a:cs typeface="Arial"/>
              </a:rPr>
              <a:t> </a:t>
            </a:r>
            <a:endParaRPr lang="en-GB" sz="2000" dirty="0">
              <a:solidFill>
                <a:srgbClr val="FFFFFF"/>
              </a:solidFill>
              <a:latin typeface="Arial"/>
              <a:cs typeface="Arial"/>
            </a:endParaRPr>
          </a:p>
        </p:txBody>
      </p:sp>
    </p:spTree>
    <p:extLst>
      <p:ext uri="{BB962C8B-B14F-4D97-AF65-F5344CB8AC3E}">
        <p14:creationId xmlns:p14="http://schemas.microsoft.com/office/powerpoint/2010/main" val="39007568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1297711670693_ORIGINAL.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4" name="Rectangle 3"/>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dirty="0">
                <a:solidFill>
                  <a:srgbClr val="FFFFFF"/>
                </a:solidFill>
                <a:latin typeface="Montserrat Light" charset="0"/>
                <a:ea typeface="ＭＳ Ｐゴシック" charset="0"/>
              </a:rPr>
              <a:t>-</a:t>
            </a:r>
          </a:p>
        </p:txBody>
      </p:sp>
      <p:sp>
        <p:nvSpPr>
          <p:cNvPr id="5" name="TextBox 4"/>
          <p:cNvSpPr txBox="1"/>
          <p:nvPr/>
        </p:nvSpPr>
        <p:spPr>
          <a:xfrm>
            <a:off x="2691906" y="2939326"/>
            <a:ext cx="8292416" cy="2585323"/>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Odds of </a:t>
            </a:r>
            <a:r>
              <a:rPr lang="en-US" sz="5400" b="1" dirty="0">
                <a:solidFill>
                  <a:schemeClr val="bg1"/>
                </a:solidFill>
                <a:latin typeface="Arial" panose="020B0604020202020204" pitchFamily="34" charset="0"/>
                <a:cs typeface="Arial" panose="020B0604020202020204" pitchFamily="34" charset="0"/>
              </a:rPr>
              <a:t>dying</a:t>
            </a:r>
            <a:r>
              <a:rPr lang="en-US" sz="5400" dirty="0">
                <a:solidFill>
                  <a:schemeClr val="bg1"/>
                </a:solidFill>
                <a:latin typeface="Arial" panose="020B0604020202020204" pitchFamily="34" charset="0"/>
                <a:cs typeface="Arial" panose="020B0604020202020204" pitchFamily="34" charset="0"/>
              </a:rPr>
              <a:t> for </a:t>
            </a:r>
            <a:r>
              <a:rPr lang="en-US" sz="5400" b="1" dirty="0">
                <a:solidFill>
                  <a:schemeClr val="bg1"/>
                </a:solidFill>
                <a:latin typeface="Arial" panose="020B0604020202020204" pitchFamily="34" charset="0"/>
                <a:cs typeface="Arial" panose="020B0604020202020204" pitchFamily="34" charset="0"/>
              </a:rPr>
              <a:t>children</a:t>
            </a:r>
            <a:r>
              <a:rPr lang="en-US" sz="5400" dirty="0">
                <a:solidFill>
                  <a:schemeClr val="bg1"/>
                </a:solidFill>
                <a:latin typeface="Arial" panose="020B0604020202020204" pitchFamily="34" charset="0"/>
                <a:cs typeface="Arial" panose="020B0604020202020204" pitchFamily="34" charset="0"/>
              </a:rPr>
              <a:t> in </a:t>
            </a:r>
            <a:r>
              <a:rPr lang="en-US" sz="5400" b="1" dirty="0">
                <a:solidFill>
                  <a:schemeClr val="bg1"/>
                </a:solidFill>
                <a:latin typeface="Arial" panose="020B0604020202020204" pitchFamily="34" charset="0"/>
                <a:cs typeface="Arial" panose="020B0604020202020204" pitchFamily="34" charset="0"/>
              </a:rPr>
              <a:t>residential schools</a:t>
            </a:r>
            <a:r>
              <a:rPr lang="en-US" sz="5400" dirty="0">
                <a:solidFill>
                  <a:schemeClr val="bg1"/>
                </a:solidFill>
                <a:latin typeface="Arial" panose="020B0604020202020204" pitchFamily="34" charset="0"/>
                <a:cs typeface="Arial" panose="020B0604020202020204" pitchFamily="34" charset="0"/>
              </a:rPr>
              <a:t>:</a:t>
            </a:r>
          </a:p>
        </p:txBody>
      </p:sp>
      <p:sp>
        <p:nvSpPr>
          <p:cNvPr id="6" name="TextBox 5"/>
          <p:cNvSpPr txBox="1"/>
          <p:nvPr/>
        </p:nvSpPr>
        <p:spPr>
          <a:xfrm>
            <a:off x="14679819" y="2877717"/>
            <a:ext cx="8292416" cy="2585323"/>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Odds of </a:t>
            </a:r>
            <a:r>
              <a:rPr lang="en-US" sz="5400" b="1" dirty="0">
                <a:solidFill>
                  <a:srgbClr val="FFFFFF"/>
                </a:solidFill>
                <a:latin typeface="Arial" panose="020B0604020202020204" pitchFamily="34" charset="0"/>
                <a:cs typeface="Arial" panose="020B0604020202020204" pitchFamily="34" charset="0"/>
              </a:rPr>
              <a:t>dying</a:t>
            </a:r>
            <a:r>
              <a:rPr lang="en-US" sz="5400" dirty="0">
                <a:solidFill>
                  <a:schemeClr val="bg1"/>
                </a:solidFill>
                <a:latin typeface="Arial" panose="020B0604020202020204" pitchFamily="34" charset="0"/>
                <a:cs typeface="Arial" panose="020B0604020202020204" pitchFamily="34" charset="0"/>
              </a:rPr>
              <a:t> for </a:t>
            </a:r>
            <a:r>
              <a:rPr lang="en-US" sz="5400" b="1" dirty="0">
                <a:solidFill>
                  <a:schemeClr val="bg1"/>
                </a:solidFill>
                <a:latin typeface="Arial" panose="020B0604020202020204" pitchFamily="34" charset="0"/>
                <a:cs typeface="Arial" panose="020B0604020202020204" pitchFamily="34" charset="0"/>
              </a:rPr>
              <a:t>Canadians</a:t>
            </a:r>
            <a:r>
              <a:rPr lang="en-US" sz="5400" dirty="0">
                <a:solidFill>
                  <a:schemeClr val="bg1"/>
                </a:solidFill>
                <a:latin typeface="Arial" panose="020B0604020202020204" pitchFamily="34" charset="0"/>
                <a:cs typeface="Arial" panose="020B0604020202020204" pitchFamily="34" charset="0"/>
              </a:rPr>
              <a:t> serving in </a:t>
            </a:r>
            <a:r>
              <a:rPr lang="en-US" sz="5400" b="1" dirty="0">
                <a:solidFill>
                  <a:schemeClr val="bg1"/>
                </a:solidFill>
                <a:latin typeface="Arial" panose="020B0604020202020204" pitchFamily="34" charset="0"/>
                <a:cs typeface="Arial" panose="020B0604020202020204" pitchFamily="34" charset="0"/>
              </a:rPr>
              <a:t>WWII</a:t>
            </a:r>
            <a:r>
              <a:rPr lang="en-US" sz="5400" dirty="0">
                <a:solidFill>
                  <a:schemeClr val="bg1"/>
                </a:solidFill>
                <a:latin typeface="Arial" panose="020B0604020202020204" pitchFamily="34" charset="0"/>
                <a:cs typeface="Arial" panose="020B0604020202020204" pitchFamily="34" charset="0"/>
              </a:rPr>
              <a:t>:</a:t>
            </a:r>
          </a:p>
        </p:txBody>
      </p:sp>
      <p:sp>
        <p:nvSpPr>
          <p:cNvPr id="7" name="TextBox 6"/>
          <p:cNvSpPr txBox="1"/>
          <p:nvPr/>
        </p:nvSpPr>
        <p:spPr>
          <a:xfrm>
            <a:off x="3083417" y="8490490"/>
            <a:ext cx="2278547"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1</a:t>
            </a:r>
          </a:p>
        </p:txBody>
      </p:sp>
      <p:sp>
        <p:nvSpPr>
          <p:cNvPr id="8" name="TextBox 7"/>
          <p:cNvSpPr txBox="1"/>
          <p:nvPr/>
        </p:nvSpPr>
        <p:spPr>
          <a:xfrm>
            <a:off x="15230973" y="8490490"/>
            <a:ext cx="2278547"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1</a:t>
            </a:r>
          </a:p>
        </p:txBody>
      </p:sp>
      <p:sp>
        <p:nvSpPr>
          <p:cNvPr id="9" name="TextBox 8"/>
          <p:cNvSpPr txBox="1"/>
          <p:nvPr/>
        </p:nvSpPr>
        <p:spPr>
          <a:xfrm>
            <a:off x="6499462" y="8488469"/>
            <a:ext cx="3399144"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25</a:t>
            </a:r>
          </a:p>
        </p:txBody>
      </p:sp>
      <p:sp>
        <p:nvSpPr>
          <p:cNvPr id="10" name="TextBox 9"/>
          <p:cNvSpPr txBox="1"/>
          <p:nvPr/>
        </p:nvSpPr>
        <p:spPr>
          <a:xfrm>
            <a:off x="18826027" y="8488469"/>
            <a:ext cx="3399144"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26</a:t>
            </a:r>
          </a:p>
        </p:txBody>
      </p:sp>
      <p:sp>
        <p:nvSpPr>
          <p:cNvPr id="11" name="TextBox 10"/>
          <p:cNvSpPr txBox="1"/>
          <p:nvPr/>
        </p:nvSpPr>
        <p:spPr>
          <a:xfrm>
            <a:off x="1942368" y="605205"/>
            <a:ext cx="20955162" cy="1323439"/>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8000" dirty="0">
                <a:solidFill>
                  <a:schemeClr val="bg1"/>
                </a:solidFill>
                <a:latin typeface="Arial" panose="020B0604020202020204" pitchFamily="34" charset="0"/>
                <a:cs typeface="Arial" panose="020B0604020202020204" pitchFamily="34" charset="0"/>
              </a:rPr>
              <a:t>THE LEGACY OF RESIDENTIAL SCHOOLS</a:t>
            </a:r>
          </a:p>
        </p:txBody>
      </p:sp>
      <p:sp>
        <p:nvSpPr>
          <p:cNvPr id="14" name="Oval 13"/>
          <p:cNvSpPr/>
          <p:nvPr/>
        </p:nvSpPr>
        <p:spPr>
          <a:xfrm>
            <a:off x="4603675" y="9087780"/>
            <a:ext cx="1388962" cy="1388962"/>
          </a:xfrm>
          <a:prstGeom prst="ellipse">
            <a:avLst/>
          </a:prstGeom>
          <a:solidFill>
            <a:srgbClr val="269E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BAD"/>
              </a:solidFill>
            </a:endParaRPr>
          </a:p>
        </p:txBody>
      </p:sp>
      <p:sp>
        <p:nvSpPr>
          <p:cNvPr id="16" name="TextBox 15"/>
          <p:cNvSpPr txBox="1"/>
          <p:nvPr/>
        </p:nvSpPr>
        <p:spPr>
          <a:xfrm>
            <a:off x="4793396" y="9116227"/>
            <a:ext cx="1199241" cy="1200329"/>
          </a:xfrm>
          <a:prstGeom prst="rect">
            <a:avLst/>
          </a:prstGeom>
          <a:noFill/>
        </p:spPr>
        <p:txBody>
          <a:bodyPr wrap="square" rtlCol="0">
            <a:spAutoFit/>
          </a:bodyPr>
          <a:lstStyle/>
          <a:p>
            <a:r>
              <a:rPr lang="en-US" sz="7200" dirty="0">
                <a:solidFill>
                  <a:schemeClr val="tx2"/>
                </a:solidFill>
                <a:latin typeface="Arial" panose="020B0604020202020204" pitchFamily="34" charset="0"/>
                <a:cs typeface="Arial" panose="020B0604020202020204" pitchFamily="34" charset="0"/>
              </a:rPr>
              <a:t>in</a:t>
            </a:r>
          </a:p>
        </p:txBody>
      </p:sp>
      <p:sp>
        <p:nvSpPr>
          <p:cNvPr id="17" name="Oval 16"/>
          <p:cNvSpPr/>
          <p:nvPr/>
        </p:nvSpPr>
        <p:spPr>
          <a:xfrm>
            <a:off x="16840097" y="9116227"/>
            <a:ext cx="1388962" cy="1388962"/>
          </a:xfrm>
          <a:prstGeom prst="ellipse">
            <a:avLst/>
          </a:prstGeom>
          <a:solidFill>
            <a:srgbClr val="269E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BAD"/>
              </a:solidFill>
            </a:endParaRPr>
          </a:p>
        </p:txBody>
      </p:sp>
      <p:sp>
        <p:nvSpPr>
          <p:cNvPr id="18" name="TextBox 17"/>
          <p:cNvSpPr txBox="1"/>
          <p:nvPr/>
        </p:nvSpPr>
        <p:spPr>
          <a:xfrm>
            <a:off x="17029818" y="9144674"/>
            <a:ext cx="1199241" cy="1200329"/>
          </a:xfrm>
          <a:prstGeom prst="rect">
            <a:avLst/>
          </a:prstGeom>
          <a:noFill/>
        </p:spPr>
        <p:txBody>
          <a:bodyPr wrap="square" rtlCol="0">
            <a:spAutoFit/>
          </a:bodyPr>
          <a:lstStyle/>
          <a:p>
            <a:r>
              <a:rPr lang="en-US" sz="7200" dirty="0">
                <a:solidFill>
                  <a:schemeClr val="tx2"/>
                </a:solidFill>
                <a:latin typeface="Arial" panose="020B0604020202020204" pitchFamily="34" charset="0"/>
                <a:cs typeface="Arial" panose="020B0604020202020204" pitchFamily="34" charset="0"/>
              </a:rPr>
              <a:t>in</a:t>
            </a:r>
          </a:p>
        </p:txBody>
      </p:sp>
      <p:cxnSp>
        <p:nvCxnSpPr>
          <p:cNvPr id="20" name="Straight Connector 19"/>
          <p:cNvCxnSpPr/>
          <p:nvPr/>
        </p:nvCxnSpPr>
        <p:spPr>
          <a:xfrm>
            <a:off x="11937482" y="2939326"/>
            <a:ext cx="0" cy="79518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78486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1150480" y="2981062"/>
            <a:ext cx="1189212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CANADIAN COLONIALSIM</a:t>
            </a:r>
          </a:p>
        </p:txBody>
      </p:sp>
      <p:sp>
        <p:nvSpPr>
          <p:cNvPr id="2" name="Rectangle 1"/>
          <p:cNvSpPr/>
          <p:nvPr/>
        </p:nvSpPr>
        <p:spPr>
          <a:xfrm>
            <a:off x="1150480" y="5247167"/>
            <a:ext cx="11559679" cy="8414739"/>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The history of Canada, in large part, is the history of the colonization of Indigenous peoples. </a:t>
            </a:r>
          </a:p>
          <a:p>
            <a:pPr>
              <a:lnSpc>
                <a:spcPct val="150000"/>
              </a:lnSpc>
            </a:pPr>
            <a:endParaRPr lang="en-CA" sz="2800" dirty="0">
              <a:latin typeface="Arial" panose="020B0604020202020204" pitchFamily="34" charset="0"/>
              <a:cs typeface="Arial" panose="020B0604020202020204" pitchFamily="34" charset="0"/>
            </a:endParaRPr>
          </a:p>
          <a:p>
            <a:pPr marL="342900" indent="-342900">
              <a:lnSpc>
                <a:spcPct val="150000"/>
              </a:lnSpc>
              <a:buFont typeface="Arial"/>
              <a:buChar char="•"/>
            </a:pPr>
            <a:r>
              <a:rPr lang="en-CA" sz="2800" dirty="0">
                <a:latin typeface="Arial" panose="020B0604020202020204" pitchFamily="34" charset="0"/>
                <a:cs typeface="Arial" panose="020B0604020202020204" pitchFamily="34" charset="0"/>
              </a:rPr>
              <a:t>Indigenous people were pushed off their lands in small crowded areas called ‘</a:t>
            </a:r>
            <a:r>
              <a:rPr lang="en-CA" sz="2800" b="1" dirty="0">
                <a:latin typeface="Arial" panose="020B0604020202020204" pitchFamily="34" charset="0"/>
                <a:cs typeface="Arial" panose="020B0604020202020204" pitchFamily="34" charset="0"/>
              </a:rPr>
              <a:t>reserves</a:t>
            </a:r>
            <a:r>
              <a:rPr lang="en-CA" sz="2800" dirty="0">
                <a:latin typeface="Arial" panose="020B0604020202020204" pitchFamily="34" charset="0"/>
                <a:cs typeface="Arial" panose="020B0604020202020204" pitchFamily="34" charset="0"/>
              </a:rPr>
              <a:t>’.</a:t>
            </a:r>
          </a:p>
          <a:p>
            <a:pPr marL="342900" indent="-342900">
              <a:lnSpc>
                <a:spcPct val="150000"/>
              </a:lnSpc>
              <a:buFont typeface="Arial"/>
              <a:buChar char="•"/>
            </a:pPr>
            <a:r>
              <a:rPr lang="en-CA" sz="2800" dirty="0">
                <a:latin typeface="Arial" panose="020B0604020202020204" pitchFamily="34" charset="0"/>
                <a:cs typeface="Arial" panose="020B0604020202020204" pitchFamily="34" charset="0"/>
              </a:rPr>
              <a:t>The children were sent to </a:t>
            </a:r>
            <a:r>
              <a:rPr lang="en-CA" sz="2800" b="1" dirty="0">
                <a:latin typeface="Arial" panose="020B0604020202020204" pitchFamily="34" charset="0"/>
                <a:cs typeface="Arial" panose="020B0604020202020204" pitchFamily="34" charset="0"/>
              </a:rPr>
              <a:t>Residential Schoo</a:t>
            </a:r>
            <a:r>
              <a:rPr lang="en-CA" sz="2800" dirty="0">
                <a:latin typeface="Arial" panose="020B0604020202020204" pitchFamily="34" charset="0"/>
                <a:cs typeface="Arial" panose="020B0604020202020204" pitchFamily="34" charset="0"/>
              </a:rPr>
              <a:t>ls with the aim to assimilate them in Canadian society. </a:t>
            </a:r>
          </a:p>
          <a:p>
            <a:pPr marL="342900" indent="-342900">
              <a:lnSpc>
                <a:spcPct val="150000"/>
              </a:lnSpc>
              <a:buFont typeface="Arial"/>
              <a:buChar char="•"/>
            </a:pPr>
            <a:r>
              <a:rPr lang="en-CA" sz="2800" b="1" dirty="0">
                <a:latin typeface="Arial" panose="020B0604020202020204" pitchFamily="34" charset="0"/>
                <a:cs typeface="Arial" panose="020B0604020202020204" pitchFamily="34" charset="0"/>
              </a:rPr>
              <a:t>Assimilation</a:t>
            </a:r>
            <a:r>
              <a:rPr lang="en-CA" sz="2800" dirty="0">
                <a:latin typeface="Arial" panose="020B0604020202020204" pitchFamily="34" charset="0"/>
                <a:cs typeface="Arial" panose="020B0604020202020204" pitchFamily="34" charset="0"/>
              </a:rPr>
              <a:t> would extinguish their rights to be independent Nations. They would cease to exist as separate Nations with rights to the land and rights to self–governance. Sadly, even today:                                         the goal of assimilation </a:t>
            </a:r>
            <a:r>
              <a:rPr lang="en-CA" sz="2800" b="1" dirty="0">
                <a:latin typeface="Arial" panose="020B0604020202020204" pitchFamily="34" charset="0"/>
                <a:cs typeface="Arial" panose="020B0604020202020204" pitchFamily="34" charset="0"/>
              </a:rPr>
              <a:t>continues. </a:t>
            </a: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endParaRPr lang="en-US" sz="2800" dirty="0">
              <a:latin typeface="Arial" panose="020B0604020202020204" pitchFamily="34" charset="0"/>
              <a:cs typeface="Arial" panose="020B0604020202020204" pitchFamily="34" charset="0"/>
            </a:endParaRPr>
          </a:p>
        </p:txBody>
      </p:sp>
      <p:sp>
        <p:nvSpPr>
          <p:cNvPr id="6" name="TextBox 5"/>
          <p:cNvSpPr txBox="1"/>
          <p:nvPr/>
        </p:nvSpPr>
        <p:spPr>
          <a:xfrm>
            <a:off x="2297783" y="264250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8" name="TextBox 7"/>
          <p:cNvSpPr txBox="1"/>
          <p:nvPr/>
        </p:nvSpPr>
        <p:spPr>
          <a:xfrm>
            <a:off x="17279513" y="13101851"/>
            <a:ext cx="7123537" cy="400110"/>
          </a:xfrm>
          <a:prstGeom prst="rect">
            <a:avLst/>
          </a:prstGeom>
          <a:noFill/>
        </p:spPr>
        <p:txBody>
          <a:bodyPr wrap="square" rtlCol="0">
            <a:spAutoFit/>
          </a:bodyPr>
          <a:lstStyle/>
          <a:p>
            <a:r>
              <a:rPr lang="en-US" sz="2000" i="1" dirty="0">
                <a:solidFill>
                  <a:srgbClr val="FFFFFF"/>
                </a:solidFill>
                <a:latin typeface="Arial"/>
                <a:cs typeface="Arial"/>
              </a:rPr>
              <a:t>York from </a:t>
            </a:r>
            <a:r>
              <a:rPr lang="en-US" sz="2000" i="1" dirty="0" err="1">
                <a:solidFill>
                  <a:srgbClr val="FFFFFF"/>
                </a:solidFill>
                <a:latin typeface="Arial"/>
                <a:cs typeface="Arial"/>
              </a:rPr>
              <a:t>Gibralter</a:t>
            </a:r>
            <a:r>
              <a:rPr lang="en-US" sz="2000" i="1" dirty="0">
                <a:solidFill>
                  <a:srgbClr val="FFFFFF"/>
                </a:solidFill>
                <a:latin typeface="Arial"/>
                <a:cs typeface="Arial"/>
              </a:rPr>
              <a:t> Point (Toronto)</a:t>
            </a:r>
            <a:r>
              <a:rPr lang="en-US" sz="2000" dirty="0">
                <a:solidFill>
                  <a:srgbClr val="FFFFFF"/>
                </a:solidFill>
                <a:latin typeface="Arial"/>
                <a:cs typeface="Arial"/>
              </a:rPr>
              <a:t>, by James Gray (1828) </a:t>
            </a:r>
            <a:endParaRPr lang="en-GB" sz="2000" dirty="0">
              <a:solidFill>
                <a:srgbClr val="FFFFFF"/>
              </a:solidFill>
              <a:latin typeface="Arial"/>
              <a:cs typeface="Arial"/>
            </a:endParaRPr>
          </a:p>
        </p:txBody>
      </p:sp>
      <p:pic>
        <p:nvPicPr>
          <p:cNvPr id="12" name="Picture Placeholder 11">
            <a:extLst>
              <a:ext uri="{FF2B5EF4-FFF2-40B4-BE49-F238E27FC236}">
                <a16:creationId xmlns:a16="http://schemas.microsoft.com/office/drawing/2014/main" id="{FF322236-DB93-0848-9BD3-81BD0C3C3E7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 r="23"/>
          <a:stretch>
            <a:fillRect/>
          </a:stretch>
        </p:blipFill>
        <p:spPr/>
      </p:pic>
    </p:spTree>
    <p:extLst>
      <p:ext uri="{BB962C8B-B14F-4D97-AF65-F5344CB8AC3E}">
        <p14:creationId xmlns:p14="http://schemas.microsoft.com/office/powerpoint/2010/main" val="12833482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65858" y="3675397"/>
            <a:ext cx="19163443" cy="2169825"/>
          </a:xfrm>
          <a:prstGeom prst="rect">
            <a:avLst/>
          </a:prstGeom>
        </p:spPr>
        <p:txBody>
          <a:bodyPr wrap="square">
            <a:spAutoFit/>
          </a:bodyPr>
          <a:lstStyle/>
          <a:p>
            <a:pPr algn="ctr">
              <a:lnSpc>
                <a:spcPct val="150000"/>
              </a:lnSpc>
            </a:pPr>
            <a:r>
              <a:rPr lang="en-US" sz="2800" dirty="0">
                <a:latin typeface="Arial" panose="020B0604020202020204" pitchFamily="34" charset="0"/>
                <a:cs typeface="Arial" panose="020B0604020202020204" pitchFamily="34" charset="0"/>
              </a:rPr>
              <a:t>According to Statistics Canada in 2011 there are more than 600 First Nations/Indian bands in Canada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and </a:t>
            </a:r>
            <a:r>
              <a:rPr lang="en-US" sz="2800" b="1" dirty="0">
                <a:latin typeface="Arial" panose="020B0604020202020204" pitchFamily="34" charset="0"/>
                <a:cs typeface="Arial" panose="020B0604020202020204" pitchFamily="34" charset="0"/>
              </a:rPr>
              <a:t>3,100</a:t>
            </a:r>
            <a:r>
              <a:rPr lang="en-US" sz="2800" dirty="0">
                <a:latin typeface="Arial" panose="020B0604020202020204" pitchFamily="34" charset="0"/>
                <a:cs typeface="Arial" panose="020B0604020202020204" pitchFamily="34" charset="0"/>
              </a:rPr>
              <a:t> Indian reserves across Canada.</a:t>
            </a:r>
          </a:p>
          <a:p>
            <a:pPr>
              <a:lnSpc>
                <a:spcPct val="150000"/>
              </a:lnSpc>
            </a:pPr>
            <a:endParaRPr lang="en-US" dirty="0">
              <a:solidFill>
                <a:schemeClr val="tx2"/>
              </a:solidFill>
              <a:latin typeface="Arial" panose="020B0604020202020204" pitchFamily="34" charset="0"/>
              <a:cs typeface="Arial" panose="020B0604020202020204" pitchFamily="34" charset="0"/>
            </a:endParaRPr>
          </a:p>
        </p:txBody>
      </p:sp>
      <p:sp>
        <p:nvSpPr>
          <p:cNvPr id="11" name="TextBox 12"/>
          <p:cNvSpPr txBox="1">
            <a:spLocks noChangeArrowheads="1"/>
          </p:cNvSpPr>
          <p:nvPr/>
        </p:nvSpPr>
        <p:spPr bwMode="auto">
          <a:xfrm>
            <a:off x="6383180" y="1928151"/>
            <a:ext cx="1189212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CANADIAN COLONIALSIM</a:t>
            </a:r>
          </a:p>
        </p:txBody>
      </p:sp>
      <p:sp>
        <p:nvSpPr>
          <p:cNvPr id="13" name="TextBox 12"/>
          <p:cNvSpPr txBox="1"/>
          <p:nvPr/>
        </p:nvSpPr>
        <p:spPr>
          <a:xfrm>
            <a:off x="8011000" y="158959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pic>
        <p:nvPicPr>
          <p:cNvPr id="5" name="Picture Placeholder 4" descr="05031221.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pic>
        <p:nvPicPr>
          <p:cNvPr id="9" name="Picture Placeholder 8" descr="3296135.jpg"/>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p:pic>
      <p:pic>
        <p:nvPicPr>
          <p:cNvPr id="14" name="Picture Placeholder 13" descr="943167.jpg"/>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p:pic>
      <p:pic>
        <p:nvPicPr>
          <p:cNvPr id="21" name="Picture Placeholder 20" descr="ReginaPowwow_10.jpg"/>
          <p:cNvPicPr>
            <a:picLocks noGrp="1" noChangeAspect="1"/>
          </p:cNvPicPr>
          <p:nvPr>
            <p:ph type="pic" sz="quarter" idx="16"/>
          </p:nvPr>
        </p:nvPicPr>
        <p:blipFill>
          <a:blip r:embed="rId6"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630065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37996" y="5841472"/>
            <a:ext cx="10028597" cy="1938992"/>
          </a:xfrm>
          <a:prstGeom prst="rect">
            <a:avLst/>
          </a:prstGeom>
        </p:spPr>
        <p:txBody>
          <a:bodyPr wrap="square">
            <a:spAutoFit/>
          </a:bodyPr>
          <a:lstStyle/>
          <a:p>
            <a:pPr algn="ctr"/>
            <a:r>
              <a:rPr lang="fr-CA" sz="3000" dirty="0" err="1">
                <a:solidFill>
                  <a:schemeClr val="accent5">
                    <a:lumMod val="75000"/>
                  </a:schemeClr>
                </a:solidFill>
                <a:latin typeface="Arial" panose="020B0604020202020204" pitchFamily="34" charset="0"/>
                <a:cs typeface="Arial" panose="020B0604020202020204" pitchFamily="34" charset="0"/>
              </a:rPr>
              <a:t>Throughout</a:t>
            </a:r>
            <a:r>
              <a:rPr lang="fr-CA" sz="3000" dirty="0">
                <a:solidFill>
                  <a:schemeClr val="accent5">
                    <a:lumMod val="75000"/>
                  </a:schemeClr>
                </a:solidFill>
                <a:latin typeface="Arial" panose="020B0604020202020204" pitchFamily="34" charset="0"/>
                <a:cs typeface="Arial" panose="020B0604020202020204" pitchFamily="34" charset="0"/>
              </a:rPr>
              <a:t> </a:t>
            </a:r>
            <a:r>
              <a:rPr lang="fr-CA" sz="3000" dirty="0" err="1">
                <a:solidFill>
                  <a:schemeClr val="accent5">
                    <a:lumMod val="75000"/>
                  </a:schemeClr>
                </a:solidFill>
                <a:latin typeface="Arial" panose="020B0604020202020204" pitchFamily="34" charset="0"/>
                <a:cs typeface="Arial" panose="020B0604020202020204" pitchFamily="34" charset="0"/>
              </a:rPr>
              <a:t>this</a:t>
            </a:r>
            <a:r>
              <a:rPr lang="fr-CA" sz="3000" dirty="0">
                <a:solidFill>
                  <a:schemeClr val="accent5">
                    <a:lumMod val="75000"/>
                  </a:schemeClr>
                </a:solidFill>
                <a:latin typeface="Arial" panose="020B0604020202020204" pitchFamily="34" charset="0"/>
                <a:cs typeface="Arial" panose="020B0604020202020204" pitchFamily="34" charset="0"/>
              </a:rPr>
              <a:t> unit </a:t>
            </a:r>
            <a:r>
              <a:rPr lang="fr-CA" sz="3000" dirty="0" err="1">
                <a:solidFill>
                  <a:schemeClr val="accent5">
                    <a:lumMod val="75000"/>
                  </a:schemeClr>
                </a:solidFill>
                <a:latin typeface="Arial" panose="020B0604020202020204" pitchFamily="34" charset="0"/>
                <a:cs typeface="Arial" panose="020B0604020202020204" pitchFamily="34" charset="0"/>
              </a:rPr>
              <a:t>we</a:t>
            </a:r>
            <a:r>
              <a:rPr lang="fr-CA" sz="3000" dirty="0">
                <a:solidFill>
                  <a:schemeClr val="accent5">
                    <a:lumMod val="75000"/>
                  </a:schemeClr>
                </a:solidFill>
                <a:latin typeface="Arial" panose="020B0604020202020204" pitchFamily="34" charset="0"/>
                <a:cs typeface="Arial" panose="020B0604020202020204" pitchFamily="34" charset="0"/>
              </a:rPr>
              <a:t> </a:t>
            </a:r>
            <a:r>
              <a:rPr lang="fr-CA" sz="3000" dirty="0" err="1">
                <a:solidFill>
                  <a:schemeClr val="accent5">
                    <a:lumMod val="75000"/>
                  </a:schemeClr>
                </a:solidFill>
                <a:latin typeface="Arial" panose="020B0604020202020204" pitchFamily="34" charset="0"/>
                <a:cs typeface="Arial" panose="020B0604020202020204" pitchFamily="34" charset="0"/>
              </a:rPr>
              <a:t>will</a:t>
            </a:r>
            <a:r>
              <a:rPr lang="fr-CA" sz="3000" dirty="0">
                <a:solidFill>
                  <a:schemeClr val="accent5">
                    <a:lumMod val="75000"/>
                  </a:schemeClr>
                </a:solidFill>
                <a:latin typeface="Arial" panose="020B0604020202020204" pitchFamily="34" charset="0"/>
                <a:cs typeface="Arial" panose="020B0604020202020204" pitchFamily="34" charset="0"/>
              </a:rPr>
              <a:t> explore the 6 </a:t>
            </a:r>
            <a:r>
              <a:rPr lang="fr-CA" sz="3000" dirty="0" err="1">
                <a:solidFill>
                  <a:schemeClr val="accent5">
                    <a:lumMod val="75000"/>
                  </a:schemeClr>
                </a:solidFill>
                <a:latin typeface="Arial" panose="020B0604020202020204" pitchFamily="34" charset="0"/>
                <a:cs typeface="Arial" panose="020B0604020202020204" pitchFamily="34" charset="0"/>
              </a:rPr>
              <a:t>historical</a:t>
            </a:r>
            <a:r>
              <a:rPr lang="fr-CA" sz="3000" dirty="0">
                <a:solidFill>
                  <a:schemeClr val="accent5">
                    <a:lumMod val="75000"/>
                  </a:schemeClr>
                </a:solidFill>
                <a:latin typeface="Arial" panose="020B0604020202020204" pitchFamily="34" charset="0"/>
                <a:cs typeface="Arial" panose="020B0604020202020204" pitchFamily="34" charset="0"/>
              </a:rPr>
              <a:t> concepts as </a:t>
            </a:r>
            <a:r>
              <a:rPr lang="fr-CA" sz="3000" dirty="0" err="1">
                <a:solidFill>
                  <a:schemeClr val="accent5">
                    <a:lumMod val="75000"/>
                  </a:schemeClr>
                </a:solidFill>
                <a:latin typeface="Arial" panose="020B0604020202020204" pitchFamily="34" charset="0"/>
                <a:cs typeface="Arial" panose="020B0604020202020204" pitchFamily="34" charset="0"/>
              </a:rPr>
              <a:t>tools</a:t>
            </a:r>
            <a:r>
              <a:rPr lang="fr-CA" sz="3000" dirty="0">
                <a:solidFill>
                  <a:schemeClr val="accent5">
                    <a:lumMod val="75000"/>
                  </a:schemeClr>
                </a:solidFill>
                <a:latin typeface="Arial" panose="020B0604020202020204" pitchFamily="34" charset="0"/>
                <a:cs typeface="Arial" panose="020B0604020202020204" pitchFamily="34" charset="0"/>
              </a:rPr>
              <a:t> to help us examine the </a:t>
            </a:r>
            <a:r>
              <a:rPr lang="fr-CA" sz="3000" dirty="0" err="1">
                <a:solidFill>
                  <a:schemeClr val="accent5">
                    <a:lumMod val="75000"/>
                  </a:schemeClr>
                </a:solidFill>
                <a:latin typeface="Arial" panose="020B0604020202020204" pitchFamily="34" charset="0"/>
                <a:cs typeface="Arial" panose="020B0604020202020204" pitchFamily="34" charset="0"/>
              </a:rPr>
              <a:t>relationship</a:t>
            </a:r>
            <a:r>
              <a:rPr lang="fr-CA" sz="3000" dirty="0">
                <a:solidFill>
                  <a:schemeClr val="accent5">
                    <a:lumMod val="75000"/>
                  </a:schemeClr>
                </a:solidFill>
                <a:latin typeface="Arial" panose="020B0604020202020204" pitchFamily="34" charset="0"/>
                <a:cs typeface="Arial" panose="020B0604020202020204" pitchFamily="34" charset="0"/>
              </a:rPr>
              <a:t> </a:t>
            </a:r>
            <a:r>
              <a:rPr lang="fr-CA" sz="3000" dirty="0" err="1">
                <a:solidFill>
                  <a:schemeClr val="accent5">
                    <a:lumMod val="75000"/>
                  </a:schemeClr>
                </a:solidFill>
                <a:latin typeface="Arial" panose="020B0604020202020204" pitchFamily="34" charset="0"/>
                <a:cs typeface="Arial" panose="020B0604020202020204" pitchFamily="34" charset="0"/>
              </a:rPr>
              <a:t>between</a:t>
            </a:r>
            <a:r>
              <a:rPr lang="fr-CA" sz="3000" dirty="0">
                <a:solidFill>
                  <a:schemeClr val="accent5">
                    <a:lumMod val="75000"/>
                  </a:schemeClr>
                </a:solidFill>
                <a:latin typeface="Arial" panose="020B0604020202020204" pitchFamily="34" charset="0"/>
                <a:cs typeface="Arial" panose="020B0604020202020204" pitchFamily="34" charset="0"/>
              </a:rPr>
              <a:t> </a:t>
            </a:r>
            <a:r>
              <a:rPr lang="fr-CA" sz="3000" dirty="0" err="1">
                <a:solidFill>
                  <a:schemeClr val="accent5">
                    <a:lumMod val="75000"/>
                  </a:schemeClr>
                </a:solidFill>
                <a:latin typeface="Arial" panose="020B0604020202020204" pitchFamily="34" charset="0"/>
                <a:cs typeface="Arial" panose="020B0604020202020204" pitchFamily="34" charset="0"/>
              </a:rPr>
              <a:t>Indigeneous</a:t>
            </a:r>
            <a:r>
              <a:rPr lang="fr-CA" sz="3000" dirty="0">
                <a:solidFill>
                  <a:schemeClr val="accent5">
                    <a:lumMod val="75000"/>
                  </a:schemeClr>
                </a:solidFill>
                <a:latin typeface="Arial" panose="020B0604020202020204" pitchFamily="34" charset="0"/>
                <a:cs typeface="Arial" panose="020B0604020202020204" pitchFamily="34" charset="0"/>
              </a:rPr>
              <a:t> People and Canda. </a:t>
            </a:r>
            <a:r>
              <a:rPr lang="fr-CA" sz="3000" dirty="0" err="1">
                <a:solidFill>
                  <a:schemeClr val="accent5">
                    <a:lumMod val="75000"/>
                  </a:schemeClr>
                </a:solidFill>
                <a:latin typeface="Arial" panose="020B0604020202020204" pitchFamily="34" charset="0"/>
                <a:cs typeface="Arial" panose="020B0604020202020204" pitchFamily="34" charset="0"/>
              </a:rPr>
              <a:t>We</a:t>
            </a:r>
            <a:r>
              <a:rPr lang="fr-CA" sz="3000" dirty="0">
                <a:solidFill>
                  <a:schemeClr val="accent5">
                    <a:lumMod val="75000"/>
                  </a:schemeClr>
                </a:solidFill>
                <a:latin typeface="Arial" panose="020B0604020202020204" pitchFamily="34" charset="0"/>
                <a:cs typeface="Arial" panose="020B0604020202020204" pitchFamily="34" charset="0"/>
              </a:rPr>
              <a:t> </a:t>
            </a:r>
            <a:r>
              <a:rPr lang="fr-CA" sz="3000" dirty="0" err="1">
                <a:solidFill>
                  <a:schemeClr val="accent5">
                    <a:lumMod val="75000"/>
                  </a:schemeClr>
                </a:solidFill>
                <a:latin typeface="Arial" panose="020B0604020202020204" pitchFamily="34" charset="0"/>
                <a:cs typeface="Arial" panose="020B0604020202020204" pitchFamily="34" charset="0"/>
              </a:rPr>
              <a:t>will</a:t>
            </a:r>
            <a:r>
              <a:rPr lang="fr-CA" sz="3000" dirty="0">
                <a:solidFill>
                  <a:schemeClr val="accent5">
                    <a:lumMod val="75000"/>
                  </a:schemeClr>
                </a:solidFill>
                <a:latin typeface="Arial" panose="020B0604020202020204" pitchFamily="34" charset="0"/>
                <a:cs typeface="Arial" panose="020B0604020202020204" pitchFamily="34" charset="0"/>
              </a:rPr>
              <a:t> </a:t>
            </a:r>
            <a:r>
              <a:rPr lang="fr-CA" sz="3000" dirty="0" err="1">
                <a:solidFill>
                  <a:schemeClr val="accent5">
                    <a:lumMod val="75000"/>
                  </a:schemeClr>
                </a:solidFill>
                <a:latin typeface="Arial" panose="020B0604020202020204" pitchFamily="34" charset="0"/>
                <a:cs typeface="Arial" panose="020B0604020202020204" pitchFamily="34" charset="0"/>
              </a:rPr>
              <a:t>ask</a:t>
            </a:r>
            <a:r>
              <a:rPr lang="fr-CA" sz="3000" dirty="0">
                <a:solidFill>
                  <a:schemeClr val="accent5">
                    <a:lumMod val="75000"/>
                  </a:schemeClr>
                </a:solidFill>
                <a:latin typeface="Arial" panose="020B0604020202020204" pitchFamily="34" charset="0"/>
                <a:cs typeface="Arial" panose="020B0604020202020204" pitchFamily="34" charset="0"/>
              </a:rPr>
              <a:t> </a:t>
            </a:r>
            <a:r>
              <a:rPr lang="fr-CA" sz="3000" dirty="0" err="1">
                <a:solidFill>
                  <a:schemeClr val="accent5">
                    <a:lumMod val="75000"/>
                  </a:schemeClr>
                </a:solidFill>
                <a:latin typeface="Arial" panose="020B0604020202020204" pitchFamily="34" charset="0"/>
                <a:cs typeface="Arial" panose="020B0604020202020204" pitchFamily="34" charset="0"/>
              </a:rPr>
              <a:t>critical</a:t>
            </a:r>
            <a:r>
              <a:rPr lang="fr-CA" sz="3000" dirty="0">
                <a:solidFill>
                  <a:schemeClr val="accent5">
                    <a:lumMod val="75000"/>
                  </a:schemeClr>
                </a:solidFill>
                <a:latin typeface="Arial" panose="020B0604020202020204" pitchFamily="34" charset="0"/>
                <a:cs typeface="Arial" panose="020B0604020202020204" pitchFamily="34" charset="0"/>
              </a:rPr>
              <a:t> questions of </a:t>
            </a:r>
            <a:r>
              <a:rPr lang="fr-CA" sz="3000" dirty="0" err="1">
                <a:solidFill>
                  <a:schemeClr val="accent5">
                    <a:lumMod val="75000"/>
                  </a:schemeClr>
                </a:solidFill>
                <a:latin typeface="Arial" panose="020B0604020202020204" pitchFamily="34" charset="0"/>
                <a:cs typeface="Arial" panose="020B0604020202020204" pitchFamily="34" charset="0"/>
              </a:rPr>
              <a:t>Canada’s</a:t>
            </a:r>
            <a:r>
              <a:rPr lang="fr-CA" sz="3000" dirty="0">
                <a:solidFill>
                  <a:schemeClr val="accent5">
                    <a:lumMod val="75000"/>
                  </a:schemeClr>
                </a:solidFill>
                <a:latin typeface="Arial" panose="020B0604020202020204" pitchFamily="34" charset="0"/>
                <a:cs typeface="Arial" panose="020B0604020202020204" pitchFamily="34" charset="0"/>
              </a:rPr>
              <a:t> </a:t>
            </a:r>
            <a:r>
              <a:rPr lang="fr-CA" sz="3000" dirty="0" err="1">
                <a:solidFill>
                  <a:schemeClr val="accent5">
                    <a:lumMod val="75000"/>
                  </a:schemeClr>
                </a:solidFill>
                <a:latin typeface="Arial" panose="020B0604020202020204" pitchFamily="34" charset="0"/>
                <a:cs typeface="Arial" panose="020B0604020202020204" pitchFamily="34" charset="0"/>
              </a:rPr>
              <a:t>history</a:t>
            </a:r>
            <a:r>
              <a:rPr lang="fr-CA" sz="3000" dirty="0">
                <a:solidFill>
                  <a:schemeClr val="accent5">
                    <a:lumMod val="75000"/>
                  </a:schemeClr>
                </a:solidFill>
                <a:latin typeface="Arial" panose="020B0604020202020204" pitchFamily="34" charset="0"/>
                <a:cs typeface="Arial" panose="020B0604020202020204" pitchFamily="34" charset="0"/>
              </a:rPr>
              <a:t>.</a:t>
            </a:r>
          </a:p>
        </p:txBody>
      </p:sp>
      <p:sp>
        <p:nvSpPr>
          <p:cNvPr id="5" name="Rectangle 4"/>
          <p:cNvSpPr/>
          <p:nvPr/>
        </p:nvSpPr>
        <p:spPr>
          <a:xfrm>
            <a:off x="11769007" y="8307915"/>
            <a:ext cx="12188825" cy="4708981"/>
          </a:xfrm>
          <a:prstGeom prst="rect">
            <a:avLst/>
          </a:prstGeom>
        </p:spPr>
        <p:txBody>
          <a:bodyPr>
            <a:spAutoFit/>
          </a:bodyPr>
          <a:lstStyle/>
          <a:p>
            <a:pPr algn="ctr"/>
            <a:r>
              <a:rPr lang="fr-CA" sz="3000" b="1" dirty="0">
                <a:solidFill>
                  <a:schemeClr val="tx2"/>
                </a:solidFill>
                <a:latin typeface="Arial" panose="020B0604020202020204" pitchFamily="34" charset="0"/>
                <a:cs typeface="Arial" panose="020B0604020202020204" pitchFamily="34" charset="0"/>
              </a:rPr>
              <a:t>The 4 </a:t>
            </a:r>
            <a:r>
              <a:rPr lang="fr-CA" sz="3000" b="1" dirty="0" err="1">
                <a:solidFill>
                  <a:schemeClr val="tx2"/>
                </a:solidFill>
                <a:latin typeface="Arial" panose="020B0604020202020204" pitchFamily="34" charset="0"/>
                <a:cs typeface="Arial" panose="020B0604020202020204" pitchFamily="34" charset="0"/>
              </a:rPr>
              <a:t>Historical</a:t>
            </a:r>
            <a:r>
              <a:rPr lang="fr-CA" sz="3000" b="1" dirty="0">
                <a:solidFill>
                  <a:schemeClr val="tx2"/>
                </a:solidFill>
                <a:latin typeface="Arial" panose="020B0604020202020204" pitchFamily="34" charset="0"/>
                <a:cs typeface="Arial" panose="020B0604020202020204" pitchFamily="34" charset="0"/>
              </a:rPr>
              <a:t> Concepts: </a:t>
            </a:r>
          </a:p>
          <a:p>
            <a:pPr algn="ctr"/>
            <a:endParaRPr lang="fr-CA" sz="3000" dirty="0">
              <a:solidFill>
                <a:schemeClr val="tx2"/>
              </a:solidFill>
              <a:latin typeface="Arial" panose="020B0604020202020204" pitchFamily="34" charset="0"/>
              <a:cs typeface="Arial" panose="020B0604020202020204" pitchFamily="34" charset="0"/>
            </a:endParaRPr>
          </a:p>
          <a:p>
            <a:pPr algn="ctr">
              <a:lnSpc>
                <a:spcPct val="150000"/>
              </a:lnSpc>
            </a:pPr>
            <a:r>
              <a:rPr lang="fr-CA" sz="3000" dirty="0" err="1">
                <a:solidFill>
                  <a:schemeClr val="tx2"/>
                </a:solidFill>
                <a:latin typeface="Arial" panose="020B0604020202020204" pitchFamily="34" charset="0"/>
                <a:cs typeface="Arial" panose="020B0604020202020204" pitchFamily="34" charset="0"/>
              </a:rPr>
              <a:t>Establish</a:t>
            </a:r>
            <a:r>
              <a:rPr lang="fr-CA" sz="3000" dirty="0">
                <a:solidFill>
                  <a:schemeClr val="tx2"/>
                </a:solidFill>
                <a:latin typeface="Arial" panose="020B0604020202020204" pitchFamily="34" charset="0"/>
                <a:cs typeface="Arial" panose="020B0604020202020204" pitchFamily="34" charset="0"/>
              </a:rPr>
              <a:t> </a:t>
            </a:r>
            <a:r>
              <a:rPr lang="fr-CA" sz="3000" dirty="0" err="1">
                <a:solidFill>
                  <a:schemeClr val="tx2"/>
                </a:solidFill>
                <a:latin typeface="Arial" panose="020B0604020202020204" pitchFamily="34" charset="0"/>
                <a:cs typeface="Arial" panose="020B0604020202020204" pitchFamily="34" charset="0"/>
              </a:rPr>
              <a:t>historical</a:t>
            </a:r>
            <a:r>
              <a:rPr lang="fr-CA" sz="3000" dirty="0">
                <a:solidFill>
                  <a:schemeClr val="tx2"/>
                </a:solidFill>
                <a:latin typeface="Arial" panose="020B0604020202020204" pitchFamily="34" charset="0"/>
                <a:cs typeface="Arial" panose="020B0604020202020204" pitchFamily="34" charset="0"/>
              </a:rPr>
              <a:t> </a:t>
            </a:r>
            <a:r>
              <a:rPr lang="fr-CA" sz="3000" dirty="0" err="1">
                <a:solidFill>
                  <a:schemeClr val="tx2"/>
                </a:solidFill>
                <a:latin typeface="Arial" panose="020B0604020202020204" pitchFamily="34" charset="0"/>
                <a:cs typeface="Arial" panose="020B0604020202020204" pitchFamily="34" charset="0"/>
              </a:rPr>
              <a:t>significance</a:t>
            </a:r>
            <a:endParaRPr lang="fr-CA" sz="3000" dirty="0">
              <a:solidFill>
                <a:schemeClr val="tx2"/>
              </a:solidFill>
              <a:latin typeface="Arial" panose="020B0604020202020204" pitchFamily="34" charset="0"/>
              <a:cs typeface="Arial" panose="020B0604020202020204" pitchFamily="34" charset="0"/>
            </a:endParaRPr>
          </a:p>
          <a:p>
            <a:pPr algn="ctr">
              <a:lnSpc>
                <a:spcPct val="150000"/>
              </a:lnSpc>
            </a:pPr>
            <a:r>
              <a:rPr lang="fr-CA" sz="3000" dirty="0" err="1">
                <a:solidFill>
                  <a:schemeClr val="tx2"/>
                </a:solidFill>
                <a:latin typeface="Arial" panose="020B0604020202020204" pitchFamily="34" charset="0"/>
                <a:cs typeface="Arial" panose="020B0604020202020204" pitchFamily="34" charset="0"/>
              </a:rPr>
              <a:t>Identify</a:t>
            </a:r>
            <a:r>
              <a:rPr lang="fr-CA" sz="3000" dirty="0">
                <a:solidFill>
                  <a:schemeClr val="tx2"/>
                </a:solidFill>
                <a:latin typeface="Arial" panose="020B0604020202020204" pitchFamily="34" charset="0"/>
                <a:cs typeface="Arial" panose="020B0604020202020204" pitchFamily="34" charset="0"/>
              </a:rPr>
              <a:t> </a:t>
            </a:r>
            <a:r>
              <a:rPr lang="fr-CA" sz="3000" dirty="0" err="1">
                <a:solidFill>
                  <a:schemeClr val="tx2"/>
                </a:solidFill>
                <a:latin typeface="Arial" panose="020B0604020202020204" pitchFamily="34" charset="0"/>
                <a:cs typeface="Arial" panose="020B0604020202020204" pitchFamily="34" charset="0"/>
              </a:rPr>
              <a:t>continuity</a:t>
            </a:r>
            <a:r>
              <a:rPr lang="fr-CA" sz="3000" dirty="0">
                <a:solidFill>
                  <a:schemeClr val="tx2"/>
                </a:solidFill>
                <a:latin typeface="Arial" panose="020B0604020202020204" pitchFamily="34" charset="0"/>
                <a:cs typeface="Arial" panose="020B0604020202020204" pitchFamily="34" charset="0"/>
              </a:rPr>
              <a:t> and change</a:t>
            </a:r>
          </a:p>
          <a:p>
            <a:pPr algn="ctr">
              <a:lnSpc>
                <a:spcPct val="150000"/>
              </a:lnSpc>
            </a:pPr>
            <a:r>
              <a:rPr lang="fr-CA" sz="3000" dirty="0" err="1">
                <a:solidFill>
                  <a:schemeClr val="tx2"/>
                </a:solidFill>
                <a:latin typeface="Arial" panose="020B0604020202020204" pitchFamily="34" charset="0"/>
                <a:cs typeface="Arial" panose="020B0604020202020204" pitchFamily="34" charset="0"/>
              </a:rPr>
              <a:t>Analyze</a:t>
            </a:r>
            <a:r>
              <a:rPr lang="fr-CA" sz="3000" dirty="0">
                <a:solidFill>
                  <a:schemeClr val="tx2"/>
                </a:solidFill>
                <a:latin typeface="Arial" panose="020B0604020202020204" pitchFamily="34" charset="0"/>
                <a:cs typeface="Arial" panose="020B0604020202020204" pitchFamily="34" charset="0"/>
              </a:rPr>
              <a:t> cause and </a:t>
            </a:r>
            <a:r>
              <a:rPr lang="fr-CA" sz="3000" dirty="0" err="1">
                <a:solidFill>
                  <a:schemeClr val="tx2"/>
                </a:solidFill>
                <a:latin typeface="Arial" panose="020B0604020202020204" pitchFamily="34" charset="0"/>
                <a:cs typeface="Arial" panose="020B0604020202020204" pitchFamily="34" charset="0"/>
              </a:rPr>
              <a:t>consequence</a:t>
            </a:r>
            <a:endParaRPr lang="fr-CA" sz="3000" dirty="0">
              <a:solidFill>
                <a:schemeClr val="tx2"/>
              </a:solidFill>
              <a:latin typeface="Arial" panose="020B0604020202020204" pitchFamily="34" charset="0"/>
              <a:cs typeface="Arial" panose="020B0604020202020204" pitchFamily="34" charset="0"/>
            </a:endParaRPr>
          </a:p>
          <a:p>
            <a:pPr algn="ctr">
              <a:lnSpc>
                <a:spcPct val="150000"/>
              </a:lnSpc>
            </a:pPr>
            <a:r>
              <a:rPr lang="fr-CA" sz="3000" dirty="0" err="1">
                <a:solidFill>
                  <a:schemeClr val="tx2"/>
                </a:solidFill>
                <a:latin typeface="Arial" panose="020B0604020202020204" pitchFamily="34" charset="0"/>
                <a:cs typeface="Arial" panose="020B0604020202020204" pitchFamily="34" charset="0"/>
              </a:rPr>
              <a:t>Take</a:t>
            </a:r>
            <a:r>
              <a:rPr lang="fr-CA" sz="3000" dirty="0">
                <a:solidFill>
                  <a:schemeClr val="tx2"/>
                </a:solidFill>
                <a:latin typeface="Arial" panose="020B0604020202020204" pitchFamily="34" charset="0"/>
                <a:cs typeface="Arial" panose="020B0604020202020204" pitchFamily="34" charset="0"/>
              </a:rPr>
              <a:t> a </a:t>
            </a:r>
            <a:r>
              <a:rPr lang="fr-CA" sz="3000" dirty="0" err="1">
                <a:solidFill>
                  <a:schemeClr val="tx2"/>
                </a:solidFill>
                <a:latin typeface="Arial" panose="020B0604020202020204" pitchFamily="34" charset="0"/>
                <a:cs typeface="Arial" panose="020B0604020202020204" pitchFamily="34" charset="0"/>
              </a:rPr>
              <a:t>historical</a:t>
            </a:r>
            <a:r>
              <a:rPr lang="fr-CA" sz="3000" dirty="0">
                <a:solidFill>
                  <a:schemeClr val="tx2"/>
                </a:solidFill>
                <a:latin typeface="Arial" panose="020B0604020202020204" pitchFamily="34" charset="0"/>
                <a:cs typeface="Arial" panose="020B0604020202020204" pitchFamily="34" charset="0"/>
              </a:rPr>
              <a:t> perspectives</a:t>
            </a:r>
          </a:p>
          <a:p>
            <a:pPr algn="ctr"/>
            <a:endParaRPr lang="fr-CA" sz="3000" dirty="0">
              <a:solidFill>
                <a:schemeClr val="tx2"/>
              </a:solidFill>
              <a:latin typeface="Arial" panose="020B0604020202020204" pitchFamily="34" charset="0"/>
              <a:cs typeface="Arial" panose="020B0604020202020204" pitchFamily="34" charset="0"/>
            </a:endParaRPr>
          </a:p>
          <a:p>
            <a:pPr algn="ctr"/>
            <a:endParaRPr lang="fr-CA" sz="3000" dirty="0">
              <a:solidFill>
                <a:schemeClr val="tx2"/>
              </a:solidFill>
              <a:latin typeface="Arial" panose="020B0604020202020204" pitchFamily="34" charset="0"/>
              <a:cs typeface="Arial" panose="020B0604020202020204" pitchFamily="34" charset="0"/>
            </a:endParaRPr>
          </a:p>
        </p:txBody>
      </p:sp>
      <p:sp>
        <p:nvSpPr>
          <p:cNvPr id="7" name="TextBox 6"/>
          <p:cNvSpPr txBox="1"/>
          <p:nvPr/>
        </p:nvSpPr>
        <p:spPr>
          <a:xfrm>
            <a:off x="14751277" y="2187076"/>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The Six Big</a:t>
            </a:r>
          </a:p>
        </p:txBody>
      </p:sp>
      <p:pic>
        <p:nvPicPr>
          <p:cNvPr id="10" name="Picture Placeholder 9">
            <a:extLst>
              <a:ext uri="{FF2B5EF4-FFF2-40B4-BE49-F238E27FC236}">
                <a16:creationId xmlns:a16="http://schemas.microsoft.com/office/drawing/2014/main" id="{983B1C86-BE6B-CB4C-9E4C-FF67FB48004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6" name="TextBox 12"/>
          <p:cNvSpPr txBox="1">
            <a:spLocks noChangeArrowheads="1"/>
          </p:cNvSpPr>
          <p:nvPr/>
        </p:nvSpPr>
        <p:spPr bwMode="auto">
          <a:xfrm>
            <a:off x="11769007" y="2525214"/>
            <a:ext cx="1147857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1A6BAD"/>
                </a:solidFill>
                <a:latin typeface="Arial" panose="020B0604020202020204" pitchFamily="34" charset="0"/>
                <a:cs typeface="Arial" panose="020B0604020202020204" pitchFamily="34" charset="0"/>
              </a:rPr>
              <a:t>HISTORICAL THINKING CONCEPTS</a:t>
            </a:r>
          </a:p>
        </p:txBody>
      </p:sp>
    </p:spTree>
    <p:extLst>
      <p:ext uri="{BB962C8B-B14F-4D97-AF65-F5344CB8AC3E}">
        <p14:creationId xmlns:p14="http://schemas.microsoft.com/office/powerpoint/2010/main" val="363824030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89"/>
          <p:cNvSpPr txBox="1">
            <a:spLocks noChangeArrowheads="1"/>
          </p:cNvSpPr>
          <p:nvPr/>
        </p:nvSpPr>
        <p:spPr bwMode="auto">
          <a:xfrm>
            <a:off x="5667375" y="5900352"/>
            <a:ext cx="20002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6600">
                <a:solidFill>
                  <a:schemeClr val="tx2"/>
                </a:solidFill>
                <a:latin typeface="Arial" panose="020B0604020202020204" pitchFamily="34" charset="0"/>
                <a:cs typeface="Arial" panose="020B0604020202020204" pitchFamily="34" charset="0"/>
              </a:rPr>
              <a:t>99%</a:t>
            </a:r>
            <a:endParaRPr lang="en-US" sz="9600">
              <a:solidFill>
                <a:schemeClr val="tx2"/>
              </a:solidFill>
              <a:latin typeface="Arial" panose="020B0604020202020204" pitchFamily="34" charset="0"/>
              <a:cs typeface="Arial" panose="020B0604020202020204" pitchFamily="34" charset="0"/>
            </a:endParaRPr>
          </a:p>
        </p:txBody>
      </p:sp>
      <p:grpSp>
        <p:nvGrpSpPr>
          <p:cNvPr id="13315" name="Group 2"/>
          <p:cNvGrpSpPr>
            <a:grpSpLocks/>
          </p:cNvGrpSpPr>
          <p:nvPr/>
        </p:nvGrpSpPr>
        <p:grpSpPr bwMode="auto">
          <a:xfrm>
            <a:off x="3802063" y="4681152"/>
            <a:ext cx="4340225" cy="3573462"/>
            <a:chOff x="3817288" y="5690652"/>
            <a:chExt cx="3407089" cy="2804192"/>
          </a:xfrm>
        </p:grpSpPr>
        <p:sp>
          <p:nvSpPr>
            <p:cNvPr id="91" name="Oval 90"/>
            <p:cNvSpPr/>
            <p:nvPr/>
          </p:nvSpPr>
          <p:spPr>
            <a:xfrm>
              <a:off x="3817288" y="6928932"/>
              <a:ext cx="1362087" cy="13628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DB9E23"/>
                </a:solidFill>
                <a:latin typeface="Montserrat" charset="0"/>
                <a:ea typeface="ＭＳ Ｐゴシック" charset="0"/>
              </a:endParaRPr>
            </a:p>
          </p:txBody>
        </p:sp>
        <p:sp>
          <p:nvSpPr>
            <p:cNvPr id="92" name="Oval 91"/>
            <p:cNvSpPr/>
            <p:nvPr/>
          </p:nvSpPr>
          <p:spPr>
            <a:xfrm>
              <a:off x="4420445" y="5690652"/>
              <a:ext cx="2803932" cy="280419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grpSp>
      <p:sp>
        <p:nvSpPr>
          <p:cNvPr id="13316" name="TextBox 101"/>
          <p:cNvSpPr txBox="1">
            <a:spLocks noChangeArrowheads="1"/>
          </p:cNvSpPr>
          <p:nvPr/>
        </p:nvSpPr>
        <p:spPr bwMode="auto">
          <a:xfrm>
            <a:off x="4306888" y="6759189"/>
            <a:ext cx="990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solidFill>
                  <a:schemeClr val="bg1"/>
                </a:solidFill>
                <a:latin typeface="Arial" panose="020B0604020202020204" pitchFamily="34" charset="0"/>
                <a:cs typeface="Arial" panose="020B0604020202020204" pitchFamily="34" charset="0"/>
              </a:rPr>
              <a:t>1%</a:t>
            </a:r>
            <a:endParaRPr lang="en-US" sz="5400">
              <a:solidFill>
                <a:schemeClr val="bg1"/>
              </a:solidFill>
              <a:latin typeface="Arial" panose="020B0604020202020204" pitchFamily="34" charset="0"/>
              <a:cs typeface="Arial" panose="020B0604020202020204" pitchFamily="34" charset="0"/>
            </a:endParaRPr>
          </a:p>
        </p:txBody>
      </p:sp>
      <p:sp>
        <p:nvSpPr>
          <p:cNvPr id="103" name="TextBox 102"/>
          <p:cNvSpPr txBox="1"/>
          <p:nvPr/>
        </p:nvSpPr>
        <p:spPr>
          <a:xfrm>
            <a:off x="2071688" y="8781664"/>
            <a:ext cx="8574087" cy="2277547"/>
          </a:xfrm>
          <a:prstGeom prst="rect">
            <a:avLst/>
          </a:prstGeom>
          <a:noFill/>
        </p:spPr>
        <p:txBody>
          <a:bodyPr>
            <a:spAutoFit/>
          </a:bodyPr>
          <a:lstStyle/>
          <a:p>
            <a:pPr defTabSz="1828434" eaLnBrk="1" fontAlgn="auto" hangingPunct="1">
              <a:lnSpc>
                <a:spcPct val="150000"/>
              </a:lnSpc>
              <a:spcBef>
                <a:spcPts val="0"/>
              </a:spcBef>
              <a:spcAft>
                <a:spcPts val="0"/>
              </a:spcAft>
              <a:defRPr/>
            </a:pPr>
            <a:r>
              <a:rPr lang="en-US" sz="2400" spc="300" dirty="0">
                <a:latin typeface="Arial" panose="020B0604020202020204" pitchFamily="34" charset="0"/>
                <a:ea typeface="Montserrat Light" charset="0"/>
                <a:cs typeface="Arial" panose="020B0604020202020204" pitchFamily="34" charset="0"/>
              </a:rPr>
              <a:t>Treaties were created with the intention to share the land equitably. Canada now controls nearly 99% of the land while Indigenous people own less than 1%.</a:t>
            </a:r>
          </a:p>
        </p:txBody>
      </p:sp>
      <p:sp>
        <p:nvSpPr>
          <p:cNvPr id="13318" name="TextBox 103"/>
          <p:cNvSpPr txBox="1">
            <a:spLocks noChangeArrowheads="1"/>
          </p:cNvSpPr>
          <p:nvPr/>
        </p:nvSpPr>
        <p:spPr bwMode="auto">
          <a:xfrm>
            <a:off x="4306888" y="1390650"/>
            <a:ext cx="1570037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1A6BAD"/>
                </a:solidFill>
                <a:latin typeface="Arial" panose="020B0604020202020204" pitchFamily="34" charset="0"/>
                <a:cs typeface="Arial" panose="020B0604020202020204" pitchFamily="34" charset="0"/>
              </a:rPr>
              <a:t>CANADA’S MAP NOW</a:t>
            </a:r>
            <a:endParaRPr lang="en-US" sz="9600" dirty="0">
              <a:solidFill>
                <a:srgbClr val="1A6BAD"/>
              </a:solidFill>
              <a:latin typeface="Arial" panose="020B0604020202020204" pitchFamily="34" charset="0"/>
              <a:cs typeface="Arial" panose="020B0604020202020204" pitchFamily="34" charset="0"/>
            </a:endParaRPr>
          </a:p>
        </p:txBody>
      </p:sp>
      <p:sp>
        <p:nvSpPr>
          <p:cNvPr id="106" name="TextBox 105"/>
          <p:cNvSpPr txBox="1"/>
          <p:nvPr/>
        </p:nvSpPr>
        <p:spPr>
          <a:xfrm>
            <a:off x="4865688" y="2619375"/>
            <a:ext cx="14658975" cy="484188"/>
          </a:xfrm>
          <a:prstGeom prst="rect">
            <a:avLst/>
          </a:prstGeom>
          <a:noFill/>
        </p:spPr>
        <p:txBody>
          <a:bodyPr>
            <a:spAutoFit/>
          </a:bodyPr>
          <a:lstStyle/>
          <a:p>
            <a:pPr algn="ctr" defTabSz="1828434" eaLnBrk="1" fontAlgn="auto" hangingPunct="1">
              <a:lnSpc>
                <a:spcPct val="150000"/>
              </a:lnSpc>
              <a:spcBef>
                <a:spcPts val="0"/>
              </a:spcBef>
              <a:spcAft>
                <a:spcPts val="0"/>
              </a:spcAft>
              <a:defRPr/>
            </a:pPr>
            <a:r>
              <a:rPr lang="en-US" sz="1800" spc="300" dirty="0">
                <a:latin typeface="Montserrat Light" charset="0"/>
                <a:ea typeface="Montserrat Light" charset="0"/>
                <a:cs typeface="Montserrat Light" charset="0"/>
              </a:rPr>
              <a:t>.</a:t>
            </a:r>
          </a:p>
        </p:txBody>
      </p:sp>
      <p:sp>
        <p:nvSpPr>
          <p:cNvPr id="93" name="TextBox 92"/>
          <p:cNvSpPr txBox="1"/>
          <p:nvPr/>
        </p:nvSpPr>
        <p:spPr>
          <a:xfrm>
            <a:off x="7393235" y="96946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pic>
        <p:nvPicPr>
          <p:cNvPr id="2" name="Picture 1" descr="Canada_ma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27734" y="3103562"/>
            <a:ext cx="12945769" cy="9709327"/>
          </a:xfrm>
          <a:prstGeom prst="rect">
            <a:avLst/>
          </a:prstGeom>
        </p:spPr>
      </p:pic>
    </p:spTree>
    <p:extLst>
      <p:ext uri="{BB962C8B-B14F-4D97-AF65-F5344CB8AC3E}">
        <p14:creationId xmlns:p14="http://schemas.microsoft.com/office/powerpoint/2010/main" val="25308016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71829" y="2473107"/>
            <a:ext cx="1072515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APARTHEID SOUTH AFRICA</a:t>
            </a:r>
          </a:p>
        </p:txBody>
      </p:sp>
      <p:sp>
        <p:nvSpPr>
          <p:cNvPr id="2" name="Rectangle 1"/>
          <p:cNvSpPr/>
          <p:nvPr/>
        </p:nvSpPr>
        <p:spPr>
          <a:xfrm>
            <a:off x="13318104" y="4360535"/>
            <a:ext cx="10113396" cy="8414739"/>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Starting in 1948, South Africa’s all-white government began enforcing policies of racial segregation under a system of legislation that was called apartheid. Under apartheid, non-white South Africans, which consisted of the majority of the population, would be forced to live in separate areas from whites, use spate facilities and contact between the two races would be highly limited. These laws remained in effect for the better part of 50 years.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CA" sz="2800" dirty="0">
                <a:latin typeface="Arial" panose="020B0604020202020204" pitchFamily="34" charset="0"/>
                <a:cs typeface="Arial" panose="020B0604020202020204" pitchFamily="34" charset="0"/>
              </a:rPr>
              <a:t>During and preceding apartheid, dozens of laws were enacted to enforce ‘segregation’ and ‘apartness’. Many of these laws were inspired from the colonialist policies seen in Canada and other British Colonies. </a:t>
            </a:r>
            <a:endParaRPr lang="en-US" sz="2800" dirty="0">
              <a:latin typeface="Arial" panose="020B0604020202020204" pitchFamily="34" charset="0"/>
              <a:cs typeface="Arial" panose="020B0604020202020204" pitchFamily="34" charset="0"/>
            </a:endParaRPr>
          </a:p>
        </p:txBody>
      </p:sp>
      <p:sp>
        <p:nvSpPr>
          <p:cNvPr id="3" name="Rectangle 2"/>
          <p:cNvSpPr/>
          <p:nvPr/>
        </p:nvSpPr>
        <p:spPr>
          <a:xfrm>
            <a:off x="1129279" y="9000392"/>
            <a:ext cx="10094223" cy="830997"/>
          </a:xfrm>
          <a:prstGeom prst="rect">
            <a:avLst/>
          </a:prstGeom>
        </p:spPr>
        <p:txBody>
          <a:bodyPr wrap="square">
            <a:spAutoFit/>
          </a:bodyPr>
          <a:lstStyle/>
          <a:p>
            <a:pPr algn="ctr"/>
            <a:r>
              <a:rPr lang="en-US" sz="2800" dirty="0"/>
              <a:t> </a:t>
            </a:r>
            <a:endParaRPr lang="en-CA" sz="2800" dirty="0"/>
          </a:p>
          <a:p>
            <a:pPr algn="ctr"/>
            <a:endParaRPr lang="en-US" sz="2000" dirty="0"/>
          </a:p>
        </p:txBody>
      </p:sp>
      <p:sp>
        <p:nvSpPr>
          <p:cNvPr id="10" name="TextBox 9"/>
          <p:cNvSpPr txBox="1"/>
          <p:nvPr/>
        </p:nvSpPr>
        <p:spPr>
          <a:xfrm>
            <a:off x="13629719" y="213455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7" name="TextBox 6"/>
          <p:cNvSpPr txBox="1"/>
          <p:nvPr/>
        </p:nvSpPr>
        <p:spPr>
          <a:xfrm>
            <a:off x="200533" y="13180207"/>
            <a:ext cx="8627460" cy="707886"/>
          </a:xfrm>
          <a:prstGeom prst="rect">
            <a:avLst/>
          </a:prstGeom>
          <a:noFill/>
        </p:spPr>
        <p:txBody>
          <a:bodyPr wrap="square" rtlCol="0">
            <a:spAutoFit/>
          </a:bodyPr>
          <a:lstStyle/>
          <a:p>
            <a:r>
              <a:rPr lang="en-US" sz="2000" dirty="0">
                <a:solidFill>
                  <a:srgbClr val="FFFFFF"/>
                </a:solidFill>
                <a:latin typeface="Arial"/>
                <a:cs typeface="Arial"/>
              </a:rPr>
              <a:t>Circa 1956: A sign common in Johannesburg, South Africa. </a:t>
            </a:r>
            <a:endParaRPr lang="en-CA" sz="2000" dirty="0">
              <a:solidFill>
                <a:srgbClr val="FFFFFF"/>
              </a:solidFill>
              <a:latin typeface="Arial"/>
              <a:cs typeface="Arial"/>
            </a:endParaRPr>
          </a:p>
          <a:p>
            <a:endParaRPr lang="en-GB" sz="2000" dirty="0">
              <a:solidFill>
                <a:srgbClr val="FFFFFF"/>
              </a:solidFill>
              <a:latin typeface="Arial"/>
              <a:cs typeface="Arial"/>
            </a:endParaRPr>
          </a:p>
        </p:txBody>
      </p:sp>
      <p:pic>
        <p:nvPicPr>
          <p:cNvPr id="12" name="Picture Placeholder 11">
            <a:extLst>
              <a:ext uri="{FF2B5EF4-FFF2-40B4-BE49-F238E27FC236}">
                <a16:creationId xmlns:a16="http://schemas.microsoft.com/office/drawing/2014/main" id="{5290CBD6-D6D7-1948-BE26-B1F27F48439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schanti_Gefecht_11_july_1824_300dpi.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13" name="Rectangle 12"/>
          <p:cNvSpPr/>
          <p:nvPr/>
        </p:nvSpPr>
        <p:spPr>
          <a:xfrm>
            <a:off x="7051675" y="0"/>
            <a:ext cx="10274300" cy="1143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Montserrat" charset="0"/>
              <a:ea typeface="ＭＳ Ｐゴシック" charset="0"/>
            </a:endParaRPr>
          </a:p>
        </p:txBody>
      </p:sp>
      <p:sp>
        <p:nvSpPr>
          <p:cNvPr id="7" name="Rectangle 6"/>
          <p:cNvSpPr/>
          <p:nvPr/>
        </p:nvSpPr>
        <p:spPr>
          <a:xfrm>
            <a:off x="7365453" y="4627100"/>
            <a:ext cx="9578716" cy="5693867"/>
          </a:xfrm>
          <a:prstGeom prst="rect">
            <a:avLst/>
          </a:prstGeom>
        </p:spPr>
        <p:txBody>
          <a:bodyPr wrap="square">
            <a:spAutoFit/>
          </a:bodyPr>
          <a:lstStyle/>
          <a:p>
            <a:pPr lvl="0" algn="ctr"/>
            <a:r>
              <a:rPr lang="en-CA" sz="2800" dirty="0">
                <a:latin typeface="Arial" panose="020B0604020202020204" pitchFamily="34" charset="0"/>
                <a:cs typeface="Arial" panose="020B0604020202020204" pitchFamily="34" charset="0"/>
              </a:rPr>
              <a:t>CONSDIER:</a:t>
            </a:r>
          </a:p>
          <a:p>
            <a:pPr lvl="0" algn="ctr"/>
            <a:endParaRPr lang="en-CA" sz="2800" dirty="0">
              <a:latin typeface="Arial" panose="020B0604020202020204" pitchFamily="34" charset="0"/>
              <a:cs typeface="Arial" panose="020B0604020202020204" pitchFamily="34" charset="0"/>
            </a:endParaRPr>
          </a:p>
          <a:p>
            <a:pPr lvl="0" algn="ctr"/>
            <a:r>
              <a:rPr lang="en-CA" sz="2800" dirty="0">
                <a:latin typeface="Arial" panose="020B0604020202020204" pitchFamily="34" charset="0"/>
                <a:cs typeface="Arial" panose="020B0604020202020204" pitchFamily="34" charset="0"/>
              </a:rPr>
              <a:t>What goes through their minds?</a:t>
            </a:r>
          </a:p>
          <a:p>
            <a:pPr lvl="0" algn="ctr"/>
            <a:endParaRPr lang="en-CA" sz="2800" dirty="0">
              <a:latin typeface="Arial" panose="020B0604020202020204" pitchFamily="34" charset="0"/>
              <a:cs typeface="Arial" panose="020B0604020202020204" pitchFamily="34" charset="0"/>
            </a:endParaRPr>
          </a:p>
          <a:p>
            <a:pPr lvl="0" algn="ctr"/>
            <a:r>
              <a:rPr lang="fr-CA" sz="2800" dirty="0">
                <a:latin typeface="Arial" panose="020B0604020202020204" pitchFamily="34" charset="0"/>
                <a:cs typeface="Arial" panose="020B0604020202020204" pitchFamily="34" charset="0"/>
              </a:rPr>
              <a:t>How do </a:t>
            </a:r>
            <a:r>
              <a:rPr lang="fr-CA" sz="2800" dirty="0" err="1">
                <a:latin typeface="Arial" panose="020B0604020202020204" pitchFamily="34" charset="0"/>
                <a:cs typeface="Arial" panose="020B0604020202020204" pitchFamily="34" charset="0"/>
              </a:rPr>
              <a:t>they</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justify</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it</a:t>
            </a:r>
            <a:r>
              <a:rPr lang="fr-CA" sz="2800" dirty="0">
                <a:latin typeface="Arial" panose="020B0604020202020204" pitchFamily="34" charset="0"/>
                <a:cs typeface="Arial" panose="020B0604020202020204" pitchFamily="34" charset="0"/>
              </a:rPr>
              <a:t> in </a:t>
            </a:r>
            <a:r>
              <a:rPr lang="fr-CA" sz="2800" dirty="0" err="1">
                <a:latin typeface="Arial" panose="020B0604020202020204" pitchFamily="34" charset="0"/>
                <a:cs typeface="Arial" panose="020B0604020202020204" pitchFamily="34" charset="0"/>
              </a:rPr>
              <a:t>their</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hearts</a:t>
            </a:r>
            <a:r>
              <a:rPr lang="fr-CA" sz="2800" dirty="0">
                <a:latin typeface="Arial" panose="020B0604020202020204" pitchFamily="34" charset="0"/>
                <a:cs typeface="Arial" panose="020B0604020202020204" pitchFamily="34" charset="0"/>
              </a:rPr>
              <a:t>?</a:t>
            </a:r>
          </a:p>
          <a:p>
            <a:pPr lvl="0" algn="ctr"/>
            <a:r>
              <a:rPr lang="fr-CA" sz="2800" dirty="0">
                <a:latin typeface="Arial" panose="020B0604020202020204" pitchFamily="34" charset="0"/>
                <a:cs typeface="Arial" panose="020B0604020202020204" pitchFamily="34" charset="0"/>
              </a:rPr>
              <a:t> </a:t>
            </a:r>
          </a:p>
          <a:p>
            <a:pPr lvl="0" algn="ctr"/>
            <a:r>
              <a:rPr lang="fr-CA" sz="2800" dirty="0" err="1">
                <a:latin typeface="Arial" panose="020B0604020202020204" pitchFamily="34" charset="0"/>
                <a:cs typeface="Arial" panose="020B0604020202020204" pitchFamily="34" charset="0"/>
              </a:rPr>
              <a:t>Where</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did</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they</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learn</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it</a:t>
            </a:r>
            <a:r>
              <a:rPr lang="fr-CA" sz="2800" dirty="0">
                <a:latin typeface="Arial" panose="020B0604020202020204" pitchFamily="34" charset="0"/>
                <a:cs typeface="Arial" panose="020B0604020202020204" pitchFamily="34" charset="0"/>
              </a:rPr>
              <a:t>?</a:t>
            </a:r>
          </a:p>
          <a:p>
            <a:pPr lvl="0" algn="ctr"/>
            <a:endParaRPr lang="fr-CA" sz="2800" dirty="0">
              <a:latin typeface="Arial" panose="020B0604020202020204" pitchFamily="34" charset="0"/>
              <a:cs typeface="Arial" panose="020B0604020202020204" pitchFamily="34" charset="0"/>
            </a:endParaRPr>
          </a:p>
          <a:p>
            <a:pPr lvl="0" algn="ctr"/>
            <a:r>
              <a:rPr lang="fr-CA" sz="2800" dirty="0">
                <a:latin typeface="Arial" panose="020B0604020202020204" pitchFamily="34" charset="0"/>
                <a:cs typeface="Arial" panose="020B0604020202020204" pitchFamily="34" charset="0"/>
              </a:rPr>
              <a:t>By </a:t>
            </a:r>
            <a:r>
              <a:rPr lang="fr-CA" sz="2800" dirty="0" err="1">
                <a:latin typeface="Arial" panose="020B0604020202020204" pitchFamily="34" charset="0"/>
                <a:cs typeface="Arial" panose="020B0604020202020204" pitchFamily="34" charset="0"/>
              </a:rPr>
              <a:t>being</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forced</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into</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it</a:t>
            </a:r>
            <a:r>
              <a:rPr lang="fr-CA" sz="2800" dirty="0">
                <a:latin typeface="Arial" panose="020B0604020202020204" pitchFamily="34" charset="0"/>
                <a:cs typeface="Arial" panose="020B0604020202020204" pitchFamily="34" charset="0"/>
              </a:rPr>
              <a:t> </a:t>
            </a:r>
          </a:p>
          <a:p>
            <a:pPr lvl="0" algn="ctr"/>
            <a:r>
              <a:rPr lang="fr-CA" sz="2800" dirty="0">
                <a:latin typeface="Arial" panose="020B0604020202020204" pitchFamily="34" charset="0"/>
                <a:cs typeface="Arial" panose="020B0604020202020204" pitchFamily="34" charset="0"/>
              </a:rPr>
              <a:t>OR</a:t>
            </a:r>
          </a:p>
          <a:p>
            <a:pPr lvl="0" algn="ctr"/>
            <a:r>
              <a:rPr lang="fr-CA" sz="2800" dirty="0" err="1">
                <a:latin typeface="Arial" panose="020B0604020202020204" pitchFamily="34" charset="0"/>
                <a:cs typeface="Arial" panose="020B0604020202020204" pitchFamily="34" charset="0"/>
              </a:rPr>
              <a:t>Through</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their</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belief</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systems</a:t>
            </a:r>
            <a:r>
              <a:rPr lang="fr-CA" sz="2800" dirty="0">
                <a:latin typeface="Arial" panose="020B0604020202020204" pitchFamily="34" charset="0"/>
                <a:cs typeface="Arial" panose="020B0604020202020204" pitchFamily="34" charset="0"/>
              </a:rPr>
              <a:t>?</a:t>
            </a:r>
            <a:endParaRPr lang="en-US" altLang="en-US" sz="2800" kern="0" dirty="0">
              <a:solidFill>
                <a:srgbClr val="000000"/>
              </a:solidFill>
              <a:latin typeface="Arial" panose="020B0604020202020204" pitchFamily="34" charset="0"/>
              <a:cs typeface="Arial" panose="020B0604020202020204" pitchFamily="34" charset="0"/>
            </a:endParaRPr>
          </a:p>
          <a:p>
            <a:pPr lvl="0" algn="ctr"/>
            <a:endParaRPr lang="en-US" altLang="en-US" sz="2800" kern="0" dirty="0">
              <a:solidFill>
                <a:srgbClr val="000000"/>
              </a:solidFill>
              <a:latin typeface="Arial" panose="020B0604020202020204" pitchFamily="34" charset="0"/>
              <a:cs typeface="Arial" panose="020B0604020202020204" pitchFamily="34" charset="0"/>
            </a:endParaRPr>
          </a:p>
          <a:p>
            <a:pPr algn="ctr"/>
            <a:endParaRPr lang="en-CA" sz="2800" dirty="0">
              <a:latin typeface="Arial" panose="020B0604020202020204" pitchFamily="34" charset="0"/>
              <a:cs typeface="Arial" panose="020B0604020202020204" pitchFamily="34" charset="0"/>
            </a:endParaRPr>
          </a:p>
        </p:txBody>
      </p:sp>
      <p:sp>
        <p:nvSpPr>
          <p:cNvPr id="8" name="TextBox 12"/>
          <p:cNvSpPr txBox="1">
            <a:spLocks noChangeArrowheads="1"/>
          </p:cNvSpPr>
          <p:nvPr/>
        </p:nvSpPr>
        <p:spPr bwMode="auto">
          <a:xfrm>
            <a:off x="7469970" y="1467343"/>
            <a:ext cx="94742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IMPERIALISM &amp; </a:t>
            </a:r>
          </a:p>
          <a:p>
            <a:pPr algn="ctr" eaLnBrk="1" hangingPunct="1"/>
            <a:r>
              <a:rPr lang="en-US" sz="7200" dirty="0">
                <a:solidFill>
                  <a:srgbClr val="1A6BAD"/>
                </a:solidFill>
                <a:latin typeface="Arial" panose="020B0604020202020204" pitchFamily="34" charset="0"/>
                <a:cs typeface="Arial" panose="020B0604020202020204" pitchFamily="34" charset="0"/>
              </a:rPr>
              <a:t>COLONIALISM</a:t>
            </a:r>
          </a:p>
        </p:txBody>
      </p:sp>
      <p:sp>
        <p:nvSpPr>
          <p:cNvPr id="9" name="TextBox 8"/>
          <p:cNvSpPr txBox="1"/>
          <p:nvPr/>
        </p:nvSpPr>
        <p:spPr>
          <a:xfrm>
            <a:off x="7469969" y="112878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PARTICIPATE</a:t>
            </a:r>
          </a:p>
        </p:txBody>
      </p:sp>
      <p:sp>
        <p:nvSpPr>
          <p:cNvPr id="2" name="Rectangle 1"/>
          <p:cNvSpPr/>
          <p:nvPr/>
        </p:nvSpPr>
        <p:spPr>
          <a:xfrm>
            <a:off x="257559" y="13039842"/>
            <a:ext cx="12188825" cy="400110"/>
          </a:xfrm>
          <a:prstGeom prst="rect">
            <a:avLst/>
          </a:prstGeom>
        </p:spPr>
        <p:txBody>
          <a:bodyPr>
            <a:spAutoFit/>
          </a:bodyPr>
          <a:lstStyle/>
          <a:p>
            <a:pPr defTabSz="912813">
              <a:spcBef>
                <a:spcPct val="30000"/>
              </a:spcBef>
              <a:defRPr/>
            </a:pPr>
            <a:r>
              <a:rPr lang="en-CA" sz="2000" i="1" dirty="0">
                <a:solidFill>
                  <a:schemeClr val="bg1"/>
                </a:solidFill>
                <a:latin typeface="Calibri Light"/>
              </a:rPr>
              <a:t>Defeat of the </a:t>
            </a:r>
            <a:r>
              <a:rPr lang="en-CA" sz="2000" i="1" dirty="0" err="1">
                <a:solidFill>
                  <a:schemeClr val="bg1"/>
                </a:solidFill>
                <a:latin typeface="Calibri Light"/>
              </a:rPr>
              <a:t>Ashantees</a:t>
            </a:r>
            <a:r>
              <a:rPr lang="en-CA" sz="2000" i="1" dirty="0">
                <a:solidFill>
                  <a:schemeClr val="bg1"/>
                </a:solidFill>
                <a:latin typeface="Calibri Light"/>
              </a:rPr>
              <a:t>, by the British forces under the command of Coll. Sutherland </a:t>
            </a:r>
            <a:r>
              <a:rPr lang="en-CA" sz="2000" dirty="0">
                <a:solidFill>
                  <a:schemeClr val="bg1"/>
                </a:solidFill>
                <a:latin typeface="Calibri Light"/>
              </a:rPr>
              <a:t>(1824)</a:t>
            </a:r>
          </a:p>
        </p:txBody>
      </p:sp>
    </p:spTree>
    <p:extLst>
      <p:ext uri="{BB962C8B-B14F-4D97-AF65-F5344CB8AC3E}">
        <p14:creationId xmlns:p14="http://schemas.microsoft.com/office/powerpoint/2010/main" val="3075967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British-Empire.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2" name="Rectangle 1"/>
          <p:cNvSpPr/>
          <p:nvPr/>
        </p:nvSpPr>
        <p:spPr>
          <a:xfrm>
            <a:off x="14150375" y="1088662"/>
            <a:ext cx="10794197" cy="8672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998003" y="1915905"/>
            <a:ext cx="9033123" cy="6186309"/>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6600" kern="0" dirty="0">
                <a:solidFill>
                  <a:schemeClr val="tx2"/>
                </a:solidFill>
                <a:latin typeface="Arial" panose="020B0604020202020204" pitchFamily="34" charset="0"/>
                <a:cs typeface="Arial" panose="020B0604020202020204" pitchFamily="34" charset="0"/>
              </a:rPr>
              <a:t>They learned from their own nations or groups that this was the way to see the world, themselves and the ‘other’ groups.</a:t>
            </a:r>
            <a:endParaRPr lang="en-US" sz="6600"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473739" y="13012822"/>
            <a:ext cx="12188825" cy="400110"/>
          </a:xfrm>
          <a:prstGeom prst="rect">
            <a:avLst/>
          </a:prstGeom>
        </p:spPr>
        <p:txBody>
          <a:bodyPr>
            <a:spAutoFit/>
          </a:bodyPr>
          <a:lstStyle/>
          <a:p>
            <a:r>
              <a:rPr lang="en-CA" sz="2000" i="1" dirty="0">
                <a:solidFill>
                  <a:srgbClr val="FFFFFF"/>
                </a:solidFill>
                <a:latin typeface="Calibri Light"/>
              </a:rPr>
              <a:t>“From the Cape to Cairo. Tough the Process Be Costly, The Road of Progress Must Be Cut.” </a:t>
            </a:r>
            <a:r>
              <a:rPr lang="en-CA" sz="2000" dirty="0" err="1">
                <a:solidFill>
                  <a:srgbClr val="FFFFFF"/>
                </a:solidFill>
                <a:latin typeface="Calibri Light"/>
              </a:rPr>
              <a:t>Udo</a:t>
            </a:r>
            <a:r>
              <a:rPr lang="en-CA" sz="2000" dirty="0">
                <a:solidFill>
                  <a:srgbClr val="FFFFFF"/>
                </a:solidFill>
                <a:latin typeface="Calibri Light"/>
              </a:rPr>
              <a:t> </a:t>
            </a:r>
            <a:r>
              <a:rPr lang="en-CA" sz="2000" dirty="0" err="1">
                <a:solidFill>
                  <a:srgbClr val="FFFFFF"/>
                </a:solidFill>
                <a:latin typeface="Calibri Light"/>
              </a:rPr>
              <a:t>Keppler</a:t>
            </a:r>
            <a:r>
              <a:rPr lang="en-CA" sz="2000" dirty="0">
                <a:solidFill>
                  <a:srgbClr val="FFFFFF"/>
                </a:solidFill>
                <a:latin typeface="Calibri Light"/>
              </a:rPr>
              <a:t> (1902)</a:t>
            </a:r>
            <a:endParaRPr lang="en-GB" sz="2000" dirty="0">
              <a:solidFill>
                <a:srgbClr val="FFFFFF"/>
              </a:solidFill>
            </a:endParaRPr>
          </a:p>
        </p:txBody>
      </p:sp>
    </p:spTree>
    <p:extLst>
      <p:ext uri="{BB962C8B-B14F-4D97-AF65-F5344CB8AC3E}">
        <p14:creationId xmlns:p14="http://schemas.microsoft.com/office/powerpoint/2010/main" val="357531622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British-Africa.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24377650" cy="13716000"/>
          </a:xfrm>
        </p:spPr>
      </p:pic>
      <p:sp>
        <p:nvSpPr>
          <p:cNvPr id="16" name="Rectangle 15"/>
          <p:cNvSpPr/>
          <p:nvPr/>
        </p:nvSpPr>
        <p:spPr>
          <a:xfrm>
            <a:off x="0" y="-21265"/>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sz="4800">
              <a:solidFill>
                <a:srgbClr val="FFFFFF"/>
              </a:solidFill>
              <a:latin typeface="Montserrat Light" charset="0"/>
              <a:ea typeface="ＭＳ Ｐゴシック" charset="0"/>
            </a:endParaRPr>
          </a:p>
        </p:txBody>
      </p:sp>
      <p:sp>
        <p:nvSpPr>
          <p:cNvPr id="7" name="TextBox 6"/>
          <p:cNvSpPr txBox="1"/>
          <p:nvPr/>
        </p:nvSpPr>
        <p:spPr>
          <a:xfrm>
            <a:off x="588810" y="970171"/>
            <a:ext cx="10368691" cy="2505301"/>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lnSpc>
                <a:spcPct val="80000"/>
              </a:lnSpc>
            </a:pPr>
            <a:r>
              <a:rPr lang="en-US" sz="9600" b="1" dirty="0">
                <a:solidFill>
                  <a:schemeClr val="bg1"/>
                </a:solidFill>
                <a:latin typeface="Arial" panose="020B0604020202020204" pitchFamily="34" charset="0"/>
                <a:cs typeface="Arial" panose="020B0604020202020204" pitchFamily="34" charset="0"/>
              </a:rPr>
              <a:t>IMPERIALISM &amp; COLONIALISM</a:t>
            </a:r>
          </a:p>
        </p:txBody>
      </p:sp>
      <p:sp>
        <p:nvSpPr>
          <p:cNvPr id="8" name="TextBox 7"/>
          <p:cNvSpPr txBox="1"/>
          <p:nvPr/>
        </p:nvSpPr>
        <p:spPr>
          <a:xfrm>
            <a:off x="588810" y="520141"/>
            <a:ext cx="6267450" cy="338137"/>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TO BETTER UNDERSTAND</a:t>
            </a:r>
          </a:p>
        </p:txBody>
      </p:sp>
      <p:sp>
        <p:nvSpPr>
          <p:cNvPr id="9" name="TextBox 8"/>
          <p:cNvSpPr txBox="1"/>
          <p:nvPr/>
        </p:nvSpPr>
        <p:spPr>
          <a:xfrm>
            <a:off x="16102640" y="10679563"/>
            <a:ext cx="7848600" cy="338554"/>
          </a:xfrm>
          <a:prstGeom prst="rect">
            <a:avLst/>
          </a:prstGeom>
          <a:noFill/>
        </p:spPr>
        <p:txBody>
          <a:bodyPr wrap="square">
            <a:spAutoFit/>
          </a:bodyPr>
          <a:lstStyle/>
          <a:p>
            <a:pPr defTabSz="1828434" eaLnBrk="1" fontAlgn="auto" hangingPunct="1">
              <a:spcBef>
                <a:spcPts val="0"/>
              </a:spcBef>
              <a:spcAft>
                <a:spcPts val="0"/>
              </a:spcAft>
              <a:defRPr/>
            </a:pPr>
            <a:r>
              <a:rPr lang="en-US" sz="1600" spc="1200" dirty="0">
                <a:solidFill>
                  <a:schemeClr val="bg1"/>
                </a:solidFill>
                <a:latin typeface="Montserrat" charset="0"/>
                <a:ea typeface="Montserrat" charset="0"/>
                <a:cs typeface="Montserrat" charset="0"/>
              </a:rPr>
              <a:t>WE MUST FIRST </a:t>
            </a:r>
            <a:r>
              <a:rPr lang="en-US" sz="1600" spc="1200" dirty="0">
                <a:solidFill>
                  <a:schemeClr val="bg1"/>
                </a:solidFill>
                <a:latin typeface="Arial" panose="020B0604020202020204" pitchFamily="34" charset="0"/>
                <a:ea typeface="Montserrat" charset="0"/>
                <a:cs typeface="Arial" panose="020B0604020202020204" pitchFamily="34" charset="0"/>
              </a:rPr>
              <a:t>UNDERSTAND</a:t>
            </a:r>
          </a:p>
        </p:txBody>
      </p:sp>
      <p:sp>
        <p:nvSpPr>
          <p:cNvPr id="10" name="TextBox 9"/>
          <p:cNvSpPr txBox="1"/>
          <p:nvPr/>
        </p:nvSpPr>
        <p:spPr>
          <a:xfrm>
            <a:off x="16102640" y="10828085"/>
            <a:ext cx="7848600" cy="1862048"/>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RACISM.</a:t>
            </a:r>
          </a:p>
        </p:txBody>
      </p:sp>
      <p:sp>
        <p:nvSpPr>
          <p:cNvPr id="11" name="TextBox 10"/>
          <p:cNvSpPr txBox="1"/>
          <p:nvPr/>
        </p:nvSpPr>
        <p:spPr>
          <a:xfrm>
            <a:off x="300804" y="13068428"/>
            <a:ext cx="11196590" cy="400110"/>
          </a:xfrm>
          <a:prstGeom prst="rect">
            <a:avLst/>
          </a:prstGeom>
          <a:noFill/>
        </p:spPr>
        <p:txBody>
          <a:bodyPr wrap="square" rtlCol="0">
            <a:spAutoFit/>
          </a:bodyPr>
          <a:lstStyle/>
          <a:p>
            <a:r>
              <a:rPr lang="en-CA" sz="2000" dirty="0">
                <a:solidFill>
                  <a:srgbClr val="FFFFFF"/>
                </a:solidFill>
                <a:latin typeface="Arial"/>
                <a:cs typeface="Arial"/>
              </a:rPr>
              <a:t>An artist's impression of the last stand at the Battle of </a:t>
            </a:r>
            <a:r>
              <a:rPr lang="en-CA" sz="2000" dirty="0" err="1">
                <a:solidFill>
                  <a:srgbClr val="FFFFFF"/>
                </a:solidFill>
                <a:latin typeface="Arial"/>
                <a:cs typeface="Arial"/>
              </a:rPr>
              <a:t>Isandlwana</a:t>
            </a:r>
            <a:r>
              <a:rPr lang="en-CA" sz="2000" dirty="0">
                <a:solidFill>
                  <a:srgbClr val="FFFFFF"/>
                </a:solidFill>
                <a:latin typeface="Arial"/>
                <a:cs typeface="Arial"/>
              </a:rPr>
              <a:t> during the Anglo-Zulu War. </a:t>
            </a:r>
            <a:endParaRPr lang="en-GB" sz="2000" dirty="0">
              <a:solidFill>
                <a:srgbClr val="FFFFFF"/>
              </a:solidFill>
              <a:latin typeface="Arial"/>
              <a:cs typeface="Arial"/>
            </a:endParaRPr>
          </a:p>
        </p:txBody>
      </p:sp>
    </p:spTree>
    <p:extLst>
      <p:ext uri="{BB962C8B-B14F-4D97-AF65-F5344CB8AC3E}">
        <p14:creationId xmlns:p14="http://schemas.microsoft.com/office/powerpoint/2010/main" val="32862479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3590" y="1454081"/>
            <a:ext cx="16286684" cy="3416320"/>
          </a:xfrm>
          <a:prstGeom prst="rect">
            <a:avLst/>
          </a:prstGeom>
        </p:spPr>
        <p:txBody>
          <a:bodyPr wrap="square">
            <a:spAutoFit/>
          </a:bodyPr>
          <a:lstStyle/>
          <a:p>
            <a:pPr algn="ctr"/>
            <a:r>
              <a:rPr lang="en-US" sz="7200" i="1" dirty="0">
                <a:solidFill>
                  <a:schemeClr val="tx2"/>
                </a:solidFill>
                <a:latin typeface="Arial" panose="020B0604020202020204" pitchFamily="34" charset="0"/>
                <a:cs typeface="Arial" panose="020B0604020202020204" pitchFamily="34" charset="0"/>
              </a:rPr>
              <a:t>“</a:t>
            </a:r>
            <a:r>
              <a:rPr lang="en-US" altLang="en-US" sz="7200" i="1" kern="0" dirty="0">
                <a:solidFill>
                  <a:schemeClr val="tx2"/>
                </a:solidFill>
                <a:latin typeface="Arial" panose="020B0604020202020204" pitchFamily="34" charset="0"/>
                <a:cs typeface="Arial" panose="020B0604020202020204" pitchFamily="34" charset="0"/>
              </a:rPr>
              <a:t>Racism rests upon and functions as a kind of seesaw: the persecutor rises by debasing and inferiorizing his victim” </a:t>
            </a:r>
            <a:endParaRPr lang="en-US" sz="7200" i="1" dirty="0">
              <a:solidFill>
                <a:schemeClr val="tx2"/>
              </a:solidFill>
              <a:latin typeface="Arial" panose="020B0604020202020204" pitchFamily="34" charset="0"/>
              <a:cs typeface="Arial" panose="020B0604020202020204" pitchFamily="34" charset="0"/>
            </a:endParaRPr>
          </a:p>
        </p:txBody>
      </p:sp>
      <p:sp>
        <p:nvSpPr>
          <p:cNvPr id="8" name="TextBox 2"/>
          <p:cNvSpPr txBox="1">
            <a:spLocks noChangeArrowheads="1"/>
          </p:cNvSpPr>
          <p:nvPr/>
        </p:nvSpPr>
        <p:spPr bwMode="auto">
          <a:xfrm>
            <a:off x="18182190" y="5655230"/>
            <a:ext cx="31857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dirty="0">
                <a:solidFill>
                  <a:srgbClr val="1A6BAD"/>
                </a:solidFill>
                <a:latin typeface="Arial" panose="020B0604020202020204" pitchFamily="34" charset="0"/>
                <a:cs typeface="Arial" panose="020B0604020202020204" pitchFamily="34" charset="0"/>
              </a:rPr>
              <a:t>-Albert </a:t>
            </a:r>
            <a:r>
              <a:rPr lang="en-US" dirty="0" err="1">
                <a:solidFill>
                  <a:srgbClr val="1A6BAD"/>
                </a:solidFill>
                <a:latin typeface="Arial" panose="020B0604020202020204" pitchFamily="34" charset="0"/>
                <a:cs typeface="Arial" panose="020B0604020202020204" pitchFamily="34" charset="0"/>
              </a:rPr>
              <a:t>Memmi</a:t>
            </a:r>
            <a:endParaRPr lang="en-US" dirty="0">
              <a:solidFill>
                <a:srgbClr val="1A6BAD"/>
              </a:solidFill>
              <a:latin typeface="Arial" panose="020B0604020202020204" pitchFamily="34" charset="0"/>
              <a:cs typeface="Arial" panose="020B0604020202020204" pitchFamily="34" charset="0"/>
            </a:endParaRPr>
          </a:p>
        </p:txBody>
      </p:sp>
      <p:pic>
        <p:nvPicPr>
          <p:cNvPr id="3" name="Picture 2" descr="sesaw.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26725" y="4177392"/>
            <a:ext cx="14311455" cy="10491188"/>
          </a:xfrm>
          <a:prstGeom prst="rect">
            <a:avLst/>
          </a:prstGeom>
        </p:spPr>
      </p:pic>
    </p:spTree>
    <p:extLst>
      <p:ext uri="{BB962C8B-B14F-4D97-AF65-F5344CB8AC3E}">
        <p14:creationId xmlns:p14="http://schemas.microsoft.com/office/powerpoint/2010/main" val="1315178737"/>
      </p:ext>
    </p:extLst>
  </p:cSld>
  <p:clrMapOvr>
    <a:masterClrMapping/>
  </p:clrMapOvr>
  <p:transition spd="med" advClick="0" advTm="2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757751" y="4435403"/>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WHAT IS RACISM?</a:t>
            </a:r>
          </a:p>
        </p:txBody>
      </p:sp>
      <p:sp>
        <p:nvSpPr>
          <p:cNvPr id="5" name="TextBox 4"/>
          <p:cNvSpPr txBox="1"/>
          <p:nvPr/>
        </p:nvSpPr>
        <p:spPr>
          <a:xfrm>
            <a:off x="1345132" y="409684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6" name="Rectangle 5"/>
          <p:cNvSpPr/>
          <p:nvPr/>
        </p:nvSpPr>
        <p:spPr>
          <a:xfrm>
            <a:off x="2127124" y="6367845"/>
            <a:ext cx="7831839" cy="4854214"/>
          </a:xfrm>
          <a:prstGeom prst="rect">
            <a:avLst/>
          </a:prstGeom>
        </p:spPr>
        <p:txBody>
          <a:bodyPr wrap="square">
            <a:spAutoFit/>
          </a:bodyPr>
          <a:lstStyle/>
          <a:p>
            <a:pPr lvl="0">
              <a:lnSpc>
                <a:spcPct val="150000"/>
              </a:lnSpc>
            </a:pPr>
            <a:r>
              <a:rPr lang="en-US" altLang="en-US" sz="3000" kern="0" dirty="0">
                <a:solidFill>
                  <a:srgbClr val="5F5F5F"/>
                </a:solidFill>
                <a:latin typeface="Arial" panose="020B0604020202020204" pitchFamily="34" charset="0"/>
                <a:cs typeface="Arial" panose="020B0604020202020204" pitchFamily="34" charset="0"/>
              </a:rPr>
              <a:t>It looks a lot like this:</a:t>
            </a:r>
          </a:p>
          <a:p>
            <a:pPr lvl="0">
              <a:lnSpc>
                <a:spcPct val="150000"/>
              </a:lnSpc>
            </a:pPr>
            <a:endParaRPr lang="en-US" altLang="en-US" sz="3000" kern="0" dirty="0">
              <a:solidFill>
                <a:srgbClr val="5F5F5F"/>
              </a:solidFill>
              <a:latin typeface="Arial" panose="020B0604020202020204" pitchFamily="34" charset="0"/>
              <a:cs typeface="Arial" panose="020B0604020202020204" pitchFamily="34" charset="0"/>
            </a:endParaRPr>
          </a:p>
          <a:p>
            <a:pPr lvl="0">
              <a:lnSpc>
                <a:spcPct val="150000"/>
              </a:lnSpc>
            </a:pPr>
            <a:r>
              <a:rPr lang="en-US" altLang="en-US" sz="3000" kern="0" dirty="0">
                <a:solidFill>
                  <a:srgbClr val="5F5F5F"/>
                </a:solidFill>
                <a:latin typeface="Arial" panose="020B0604020202020204" pitchFamily="34" charset="0"/>
                <a:cs typeface="Arial" panose="020B0604020202020204" pitchFamily="34" charset="0"/>
              </a:rPr>
              <a:t>This person belongs to a group that taught him her is better than… therefore he can justify when he benefits from the other (inferior) group.</a:t>
            </a:r>
          </a:p>
          <a:p>
            <a:pPr>
              <a:lnSpc>
                <a:spcPct val="150000"/>
              </a:lnSpc>
            </a:pPr>
            <a:endParaRPr lang="en-US" altLang="en-US" sz="3000" kern="0" dirty="0">
              <a:solidFill>
                <a:srgbClr val="5F5F5F"/>
              </a:solidFill>
              <a:latin typeface="Arial" panose="020B0604020202020204" pitchFamily="34" charset="0"/>
              <a:cs typeface="Arial" panose="020B0604020202020204" pitchFamily="34" charset="0"/>
            </a:endParaRPr>
          </a:p>
        </p:txBody>
      </p:sp>
      <p:pic>
        <p:nvPicPr>
          <p:cNvPr id="9" name="Picture 8" descr="racis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9332" y="2010091"/>
            <a:ext cx="11720138" cy="8591592"/>
          </a:xfrm>
          <a:prstGeom prst="rect">
            <a:avLst/>
          </a:prstGeom>
        </p:spPr>
      </p:pic>
    </p:spTree>
    <p:extLst>
      <p:ext uri="{BB962C8B-B14F-4D97-AF65-F5344CB8AC3E}">
        <p14:creationId xmlns:p14="http://schemas.microsoft.com/office/powerpoint/2010/main" val="41203460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p:cNvSpPr txBox="1">
            <a:spLocks noChangeArrowheads="1"/>
          </p:cNvSpPr>
          <p:nvPr/>
        </p:nvSpPr>
        <p:spPr bwMode="auto">
          <a:xfrm>
            <a:off x="2016132" y="2679355"/>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RACISM IS:</a:t>
            </a:r>
          </a:p>
        </p:txBody>
      </p:sp>
      <p:sp>
        <p:nvSpPr>
          <p:cNvPr id="6" name="Rectangle 5"/>
          <p:cNvSpPr/>
          <p:nvPr/>
        </p:nvSpPr>
        <p:spPr>
          <a:xfrm>
            <a:off x="2436679" y="4646560"/>
            <a:ext cx="9780409" cy="9009198"/>
          </a:xfrm>
          <a:prstGeom prst="rect">
            <a:avLst/>
          </a:prstGeom>
        </p:spPr>
        <p:txBody>
          <a:bodyPr wrap="square">
            <a:spAutoFit/>
          </a:bodyPr>
          <a:lstStyle/>
          <a:p>
            <a:pPr>
              <a:lnSpc>
                <a:spcPct val="150000"/>
              </a:lnSpc>
            </a:pPr>
            <a:r>
              <a:rPr lang="en-CA" sz="3000" dirty="0">
                <a:solidFill>
                  <a:srgbClr val="5F5F5F"/>
                </a:solidFill>
                <a:latin typeface="Arial" panose="020B0604020202020204" pitchFamily="34" charset="0"/>
                <a:cs typeface="Arial" panose="020B0604020202020204" pitchFamily="34" charset="0"/>
              </a:rPr>
              <a:t>The belief that some races are inherently </a:t>
            </a:r>
            <a:r>
              <a:rPr lang="en-CA" sz="3000" u="sng" dirty="0">
                <a:solidFill>
                  <a:srgbClr val="5F5F5F"/>
                </a:solidFill>
                <a:latin typeface="Arial" panose="020B0604020202020204" pitchFamily="34" charset="0"/>
                <a:cs typeface="Arial" panose="020B0604020202020204" pitchFamily="34" charset="0"/>
              </a:rPr>
              <a:t>superior</a:t>
            </a:r>
            <a:r>
              <a:rPr lang="en-CA" sz="3000" dirty="0">
                <a:solidFill>
                  <a:srgbClr val="5F5F5F"/>
                </a:solidFill>
                <a:latin typeface="Arial" panose="020B0604020202020204" pitchFamily="34" charset="0"/>
                <a:cs typeface="Arial" panose="020B0604020202020204" pitchFamily="34" charset="0"/>
              </a:rPr>
              <a:t> (</a:t>
            </a:r>
            <a:r>
              <a:rPr lang="en-CA" sz="3000" i="1" dirty="0">
                <a:solidFill>
                  <a:srgbClr val="5F5F5F"/>
                </a:solidFill>
                <a:latin typeface="Arial" panose="020B0604020202020204" pitchFamily="34" charset="0"/>
                <a:cs typeface="Arial" panose="020B0604020202020204" pitchFamily="34" charset="0"/>
              </a:rPr>
              <a:t>physically, intellectually, or culturally</a:t>
            </a:r>
            <a:r>
              <a:rPr lang="en-CA" sz="3000" dirty="0">
                <a:solidFill>
                  <a:srgbClr val="5F5F5F"/>
                </a:solidFill>
                <a:latin typeface="Arial" panose="020B0604020202020204" pitchFamily="34" charset="0"/>
                <a:cs typeface="Arial" panose="020B0604020202020204" pitchFamily="34" charset="0"/>
              </a:rPr>
              <a:t>) to others and therefore have a right to </a:t>
            </a:r>
            <a:r>
              <a:rPr lang="en-CA" sz="3000" u="sng" dirty="0">
                <a:solidFill>
                  <a:srgbClr val="5F5F5F"/>
                </a:solidFill>
                <a:latin typeface="Arial" panose="020B0604020202020204" pitchFamily="34" charset="0"/>
                <a:cs typeface="Arial" panose="020B0604020202020204" pitchFamily="34" charset="0"/>
              </a:rPr>
              <a:t>dominate</a:t>
            </a:r>
            <a:r>
              <a:rPr lang="en-CA" sz="3000" dirty="0">
                <a:solidFill>
                  <a:srgbClr val="5F5F5F"/>
                </a:solidFill>
                <a:latin typeface="Arial" panose="020B0604020202020204" pitchFamily="34" charset="0"/>
                <a:cs typeface="Arial" panose="020B0604020202020204" pitchFamily="34" charset="0"/>
              </a:rPr>
              <a:t> them &amp; to </a:t>
            </a:r>
            <a:r>
              <a:rPr lang="en-CA" sz="3000" u="sng" dirty="0">
                <a:solidFill>
                  <a:srgbClr val="5F5F5F"/>
                </a:solidFill>
                <a:latin typeface="Arial" panose="020B0604020202020204" pitchFamily="34" charset="0"/>
                <a:cs typeface="Arial" panose="020B0604020202020204" pitchFamily="34" charset="0"/>
              </a:rPr>
              <a:t>exclude</a:t>
            </a:r>
            <a:r>
              <a:rPr lang="en-CA" sz="3000" dirty="0">
                <a:solidFill>
                  <a:srgbClr val="5F5F5F"/>
                </a:solidFill>
                <a:latin typeface="Arial" panose="020B0604020202020204" pitchFamily="34" charset="0"/>
                <a:cs typeface="Arial" panose="020B0604020202020204" pitchFamily="34" charset="0"/>
              </a:rPr>
              <a:t> them out of power and wealth. This usually involves the idea that one’s own race is superior and has the right to rule others.</a:t>
            </a:r>
            <a:endParaRPr lang="en-US" sz="3000" dirty="0">
              <a:solidFill>
                <a:srgbClr val="5F5F5F"/>
              </a:solidFill>
              <a:latin typeface="Arial" panose="020B0604020202020204" pitchFamily="34" charset="0"/>
              <a:cs typeface="Arial" panose="020B0604020202020204" pitchFamily="34" charset="0"/>
            </a:endParaRPr>
          </a:p>
          <a:p>
            <a:pPr>
              <a:lnSpc>
                <a:spcPct val="150000"/>
              </a:lnSpc>
            </a:pPr>
            <a:endParaRPr lang="fr-CA" sz="3000" b="1" dirty="0">
              <a:solidFill>
                <a:srgbClr val="5F5F5F"/>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US" altLang="en-US" sz="3000" kern="0" dirty="0">
                <a:solidFill>
                  <a:srgbClr val="5F5F5F"/>
                </a:solidFill>
                <a:latin typeface="Arial" panose="020B0604020202020204" pitchFamily="34" charset="0"/>
                <a:cs typeface="Arial" panose="020B0604020202020204" pitchFamily="34" charset="0"/>
              </a:rPr>
              <a:t>Hatred or intolerance of another race or group</a:t>
            </a:r>
          </a:p>
          <a:p>
            <a:pPr marL="342900" lvl="0" indent="-342900">
              <a:lnSpc>
                <a:spcPct val="150000"/>
              </a:lnSpc>
              <a:buFont typeface="Arial"/>
              <a:buChar char="•"/>
            </a:pPr>
            <a:r>
              <a:rPr lang="en-US" altLang="en-US" sz="3000" kern="0" dirty="0">
                <a:solidFill>
                  <a:srgbClr val="5F5F5F"/>
                </a:solidFill>
                <a:latin typeface="Arial" panose="020B0604020202020204" pitchFamily="34" charset="0"/>
                <a:cs typeface="Arial" panose="020B0604020202020204" pitchFamily="34" charset="0"/>
              </a:rPr>
              <a:t>Hatred is blatant</a:t>
            </a:r>
          </a:p>
          <a:p>
            <a:pPr marL="342900" lvl="0" indent="-342900">
              <a:lnSpc>
                <a:spcPct val="150000"/>
              </a:lnSpc>
              <a:buFont typeface="Arial"/>
              <a:buChar char="•"/>
            </a:pPr>
            <a:r>
              <a:rPr lang="en-US" altLang="en-US" sz="3000" kern="0" dirty="0">
                <a:solidFill>
                  <a:srgbClr val="5F5F5F"/>
                </a:solidFill>
                <a:latin typeface="Arial" panose="020B0604020202020204" pitchFamily="34" charset="0"/>
                <a:cs typeface="Arial" panose="020B0604020202020204" pitchFamily="34" charset="0"/>
              </a:rPr>
              <a:t>Intolerances are more subtle forms of racism</a:t>
            </a:r>
          </a:p>
          <a:p>
            <a:pPr>
              <a:lnSpc>
                <a:spcPct val="150000"/>
              </a:lnSpc>
            </a:pPr>
            <a:endParaRPr lang="fr-CA" altLang="en-US" sz="3000" kern="0" dirty="0">
              <a:solidFill>
                <a:srgbClr val="5F5F5F"/>
              </a:solidFill>
              <a:latin typeface="Arial" panose="020B0604020202020204" pitchFamily="34" charset="0"/>
              <a:cs typeface="Arial" panose="020B0604020202020204" pitchFamily="34" charset="0"/>
            </a:endParaRPr>
          </a:p>
          <a:p>
            <a:pPr lvl="0">
              <a:lnSpc>
                <a:spcPct val="150000"/>
              </a:lnSpc>
            </a:pPr>
            <a:endParaRPr lang="fr-CA" altLang="en-US" sz="3000" kern="0" dirty="0">
              <a:solidFill>
                <a:srgbClr val="5F5F5F"/>
              </a:solidFill>
              <a:latin typeface="Arial" panose="020B0604020202020204" pitchFamily="34" charset="0"/>
              <a:cs typeface="Arial" panose="020B0604020202020204" pitchFamily="34" charset="0"/>
            </a:endParaRPr>
          </a:p>
          <a:p>
            <a:pPr>
              <a:lnSpc>
                <a:spcPct val="150000"/>
              </a:lnSpc>
            </a:pPr>
            <a:endParaRPr lang="fr-CA" sz="3000" dirty="0">
              <a:solidFill>
                <a:srgbClr val="5F5F5F"/>
              </a:solidFill>
              <a:latin typeface="Arial" panose="020B0604020202020204" pitchFamily="34" charset="0"/>
              <a:cs typeface="Arial" panose="020B0604020202020204" pitchFamily="34" charset="0"/>
            </a:endParaRPr>
          </a:p>
        </p:txBody>
      </p:sp>
      <p:pic>
        <p:nvPicPr>
          <p:cNvPr id="2" name="Picture Placeholder 1" descr="19_1452179403.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r="-250"/>
          <a:stretch/>
        </p:blipFill>
        <p:spPr>
          <a:xfrm>
            <a:off x="13069471" y="0"/>
            <a:ext cx="10193866" cy="13716000"/>
          </a:xfrm>
        </p:spPr>
      </p:pic>
      <p:sp>
        <p:nvSpPr>
          <p:cNvPr id="7" name="TextBox 6"/>
          <p:cNvSpPr txBox="1"/>
          <p:nvPr/>
        </p:nvSpPr>
        <p:spPr>
          <a:xfrm>
            <a:off x="2742888" y="2340801"/>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8" name="TextBox 7"/>
          <p:cNvSpPr txBox="1"/>
          <p:nvPr/>
        </p:nvSpPr>
        <p:spPr>
          <a:xfrm>
            <a:off x="6149769" y="13121079"/>
            <a:ext cx="7386407" cy="1107996"/>
          </a:xfrm>
          <a:prstGeom prst="rect">
            <a:avLst/>
          </a:prstGeom>
          <a:noFill/>
        </p:spPr>
        <p:txBody>
          <a:bodyPr wrap="square" rtlCol="0">
            <a:spAutoFit/>
          </a:bodyPr>
          <a:lstStyle/>
          <a:p>
            <a:pPr defTabSz="912813">
              <a:spcBef>
                <a:spcPct val="30000"/>
              </a:spcBef>
              <a:defRPr/>
            </a:pPr>
            <a:r>
              <a:rPr lang="en-US" sz="2000" i="1" dirty="0">
                <a:latin typeface="Arial"/>
                <a:cs typeface="Arial"/>
              </a:rPr>
              <a:t>Good, good little Frenchmen</a:t>
            </a:r>
            <a:r>
              <a:rPr lang="en-US" sz="2000" dirty="0">
                <a:latin typeface="Arial"/>
                <a:cs typeface="Arial"/>
              </a:rPr>
              <a:t>, printed advertisement (1895)</a:t>
            </a:r>
          </a:p>
          <a:p>
            <a:pPr defTabSz="912813">
              <a:spcBef>
                <a:spcPct val="30000"/>
              </a:spcBef>
              <a:defRPr/>
            </a:pPr>
            <a:endParaRPr lang="en-CA" sz="2000" dirty="0">
              <a:latin typeface="Arial"/>
              <a:cs typeface="Arial"/>
            </a:endParaRPr>
          </a:p>
          <a:p>
            <a:endParaRPr lang="en-GB" sz="2000" dirty="0">
              <a:latin typeface="Arial"/>
              <a:cs typeface="Arial"/>
            </a:endParaRPr>
          </a:p>
        </p:txBody>
      </p:sp>
    </p:spTree>
    <p:extLst>
      <p:ext uri="{BB962C8B-B14F-4D97-AF65-F5344CB8AC3E}">
        <p14:creationId xmlns:p14="http://schemas.microsoft.com/office/powerpoint/2010/main" val="38717619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13227793" y="4052827"/>
            <a:ext cx="1072515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SUBTLE FORMS OF RACISM</a:t>
            </a:r>
          </a:p>
        </p:txBody>
      </p:sp>
      <p:pic>
        <p:nvPicPr>
          <p:cNvPr id="6" name="Picture 5" descr="Artboard 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8018" y="10926259"/>
            <a:ext cx="5386809" cy="821861"/>
          </a:xfrm>
          <a:prstGeom prst="rect">
            <a:avLst/>
          </a:prstGeom>
        </p:spPr>
      </p:pic>
      <p:sp>
        <p:nvSpPr>
          <p:cNvPr id="3" name="Rectangle 2"/>
          <p:cNvSpPr/>
          <p:nvPr/>
        </p:nvSpPr>
        <p:spPr>
          <a:xfrm>
            <a:off x="14022830" y="7396684"/>
            <a:ext cx="9058488" cy="5546711"/>
          </a:xfrm>
          <a:prstGeom prst="rect">
            <a:avLst/>
          </a:prstGeom>
        </p:spPr>
        <p:txBody>
          <a:bodyPr wrap="square">
            <a:spAutoFit/>
          </a:bodyPr>
          <a:lstStyle/>
          <a:p>
            <a:pPr>
              <a:lnSpc>
                <a:spcPct val="150000"/>
              </a:lnSpc>
            </a:pPr>
            <a:r>
              <a:rPr lang="en-US" altLang="en-US" sz="3000" kern="0" dirty="0">
                <a:latin typeface="Arial" panose="020B0604020202020204" pitchFamily="34" charset="0"/>
                <a:cs typeface="Arial" panose="020B0604020202020204" pitchFamily="34" charset="0"/>
              </a:rPr>
              <a:t>Intolerance, impatience, annoyance, condescendence and even pity.</a:t>
            </a:r>
          </a:p>
          <a:p>
            <a:pPr lvl="0">
              <a:lnSpc>
                <a:spcPct val="150000"/>
              </a:lnSpc>
            </a:pPr>
            <a:endParaRPr lang="en-US" altLang="en-US" sz="3000" kern="0" dirty="0">
              <a:latin typeface="Arial" panose="020B0604020202020204" pitchFamily="34" charset="0"/>
              <a:cs typeface="Arial" panose="020B0604020202020204" pitchFamily="34" charset="0"/>
            </a:endParaRPr>
          </a:p>
          <a:p>
            <a:pPr lvl="0">
              <a:lnSpc>
                <a:spcPct val="150000"/>
              </a:lnSpc>
            </a:pPr>
            <a:r>
              <a:rPr lang="en-US" altLang="en-US" sz="3000" kern="0" dirty="0">
                <a:latin typeface="Arial" panose="020B0604020202020204" pitchFamily="34" charset="0"/>
                <a:cs typeface="Arial" panose="020B0604020202020204" pitchFamily="34" charset="0"/>
              </a:rPr>
              <a:t>Sometimes racism is part of every day life and embedded in the power dynamics of society; it can be hard to notice, it becomes normal or </a:t>
            </a:r>
            <a:r>
              <a:rPr lang="en-US" altLang="en-US" sz="3000" u="sng" kern="0" dirty="0">
                <a:latin typeface="Arial" panose="020B0604020202020204" pitchFamily="34" charset="0"/>
                <a:cs typeface="Arial" panose="020B0604020202020204" pitchFamily="34" charset="0"/>
              </a:rPr>
              <a:t>invisible</a:t>
            </a:r>
            <a:r>
              <a:rPr lang="en-US" altLang="en-US" sz="3000" kern="0" dirty="0">
                <a:latin typeface="Arial" panose="020B0604020202020204" pitchFamily="34" charset="0"/>
                <a:cs typeface="Arial" panose="020B0604020202020204" pitchFamily="34" charset="0"/>
              </a:rPr>
              <a:t>.</a:t>
            </a:r>
          </a:p>
          <a:p>
            <a:pPr lvl="0">
              <a:lnSpc>
                <a:spcPct val="150000"/>
              </a:lnSpc>
            </a:pPr>
            <a:endParaRPr lang="en-US" altLang="en-US" sz="3000" kern="0" dirty="0">
              <a:latin typeface="Arial" panose="020B0604020202020204" pitchFamily="34" charset="0"/>
              <a:cs typeface="Arial" panose="020B0604020202020204" pitchFamily="34" charset="0"/>
            </a:endParaRPr>
          </a:p>
          <a:p>
            <a:pPr>
              <a:lnSpc>
                <a:spcPct val="150000"/>
              </a:lnSpc>
            </a:pPr>
            <a:endParaRPr lang="en-US" sz="3000" dirty="0">
              <a:latin typeface="Arial" panose="020B0604020202020204" pitchFamily="34" charset="0"/>
              <a:cs typeface="Arial" panose="020B0604020202020204" pitchFamily="34" charset="0"/>
            </a:endParaRPr>
          </a:p>
        </p:txBody>
      </p:sp>
      <p:sp>
        <p:nvSpPr>
          <p:cNvPr id="9" name="TextBox 8"/>
          <p:cNvSpPr txBox="1"/>
          <p:nvPr/>
        </p:nvSpPr>
        <p:spPr>
          <a:xfrm>
            <a:off x="13950005" y="371427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pic>
        <p:nvPicPr>
          <p:cNvPr id="2" name="Picture 1" descr="tumblr_mmcawjgHOy1s86b1ko1_5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191" y="2316370"/>
            <a:ext cx="13068106" cy="9095402"/>
          </a:xfrm>
          <a:prstGeom prst="rect">
            <a:avLst/>
          </a:prstGeom>
        </p:spPr>
      </p:pic>
      <p:sp>
        <p:nvSpPr>
          <p:cNvPr id="4" name="Rectangle 3"/>
          <p:cNvSpPr/>
          <p:nvPr/>
        </p:nvSpPr>
        <p:spPr>
          <a:xfrm>
            <a:off x="1797841" y="11742564"/>
            <a:ext cx="8227498" cy="400110"/>
          </a:xfrm>
          <a:prstGeom prst="rect">
            <a:avLst/>
          </a:prstGeom>
        </p:spPr>
        <p:txBody>
          <a:bodyPr wrap="square">
            <a:spAutoFit/>
          </a:bodyPr>
          <a:lstStyle/>
          <a:p>
            <a:r>
              <a:rPr lang="en-US" sz="2000" dirty="0">
                <a:latin typeface="Calibri Light"/>
              </a:rPr>
              <a:t>United </a:t>
            </a:r>
            <a:r>
              <a:rPr lang="en-US" sz="2000" dirty="0" err="1">
                <a:latin typeface="Calibri Light"/>
              </a:rPr>
              <a:t>Colours</a:t>
            </a:r>
            <a:r>
              <a:rPr lang="en-US" sz="2000" dirty="0">
                <a:latin typeface="Calibri Light"/>
              </a:rPr>
              <a:t> of Benetton ‘</a:t>
            </a:r>
            <a:r>
              <a:rPr lang="en-US" sz="2000" i="1" dirty="0">
                <a:latin typeface="Calibri Light"/>
              </a:rPr>
              <a:t>Angel and Devil</a:t>
            </a:r>
            <a:r>
              <a:rPr lang="en-US" sz="2000" dirty="0">
                <a:latin typeface="Calibri Light"/>
              </a:rPr>
              <a:t>’ 1991 advertising campaign</a:t>
            </a:r>
            <a:endParaRPr lang="en-GB" sz="2000" dirty="0"/>
          </a:p>
        </p:txBody>
      </p:sp>
    </p:spTree>
    <p:extLst>
      <p:ext uri="{BB962C8B-B14F-4D97-AF65-F5344CB8AC3E}">
        <p14:creationId xmlns:p14="http://schemas.microsoft.com/office/powerpoint/2010/main" val="99055551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p:cNvSpPr txBox="1">
            <a:spLocks noChangeArrowheads="1"/>
          </p:cNvSpPr>
          <p:nvPr/>
        </p:nvSpPr>
        <p:spPr bwMode="auto">
          <a:xfrm>
            <a:off x="1606665" y="4725887"/>
            <a:ext cx="8225699"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WHO PROFITS FROM RACISM?</a:t>
            </a:r>
          </a:p>
        </p:txBody>
      </p:sp>
      <p:sp>
        <p:nvSpPr>
          <p:cNvPr id="5" name="Rectangle 4"/>
          <p:cNvSpPr/>
          <p:nvPr/>
        </p:nvSpPr>
        <p:spPr>
          <a:xfrm>
            <a:off x="1606665" y="7599025"/>
            <a:ext cx="9175941" cy="2776722"/>
          </a:xfrm>
          <a:prstGeom prst="rect">
            <a:avLst/>
          </a:prstGeom>
        </p:spPr>
        <p:txBody>
          <a:bodyPr wrap="square">
            <a:spAutoFit/>
          </a:bodyPr>
          <a:lstStyle/>
          <a:p>
            <a:pPr lvl="0">
              <a:lnSpc>
                <a:spcPct val="150000"/>
              </a:lnSpc>
            </a:pPr>
            <a:r>
              <a:rPr lang="en-US" altLang="en-US" sz="3000" kern="0" dirty="0">
                <a:latin typeface="Arial" panose="020B0604020202020204" pitchFamily="34" charset="0"/>
                <a:cs typeface="Arial" panose="020B0604020202020204" pitchFamily="34" charset="0"/>
              </a:rPr>
              <a:t>Are there economical or political benefits to racism? </a:t>
            </a:r>
          </a:p>
          <a:p>
            <a:pPr lvl="0">
              <a:lnSpc>
                <a:spcPct val="150000"/>
              </a:lnSpc>
            </a:pPr>
            <a:r>
              <a:rPr lang="en-US" altLang="en-US" sz="3000" kern="0" dirty="0">
                <a:latin typeface="Arial" panose="020B0604020202020204" pitchFamily="34" charset="0"/>
                <a:cs typeface="Arial" panose="020B0604020202020204" pitchFamily="34" charset="0"/>
              </a:rPr>
              <a:t>Is there money to be made? </a:t>
            </a:r>
          </a:p>
          <a:p>
            <a:pPr lvl="0">
              <a:lnSpc>
                <a:spcPct val="150000"/>
              </a:lnSpc>
            </a:pPr>
            <a:r>
              <a:rPr lang="en-US" altLang="en-US" sz="3000" kern="0" dirty="0">
                <a:latin typeface="Arial" panose="020B0604020202020204" pitchFamily="34" charset="0"/>
                <a:cs typeface="Arial" panose="020B0604020202020204" pitchFamily="34" charset="0"/>
              </a:rPr>
              <a:t> Lands to be conquered?</a:t>
            </a:r>
          </a:p>
          <a:p>
            <a:pPr>
              <a:lnSpc>
                <a:spcPct val="150000"/>
              </a:lnSpc>
            </a:pPr>
            <a:endParaRPr lang="en-US" sz="3000" dirty="0">
              <a:latin typeface="Arial" panose="020B0604020202020204" pitchFamily="34" charset="0"/>
              <a:cs typeface="Arial" panose="020B0604020202020204" pitchFamily="34" charset="0"/>
            </a:endParaRPr>
          </a:p>
        </p:txBody>
      </p:sp>
      <p:pic>
        <p:nvPicPr>
          <p:cNvPr id="6" name="Picture Placeholder 5" descr="360px-Bosnian_Crisis_1908.jpg"/>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11285364" y="0"/>
            <a:ext cx="10058400" cy="13716000"/>
          </a:xfrm>
        </p:spPr>
      </p:pic>
      <p:sp>
        <p:nvSpPr>
          <p:cNvPr id="8" name="TextBox 7"/>
          <p:cNvSpPr txBox="1"/>
          <p:nvPr/>
        </p:nvSpPr>
        <p:spPr>
          <a:xfrm>
            <a:off x="1308406" y="422457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7" name="TextBox 6"/>
          <p:cNvSpPr txBox="1"/>
          <p:nvPr/>
        </p:nvSpPr>
        <p:spPr>
          <a:xfrm>
            <a:off x="3363123" y="13141806"/>
            <a:ext cx="10425490" cy="707886"/>
          </a:xfrm>
          <a:prstGeom prst="rect">
            <a:avLst/>
          </a:prstGeom>
          <a:noFill/>
        </p:spPr>
        <p:txBody>
          <a:bodyPr wrap="square" rtlCol="0">
            <a:spAutoFit/>
          </a:bodyPr>
          <a:lstStyle/>
          <a:p>
            <a:r>
              <a:rPr lang="en-US" sz="2000" i="1" dirty="0">
                <a:latin typeface="Arial"/>
                <a:cs typeface="Arial"/>
              </a:rPr>
              <a:t>Illustration from the French magazine on the Bosnian Crisis </a:t>
            </a:r>
            <a:r>
              <a:rPr lang="en-US" sz="2000" dirty="0">
                <a:latin typeface="Arial"/>
                <a:cs typeface="Arial"/>
              </a:rPr>
              <a:t>(1908)</a:t>
            </a:r>
            <a:endParaRPr lang="en-CA" sz="2000" dirty="0">
              <a:latin typeface="Arial"/>
              <a:cs typeface="Arial"/>
            </a:endParaRPr>
          </a:p>
          <a:p>
            <a:endParaRPr lang="en-GB" sz="2000" dirty="0">
              <a:latin typeface="Arial"/>
              <a:cs typeface="Arial"/>
            </a:endParaRPr>
          </a:p>
        </p:txBody>
      </p:sp>
    </p:spTree>
    <p:extLst>
      <p:ext uri="{BB962C8B-B14F-4D97-AF65-F5344CB8AC3E}">
        <p14:creationId xmlns:p14="http://schemas.microsoft.com/office/powerpoint/2010/main" val="18699961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Box 12"/>
          <p:cNvSpPr txBox="1">
            <a:spLocks noChangeArrowheads="1"/>
          </p:cNvSpPr>
          <p:nvPr/>
        </p:nvSpPr>
        <p:spPr bwMode="auto">
          <a:xfrm>
            <a:off x="1003093" y="2500112"/>
            <a:ext cx="1072515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1A6BAD"/>
                </a:solidFill>
                <a:latin typeface="Arial" panose="020B0604020202020204" pitchFamily="34" charset="0"/>
                <a:cs typeface="Arial" panose="020B0604020202020204" pitchFamily="34" charset="0"/>
              </a:rPr>
              <a:t>HISTORICAL PESPECTIVES</a:t>
            </a:r>
          </a:p>
          <a:p>
            <a:pPr algn="ctr" eaLnBrk="1" hangingPunct="1"/>
            <a:endParaRPr lang="en-US" sz="8000" dirty="0">
              <a:solidFill>
                <a:srgbClr val="1A6BAD"/>
              </a:solidFill>
              <a:latin typeface="Arial" panose="020B0604020202020204" pitchFamily="34" charset="0"/>
              <a:cs typeface="Arial" panose="020B0604020202020204" pitchFamily="34" charset="0"/>
            </a:endParaRPr>
          </a:p>
        </p:txBody>
      </p:sp>
      <p:sp>
        <p:nvSpPr>
          <p:cNvPr id="15" name="TextBox 14"/>
          <p:cNvSpPr txBox="1"/>
          <p:nvPr/>
        </p:nvSpPr>
        <p:spPr>
          <a:xfrm>
            <a:off x="3231943" y="2331043"/>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TAKE</a:t>
            </a:r>
          </a:p>
        </p:txBody>
      </p:sp>
      <p:sp>
        <p:nvSpPr>
          <p:cNvPr id="2" name="Rectangle 1"/>
          <p:cNvSpPr/>
          <p:nvPr/>
        </p:nvSpPr>
        <p:spPr>
          <a:xfrm>
            <a:off x="991213" y="5728139"/>
            <a:ext cx="10353629" cy="7166063"/>
          </a:xfrm>
          <a:prstGeom prst="rect">
            <a:avLst/>
          </a:prstGeom>
        </p:spPr>
        <p:txBody>
          <a:bodyPr wrap="square">
            <a:spAutoFit/>
          </a:bodyPr>
          <a:lstStyle/>
          <a:p>
            <a:pPr eaLnBrk="1" hangingPunct="1">
              <a:lnSpc>
                <a:spcPct val="150000"/>
              </a:lnSpc>
            </a:pPr>
            <a:r>
              <a:rPr lang="en-US" sz="2800" dirty="0">
                <a:solidFill>
                  <a:srgbClr val="55677C"/>
                </a:solidFill>
                <a:latin typeface="Arial" panose="020B0604020202020204" pitchFamily="34" charset="0"/>
                <a:cs typeface="Arial" panose="020B0604020202020204" pitchFamily="34" charset="0"/>
              </a:rPr>
              <a:t>Taking historical perspective means understanding the social, cultural, intellectual, and emotional settings that shaped people’s lives and actions in the past. </a:t>
            </a:r>
          </a:p>
          <a:p>
            <a:pPr eaLnBrk="1" hangingPunct="1">
              <a:lnSpc>
                <a:spcPct val="150000"/>
              </a:lnSpc>
            </a:pPr>
            <a:endParaRPr lang="en-US" sz="2800" dirty="0">
              <a:solidFill>
                <a:srgbClr val="55677C"/>
              </a:solidFill>
              <a:latin typeface="Arial" panose="020B0604020202020204" pitchFamily="34" charset="0"/>
              <a:cs typeface="Arial" panose="020B0604020202020204" pitchFamily="34" charset="0"/>
            </a:endParaRPr>
          </a:p>
          <a:p>
            <a:pPr eaLnBrk="1" hangingPunct="1">
              <a:lnSpc>
                <a:spcPct val="150000"/>
              </a:lnSpc>
            </a:pPr>
            <a:r>
              <a:rPr lang="en-US" sz="2800" dirty="0">
                <a:solidFill>
                  <a:srgbClr val="55677C"/>
                </a:solidFill>
                <a:latin typeface="Arial" panose="020B0604020202020204" pitchFamily="34" charset="0"/>
                <a:cs typeface="Arial" panose="020B0604020202020204" pitchFamily="34" charset="0"/>
              </a:rPr>
              <a:t>Taking historical perspective demands comprehension of the vast differences between us in the present and those in the past.</a:t>
            </a:r>
          </a:p>
          <a:p>
            <a:pPr eaLnBrk="1" hangingPunct="1">
              <a:lnSpc>
                <a:spcPct val="150000"/>
              </a:lnSpc>
            </a:pPr>
            <a:endParaRPr lang="en-US" sz="2800" dirty="0">
              <a:solidFill>
                <a:srgbClr val="55677C"/>
              </a:solidFill>
              <a:latin typeface="Arial" panose="020B0604020202020204" pitchFamily="34" charset="0"/>
              <a:cs typeface="Arial" panose="020B0604020202020204" pitchFamily="34" charset="0"/>
            </a:endParaRPr>
          </a:p>
          <a:p>
            <a:pPr eaLnBrk="1" hangingPunct="1">
              <a:lnSpc>
                <a:spcPct val="150000"/>
              </a:lnSpc>
            </a:pPr>
            <a:r>
              <a:rPr lang="en-US" sz="2800" dirty="0">
                <a:solidFill>
                  <a:srgbClr val="55677C"/>
                </a:solidFill>
                <a:latin typeface="Arial" panose="020B0604020202020204" pitchFamily="34" charset="0"/>
                <a:cs typeface="Arial" panose="020B0604020202020204" pitchFamily="34" charset="0"/>
              </a:rPr>
              <a:t>At any one point, different historical actors may have acted on the basis of conflicting beliefs and ideologies, so understanding diverse perspectives is also a key to historical perspective-taking.</a:t>
            </a:r>
            <a:endParaRPr lang="en-US" sz="2800" dirty="0">
              <a:latin typeface="Arial" panose="020B0604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A6226D34-89F2-9C40-B419-8E34DDFA5D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9" b="39"/>
          <a:stretch>
            <a:fillRect/>
          </a:stretch>
        </p:blipFill>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p:cNvSpPr txBox="1">
            <a:spLocks noChangeArrowheads="1"/>
          </p:cNvSpPr>
          <p:nvPr/>
        </p:nvSpPr>
        <p:spPr bwMode="auto">
          <a:xfrm>
            <a:off x="12792758" y="4801228"/>
            <a:ext cx="899253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5400" dirty="0">
                <a:solidFill>
                  <a:srgbClr val="1A6BAD"/>
                </a:solidFill>
                <a:latin typeface="Arial" panose="020B0604020202020204" pitchFamily="34" charset="0"/>
                <a:cs typeface="Arial" panose="020B0604020202020204" pitchFamily="34" charset="0"/>
              </a:rPr>
              <a:t>HOW DOES RACISM SPREAD?</a:t>
            </a:r>
          </a:p>
        </p:txBody>
      </p:sp>
      <p:sp>
        <p:nvSpPr>
          <p:cNvPr id="3" name="Rectangle 2"/>
          <p:cNvSpPr/>
          <p:nvPr/>
        </p:nvSpPr>
        <p:spPr>
          <a:xfrm>
            <a:off x="12505717" y="7304241"/>
            <a:ext cx="9678983" cy="5546711"/>
          </a:xfrm>
          <a:prstGeom prst="rect">
            <a:avLst/>
          </a:prstGeom>
        </p:spPr>
        <p:txBody>
          <a:bodyPr wrap="square">
            <a:spAutoFit/>
          </a:bodyPr>
          <a:lstStyle/>
          <a:p>
            <a:pPr lvl="0">
              <a:lnSpc>
                <a:spcPct val="150000"/>
              </a:lnSpc>
            </a:pPr>
            <a:r>
              <a:rPr lang="en-US" altLang="en-US" sz="3000" kern="0" dirty="0">
                <a:latin typeface="Arial" panose="020B0604020202020204" pitchFamily="34" charset="0"/>
                <a:cs typeface="Arial" panose="020B0604020202020204" pitchFamily="34" charset="0"/>
              </a:rPr>
              <a:t>Either as hatred or as more ‘polite’ – ‘acceptable’ forms of intolerance of another race or group. </a:t>
            </a:r>
          </a:p>
          <a:p>
            <a:pPr>
              <a:lnSpc>
                <a:spcPct val="150000"/>
              </a:lnSpc>
            </a:pPr>
            <a:endParaRPr lang="fr-CA" sz="3000" dirty="0">
              <a:latin typeface="Arial" panose="020B0604020202020204" pitchFamily="34" charset="0"/>
              <a:cs typeface="Arial" panose="020B0604020202020204" pitchFamily="34" charset="0"/>
            </a:endParaRPr>
          </a:p>
          <a:p>
            <a:pPr lvl="0">
              <a:lnSpc>
                <a:spcPct val="150000"/>
              </a:lnSpc>
            </a:pPr>
            <a:r>
              <a:rPr lang="en-US" altLang="en-US" sz="3000" kern="0" dirty="0">
                <a:latin typeface="Arial" panose="020B0604020202020204" pitchFamily="34" charset="0"/>
                <a:cs typeface="Arial" panose="020B0604020202020204" pitchFamily="34" charset="0"/>
              </a:rPr>
              <a:t>Or making invisible the dominated group: ignoring them and their suffering.</a:t>
            </a:r>
          </a:p>
          <a:p>
            <a:pPr>
              <a:lnSpc>
                <a:spcPct val="150000"/>
              </a:lnSpc>
            </a:pPr>
            <a:endParaRPr lang="en-US" sz="3000" dirty="0">
              <a:latin typeface="Arial" panose="020B0604020202020204" pitchFamily="34" charset="0"/>
              <a:cs typeface="Arial" panose="020B0604020202020204" pitchFamily="34" charset="0"/>
            </a:endParaRPr>
          </a:p>
          <a:p>
            <a:pPr>
              <a:lnSpc>
                <a:spcPct val="150000"/>
              </a:lnSpc>
            </a:pPr>
            <a:endParaRPr lang="en-US" sz="3000" dirty="0">
              <a:latin typeface="Arial" panose="020B0604020202020204" pitchFamily="34" charset="0"/>
              <a:cs typeface="Arial" panose="020B0604020202020204" pitchFamily="34" charset="0"/>
            </a:endParaRPr>
          </a:p>
          <a:p>
            <a:pPr>
              <a:lnSpc>
                <a:spcPct val="150000"/>
              </a:lnSpc>
            </a:pPr>
            <a:r>
              <a:rPr lang="en-US" sz="3000" dirty="0">
                <a:latin typeface="Arial" panose="020B0604020202020204" pitchFamily="34" charset="0"/>
                <a:cs typeface="Arial" panose="020B0604020202020204" pitchFamily="34" charset="0"/>
              </a:rPr>
              <a:t> </a:t>
            </a:r>
          </a:p>
        </p:txBody>
      </p:sp>
      <p:sp>
        <p:nvSpPr>
          <p:cNvPr id="8" name="TextBox 7"/>
          <p:cNvSpPr txBox="1"/>
          <p:nvPr/>
        </p:nvSpPr>
        <p:spPr>
          <a:xfrm>
            <a:off x="12720654" y="446267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pic>
        <p:nvPicPr>
          <p:cNvPr id="4" name="Picture Placeholder 3" descr="Screen-Shot-2014-12-15-at-5.47.46-PM.pn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628162" y="52795"/>
            <a:ext cx="9358344" cy="13716000"/>
          </a:xfrm>
        </p:spPr>
      </p:pic>
      <p:sp>
        <p:nvSpPr>
          <p:cNvPr id="7" name="TextBox 6"/>
          <p:cNvSpPr txBox="1"/>
          <p:nvPr/>
        </p:nvSpPr>
        <p:spPr>
          <a:xfrm>
            <a:off x="11338238" y="13088139"/>
            <a:ext cx="10919465" cy="707886"/>
          </a:xfrm>
          <a:prstGeom prst="rect">
            <a:avLst/>
          </a:prstGeom>
          <a:noFill/>
        </p:spPr>
        <p:txBody>
          <a:bodyPr wrap="square" rtlCol="0">
            <a:spAutoFit/>
          </a:bodyPr>
          <a:lstStyle/>
          <a:p>
            <a:r>
              <a:rPr lang="en-CA" sz="2000" i="1" dirty="0">
                <a:latin typeface="Arial"/>
                <a:cs typeface="Arial"/>
              </a:rPr>
              <a:t>Why doesn't your mama wash you with Fairy Soap?  </a:t>
            </a:r>
            <a:r>
              <a:rPr lang="en-CA" sz="2000" dirty="0">
                <a:latin typeface="Arial"/>
                <a:cs typeface="Arial"/>
              </a:rPr>
              <a:t>by N.K. Fairbank Co. (</a:t>
            </a:r>
            <a:r>
              <a:rPr lang="en-CA" sz="2000" dirty="0" err="1">
                <a:latin typeface="Arial"/>
                <a:cs typeface="Arial"/>
              </a:rPr>
              <a:t>cir.</a:t>
            </a:r>
            <a:r>
              <a:rPr lang="en-CA" sz="2000" dirty="0">
                <a:latin typeface="Arial"/>
                <a:cs typeface="Arial"/>
              </a:rPr>
              <a:t> 1860s)</a:t>
            </a:r>
          </a:p>
          <a:p>
            <a:endParaRPr lang="en-GB" sz="2000" dirty="0">
              <a:latin typeface="Arial"/>
              <a:cs typeface="Arial"/>
            </a:endParaRPr>
          </a:p>
        </p:txBody>
      </p:sp>
    </p:spTree>
    <p:extLst>
      <p:ext uri="{BB962C8B-B14F-4D97-AF65-F5344CB8AC3E}">
        <p14:creationId xmlns:p14="http://schemas.microsoft.com/office/powerpoint/2010/main" val="40780979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rade-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8468"/>
            <a:ext cx="4057779" cy="13724468"/>
          </a:xfrm>
          <a:prstGeom prst="rect">
            <a:avLst/>
          </a:prstGeom>
        </p:spPr>
      </p:pic>
      <p:pic>
        <p:nvPicPr>
          <p:cNvPr id="3" name="Picture 2" descr="Parade-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731557" y="-1"/>
            <a:ext cx="10742176" cy="13766475"/>
          </a:xfrm>
          <a:prstGeom prst="rect">
            <a:avLst/>
          </a:prstGeom>
        </p:spPr>
      </p:pic>
      <p:sp>
        <p:nvSpPr>
          <p:cNvPr id="27" name="Rectangle 26"/>
          <p:cNvSpPr/>
          <p:nvPr/>
        </p:nvSpPr>
        <p:spPr>
          <a:xfrm>
            <a:off x="32554" y="50474"/>
            <a:ext cx="405777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18" name="Rectangle 17"/>
          <p:cNvSpPr/>
          <p:nvPr/>
        </p:nvSpPr>
        <p:spPr>
          <a:xfrm>
            <a:off x="13685838" y="0"/>
            <a:ext cx="4571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7" name="Rectangle 16"/>
          <p:cNvSpPr/>
          <p:nvPr/>
        </p:nvSpPr>
        <p:spPr>
          <a:xfrm>
            <a:off x="13716795" y="-8468"/>
            <a:ext cx="10691812" cy="1372446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39" name="TextBox 38"/>
          <p:cNvSpPr txBox="1"/>
          <p:nvPr/>
        </p:nvSpPr>
        <p:spPr>
          <a:xfrm>
            <a:off x="4766796" y="8175715"/>
            <a:ext cx="8002617" cy="4272965"/>
          </a:xfrm>
          <a:prstGeom prst="rect">
            <a:avLst/>
          </a:prstGeom>
          <a:noFill/>
        </p:spPr>
        <p:txBody>
          <a:bodyPr wrap="square">
            <a:spAutoFit/>
          </a:bodyPr>
          <a:lstStyle/>
          <a:p>
            <a:pPr algn="ctr" defTabSz="1828434" eaLnBrk="1" fontAlgn="auto" hangingPunct="1">
              <a:lnSpc>
                <a:spcPts val="3600"/>
              </a:lnSpc>
              <a:spcBef>
                <a:spcPts val="0"/>
              </a:spcBef>
              <a:spcAft>
                <a:spcPts val="0"/>
              </a:spcAft>
              <a:defRPr/>
            </a:pPr>
            <a:r>
              <a:rPr lang="en-US" sz="4000" dirty="0">
                <a:solidFill>
                  <a:schemeClr val="accent1"/>
                </a:solidFill>
                <a:latin typeface="Arial" panose="020B0604020202020204" pitchFamily="34" charset="0"/>
                <a:cs typeface="Arial" panose="020B0604020202020204" pitchFamily="34" charset="0"/>
              </a:rPr>
              <a:t>“No one is born hating another  person because of the colour of his skin or his background or his religion</a:t>
            </a:r>
            <a:r>
              <a:rPr lang="is-IS" sz="4000" dirty="0">
                <a:solidFill>
                  <a:schemeClr val="accent1"/>
                </a:solidFill>
                <a:latin typeface="Arial" panose="020B0604020202020204" pitchFamily="34" charset="0"/>
                <a:cs typeface="Arial" panose="020B0604020202020204" pitchFamily="34" charset="0"/>
              </a:rPr>
              <a:t>…</a:t>
            </a:r>
          </a:p>
          <a:p>
            <a:pPr algn="ctr" defTabSz="1828434" eaLnBrk="1" fontAlgn="auto" hangingPunct="1">
              <a:lnSpc>
                <a:spcPts val="3600"/>
              </a:lnSpc>
              <a:spcBef>
                <a:spcPts val="0"/>
              </a:spcBef>
              <a:spcAft>
                <a:spcPts val="0"/>
              </a:spcAft>
              <a:defRPr/>
            </a:pPr>
            <a:r>
              <a:rPr lang="is-IS" sz="4000" dirty="0">
                <a:solidFill>
                  <a:schemeClr val="accent1"/>
                </a:solidFill>
                <a:latin typeface="Arial" panose="020B0604020202020204" pitchFamily="34" charset="0"/>
                <a:cs typeface="Arial" panose="020B0604020202020204" pitchFamily="34" charset="0"/>
              </a:rPr>
              <a:t> If people can learn to hate, they can learn to love, for love comes more naturally to the human heart that its opposite.</a:t>
            </a:r>
            <a:r>
              <a:rPr lang="en-US" sz="4000" baseline="30000" dirty="0">
                <a:solidFill>
                  <a:schemeClr val="accent1"/>
                </a:solidFill>
                <a:latin typeface="Arial" panose="020B0604020202020204" pitchFamily="34" charset="0"/>
                <a:cs typeface="Arial" panose="020B0604020202020204" pitchFamily="34" charset="0"/>
              </a:rPr>
              <a:t>”</a:t>
            </a:r>
            <a:endParaRPr lang="en-US" sz="4000" spc="300" dirty="0">
              <a:solidFill>
                <a:schemeClr val="accent1"/>
              </a:solidFill>
              <a:latin typeface="Arial" panose="020B0604020202020204" pitchFamily="34" charset="0"/>
              <a:ea typeface="Montserrat Light" charset="0"/>
              <a:cs typeface="Arial" panose="020B0604020202020204" pitchFamily="34" charset="0"/>
            </a:endParaRPr>
          </a:p>
          <a:p>
            <a:pPr algn="ctr" defTabSz="1828434" eaLnBrk="1" fontAlgn="auto" hangingPunct="1">
              <a:lnSpc>
                <a:spcPts val="3600"/>
              </a:lnSpc>
              <a:spcBef>
                <a:spcPts val="0"/>
              </a:spcBef>
              <a:spcAft>
                <a:spcPts val="0"/>
              </a:spcAft>
              <a:defRPr/>
            </a:pPr>
            <a:endParaRPr lang="en-US" sz="4000" spc="300" dirty="0">
              <a:latin typeface="Arial" panose="020B0604020202020204" pitchFamily="34" charset="0"/>
              <a:ea typeface="Montserrat Light" charset="0"/>
              <a:cs typeface="Arial" panose="020B0604020202020204" pitchFamily="34" charset="0"/>
            </a:endParaRPr>
          </a:p>
        </p:txBody>
      </p:sp>
      <p:sp>
        <p:nvSpPr>
          <p:cNvPr id="14346" name="TextBox 39"/>
          <p:cNvSpPr txBox="1">
            <a:spLocks noChangeArrowheads="1"/>
          </p:cNvSpPr>
          <p:nvPr/>
        </p:nvSpPr>
        <p:spPr bwMode="auto">
          <a:xfrm>
            <a:off x="6093781" y="6013450"/>
            <a:ext cx="539349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dirty="0">
                <a:solidFill>
                  <a:srgbClr val="1A6BAD"/>
                </a:solidFill>
                <a:latin typeface="Arial" panose="020B0604020202020204" pitchFamily="34" charset="0"/>
                <a:cs typeface="Arial" panose="020B0604020202020204" pitchFamily="34" charset="0"/>
              </a:rPr>
              <a:t>NELSON  MANDELA</a:t>
            </a:r>
          </a:p>
          <a:p>
            <a:pPr algn="ctr" eaLnBrk="1" hangingPunct="1"/>
            <a:r>
              <a:rPr lang="en-US" sz="2800" dirty="0">
                <a:solidFill>
                  <a:schemeClr val="tx2"/>
                </a:solidFill>
                <a:latin typeface="Arial" panose="020B0604020202020204" pitchFamily="34" charset="0"/>
                <a:cs typeface="Arial" panose="020B0604020202020204" pitchFamily="34" charset="0"/>
              </a:rPr>
              <a:t>Former President of South Africa</a:t>
            </a:r>
          </a:p>
        </p:txBody>
      </p:sp>
      <p:pic>
        <p:nvPicPr>
          <p:cNvPr id="4" name="Picture Placeholder 3" descr="images.jpeg"/>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962150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p:cNvSpPr txBox="1">
            <a:spLocks noChangeArrowheads="1"/>
          </p:cNvSpPr>
          <p:nvPr/>
        </p:nvSpPr>
        <p:spPr bwMode="auto">
          <a:xfrm>
            <a:off x="1510196" y="1649902"/>
            <a:ext cx="2141732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HOW CAN RACISM BE UNDONE?</a:t>
            </a:r>
          </a:p>
        </p:txBody>
      </p:sp>
      <p:sp>
        <p:nvSpPr>
          <p:cNvPr id="9" name="TextBox 8"/>
          <p:cNvSpPr txBox="1"/>
          <p:nvPr/>
        </p:nvSpPr>
        <p:spPr>
          <a:xfrm>
            <a:off x="7261100" y="122488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3" name="Rectangle 2"/>
          <p:cNvSpPr/>
          <p:nvPr/>
        </p:nvSpPr>
        <p:spPr>
          <a:xfrm>
            <a:off x="4233455" y="3001454"/>
            <a:ext cx="16228247" cy="4161717"/>
          </a:xfrm>
          <a:prstGeom prst="rect">
            <a:avLst/>
          </a:prstGeom>
        </p:spPr>
        <p:txBody>
          <a:bodyPr wrap="square">
            <a:spAutoFit/>
          </a:bodyPr>
          <a:lstStyle/>
          <a:p>
            <a:pPr lvl="0">
              <a:lnSpc>
                <a:spcPct val="150000"/>
              </a:lnSpc>
            </a:pPr>
            <a:r>
              <a:rPr lang="en-US" altLang="en-US" sz="3000" kern="0" dirty="0">
                <a:latin typeface="Arial" panose="020B0604020202020204" pitchFamily="34" charset="0"/>
                <a:cs typeface="Arial" panose="020B0604020202020204" pitchFamily="34" charset="0"/>
              </a:rPr>
              <a:t>There are many ways. Here are three:</a:t>
            </a:r>
          </a:p>
          <a:p>
            <a:pPr lvl="0">
              <a:lnSpc>
                <a:spcPct val="150000"/>
              </a:lnSpc>
            </a:pPr>
            <a:endParaRPr lang="en-US" altLang="en-US" sz="3000" kern="0" dirty="0">
              <a:latin typeface="Arial" panose="020B0604020202020204" pitchFamily="34" charset="0"/>
              <a:cs typeface="Arial" panose="020B0604020202020204" pitchFamily="34" charset="0"/>
            </a:endParaRPr>
          </a:p>
          <a:p>
            <a:pPr marL="742950" lvl="0" indent="-742950">
              <a:lnSpc>
                <a:spcPct val="150000"/>
              </a:lnSpc>
              <a:buAutoNum type="arabicPeriod"/>
            </a:pPr>
            <a:r>
              <a:rPr lang="en-US" altLang="en-US" sz="3000" kern="0" dirty="0">
                <a:latin typeface="Arial" panose="020B0604020202020204" pitchFamily="34" charset="0"/>
                <a:cs typeface="Arial" panose="020B0604020202020204" pitchFamily="34" charset="0"/>
              </a:rPr>
              <a:t>Bringing the affected group inside positions &amp; circles of influence &amp; wealth</a:t>
            </a:r>
          </a:p>
          <a:p>
            <a:pPr marL="742950" lvl="0" indent="-742950">
              <a:lnSpc>
                <a:spcPct val="150000"/>
              </a:lnSpc>
              <a:buAutoNum type="arabicPeriod"/>
            </a:pPr>
            <a:r>
              <a:rPr lang="en-US" altLang="en-US" sz="3000" kern="0" dirty="0">
                <a:latin typeface="Arial" panose="020B0604020202020204" pitchFamily="34" charset="0"/>
                <a:cs typeface="Arial" panose="020B0604020202020204" pitchFamily="34" charset="0"/>
              </a:rPr>
              <a:t>Acting on official apologies through restitution</a:t>
            </a:r>
          </a:p>
          <a:p>
            <a:pPr marL="742950" lvl="0" indent="-742950">
              <a:lnSpc>
                <a:spcPct val="150000"/>
              </a:lnSpc>
              <a:buAutoNum type="arabicPeriod"/>
            </a:pPr>
            <a:r>
              <a:rPr lang="en-US" altLang="en-US" sz="3000" kern="0" dirty="0">
                <a:latin typeface="Arial" panose="020B0604020202020204" pitchFamily="34" charset="0"/>
                <a:cs typeface="Arial" panose="020B0604020202020204" pitchFamily="34" charset="0"/>
              </a:rPr>
              <a:t>Through education and non-racist communication in the general population</a:t>
            </a:r>
          </a:p>
          <a:p>
            <a:pPr>
              <a:lnSpc>
                <a:spcPct val="150000"/>
              </a:lnSpc>
            </a:pPr>
            <a:r>
              <a:rPr lang="en-US" sz="3000" dirty="0">
                <a:latin typeface="Arial" panose="020B0604020202020204" pitchFamily="34" charset="0"/>
                <a:cs typeface="Arial" panose="020B0604020202020204" pitchFamily="34" charset="0"/>
              </a:rPr>
              <a:t> </a:t>
            </a:r>
          </a:p>
        </p:txBody>
      </p:sp>
      <p:pic>
        <p:nvPicPr>
          <p:cNvPr id="4" name="Picture Placeholder 3" descr="StockSnap_8O4R7W5K3N.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110"/>
          <a:stretch/>
        </p:blipFill>
        <p:spPr>
          <a:xfrm>
            <a:off x="0" y="6775064"/>
            <a:ext cx="24403050" cy="6940936"/>
          </a:xfrm>
        </p:spPr>
      </p:pic>
    </p:spTree>
    <p:extLst>
      <p:ext uri="{BB962C8B-B14F-4D97-AF65-F5344CB8AC3E}">
        <p14:creationId xmlns:p14="http://schemas.microsoft.com/office/powerpoint/2010/main" val="164939521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392602_10202264541716705_1644353038_n.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5" name="Rectangle 4"/>
          <p:cNvSpPr/>
          <p:nvPr/>
        </p:nvSpPr>
        <p:spPr>
          <a:xfrm>
            <a:off x="14428653" y="11683879"/>
            <a:ext cx="12188825" cy="1754327"/>
          </a:xfrm>
          <a:prstGeom prst="rect">
            <a:avLst/>
          </a:prstGeom>
        </p:spPr>
        <p:txBody>
          <a:bodyPr>
            <a:spAutoFit/>
          </a:bodyPr>
          <a:lstStyle/>
          <a:p>
            <a:pPr lvl="0" algn="ctr"/>
            <a:r>
              <a:rPr lang="en-US" altLang="en-US" i="1" kern="0" dirty="0">
                <a:solidFill>
                  <a:schemeClr val="bg1"/>
                </a:solidFill>
                <a:latin typeface="Arial" panose="020B0604020202020204" pitchFamily="34" charset="0"/>
                <a:cs typeface="Arial" panose="020B0604020202020204" pitchFamily="34" charset="0"/>
              </a:rPr>
              <a:t>DO THE FOLLOWING IMAGES </a:t>
            </a:r>
          </a:p>
          <a:p>
            <a:pPr lvl="0" algn="ctr"/>
            <a:r>
              <a:rPr lang="en-US" altLang="en-US" i="1" kern="0" dirty="0">
                <a:solidFill>
                  <a:schemeClr val="bg1"/>
                </a:solidFill>
                <a:latin typeface="Arial" panose="020B0604020202020204" pitchFamily="34" charset="0"/>
                <a:cs typeface="Arial" panose="020B0604020202020204" pitchFamily="34" charset="0"/>
              </a:rPr>
              <a:t>SEEM MORE RELEVANT </a:t>
            </a:r>
          </a:p>
          <a:p>
            <a:pPr lvl="0" algn="ctr"/>
            <a:r>
              <a:rPr lang="en-US" altLang="en-US" i="1" kern="0" dirty="0">
                <a:solidFill>
                  <a:schemeClr val="bg1"/>
                </a:solidFill>
                <a:latin typeface="Arial" panose="020B0604020202020204" pitchFamily="34" charset="0"/>
                <a:cs typeface="Arial" panose="020B0604020202020204" pitchFamily="34" charset="0"/>
              </a:rPr>
              <a:t>TO YOU NOW</a:t>
            </a:r>
            <a:r>
              <a:rPr lang="en-US" altLang="en-US" kern="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548148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CDD7A78-66DC-8944-A41E-A30CD34F6B0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Tree>
    <p:extLst>
      <p:ext uri="{BB962C8B-B14F-4D97-AF65-F5344CB8AC3E}">
        <p14:creationId xmlns:p14="http://schemas.microsoft.com/office/powerpoint/2010/main" val="17784759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2063556_10207667009255017_1643582799342917571_n.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22078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tumblr_n69d8aGUQK1r1ty45o1_1280.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35410" y="12451578"/>
            <a:ext cx="5386809" cy="821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87694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179891" y="12420289"/>
            <a:ext cx="10794371" cy="523220"/>
          </a:xfrm>
          <a:prstGeom prst="rect">
            <a:avLst/>
          </a:prstGeom>
          <a:noFill/>
        </p:spPr>
        <p:txBody>
          <a:bodyPr wrap="square">
            <a:spAutoFit/>
          </a:bodyPr>
          <a:lstStyle/>
          <a:p>
            <a:pPr defTabSz="1828434" eaLnBrk="1" fontAlgn="auto" hangingPunct="1">
              <a:spcBef>
                <a:spcPts val="0"/>
              </a:spcBef>
              <a:spcAft>
                <a:spcPts val="0"/>
              </a:spcAft>
              <a:defRPr/>
            </a:pPr>
            <a:r>
              <a:rPr lang="en-US" sz="2800" dirty="0">
                <a:solidFill>
                  <a:schemeClr val="bg1"/>
                </a:solidFill>
                <a:latin typeface="Montserrat" charset="0"/>
                <a:ea typeface="Montserrat" charset="0"/>
                <a:cs typeface="Montserrat" charset="0"/>
              </a:rPr>
              <a:t>HOW DOES THIS IMAGE CONNECT TO CANADIAN HISTORY?</a:t>
            </a:r>
          </a:p>
        </p:txBody>
      </p:sp>
      <p:pic>
        <p:nvPicPr>
          <p:cNvPr id="6" name="Picture Placeholder 5">
            <a:extLst>
              <a:ext uri="{FF2B5EF4-FFF2-40B4-BE49-F238E27FC236}">
                <a16:creationId xmlns:a16="http://schemas.microsoft.com/office/drawing/2014/main" id="{FC0B1DA9-4AAC-254F-8530-F69EB75D2E6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9"/>
          <p:cNvSpPr txBox="1">
            <a:spLocks noChangeArrowheads="1"/>
          </p:cNvSpPr>
          <p:nvPr/>
        </p:nvSpPr>
        <p:spPr bwMode="auto">
          <a:xfrm>
            <a:off x="5769860" y="10363511"/>
            <a:ext cx="1358557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5400" dirty="0">
                <a:solidFill>
                  <a:srgbClr val="1A6BAD"/>
                </a:solidFill>
                <a:latin typeface="Arial" panose="020B0604020202020204" pitchFamily="34" charset="0"/>
                <a:cs typeface="Arial" panose="020B0604020202020204" pitchFamily="34" charset="0"/>
              </a:rPr>
              <a:t>THOSE IN POWER WRITE HISTORY?</a:t>
            </a:r>
          </a:p>
        </p:txBody>
      </p:sp>
      <p:sp>
        <p:nvSpPr>
          <p:cNvPr id="9" name="Rectangle 8"/>
          <p:cNvSpPr/>
          <p:nvPr/>
        </p:nvSpPr>
        <p:spPr>
          <a:xfrm>
            <a:off x="2258649" y="11491291"/>
            <a:ext cx="20190097" cy="2084225"/>
          </a:xfrm>
          <a:prstGeom prst="rect">
            <a:avLst/>
          </a:prstGeom>
        </p:spPr>
        <p:txBody>
          <a:bodyPr wrap="square">
            <a:spAutoFit/>
          </a:bodyPr>
          <a:lstStyle/>
          <a:p>
            <a:pPr marL="571500" indent="-571500" algn="ctr">
              <a:lnSpc>
                <a:spcPct val="150000"/>
              </a:lnSpc>
              <a:buFont typeface="Arial" charset="0"/>
              <a:buChar char="•"/>
            </a:pPr>
            <a:r>
              <a:rPr lang="en-US" altLang="en-US" sz="3000" kern="0" dirty="0">
                <a:latin typeface="Arial" panose="020B0604020202020204" pitchFamily="34" charset="0"/>
                <a:cs typeface="Arial" panose="020B0604020202020204" pitchFamily="34" charset="0"/>
              </a:rPr>
              <a:t>Whose story are we telling when we teach history? </a:t>
            </a:r>
          </a:p>
          <a:p>
            <a:pPr marL="571500" indent="-571500" algn="ctr">
              <a:lnSpc>
                <a:spcPct val="150000"/>
              </a:lnSpc>
              <a:buFont typeface="Arial" charset="0"/>
              <a:buChar char="•"/>
            </a:pPr>
            <a:r>
              <a:rPr lang="en-US" altLang="en-US" sz="3000" kern="0" dirty="0">
                <a:latin typeface="Arial" panose="020B0604020202020204" pitchFamily="34" charset="0"/>
                <a:cs typeface="Arial" panose="020B0604020202020204" pitchFamily="34" charset="0"/>
              </a:rPr>
              <a:t>Is there a bias in history?</a:t>
            </a:r>
            <a:endParaRPr lang="en-US" sz="30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endParaRPr lang="en-US" sz="3000" dirty="0">
              <a:solidFill>
                <a:schemeClr val="bg1"/>
              </a:solidFill>
              <a:latin typeface="Arial" panose="020B0604020202020204" pitchFamily="34" charset="0"/>
              <a:cs typeface="Arial" panose="020B0604020202020204" pitchFamily="34" charset="0"/>
            </a:endParaRPr>
          </a:p>
        </p:txBody>
      </p:sp>
      <p:pic>
        <p:nvPicPr>
          <p:cNvPr id="7" name="Picture Placeholder 6"/>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5" name="TextBox 4"/>
          <p:cNvSpPr txBox="1"/>
          <p:nvPr/>
        </p:nvSpPr>
        <p:spPr>
          <a:xfrm>
            <a:off x="7756915" y="1002495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IS IT TRUE THAT</a:t>
            </a:r>
          </a:p>
        </p:txBody>
      </p:sp>
      <p:sp>
        <p:nvSpPr>
          <p:cNvPr id="6" name="TextBox 5"/>
          <p:cNvSpPr txBox="1"/>
          <p:nvPr/>
        </p:nvSpPr>
        <p:spPr>
          <a:xfrm>
            <a:off x="321127" y="177176"/>
            <a:ext cx="6180846" cy="400110"/>
          </a:xfrm>
          <a:prstGeom prst="rect">
            <a:avLst/>
          </a:prstGeom>
          <a:noFill/>
        </p:spPr>
        <p:txBody>
          <a:bodyPr wrap="square" rtlCol="0">
            <a:spAutoFit/>
          </a:bodyPr>
          <a:lstStyle/>
          <a:p>
            <a:r>
              <a:rPr lang="en-CA" sz="2000" i="1" dirty="0">
                <a:solidFill>
                  <a:schemeClr val="tx2"/>
                </a:solidFill>
                <a:latin typeface="Arial"/>
                <a:cs typeface="Arial"/>
              </a:rPr>
              <a:t>Single-Handed</a:t>
            </a:r>
            <a:r>
              <a:rPr lang="en-CA" sz="2000" dirty="0">
                <a:solidFill>
                  <a:schemeClr val="tx2"/>
                </a:solidFill>
                <a:latin typeface="Arial"/>
                <a:cs typeface="Arial"/>
              </a:rPr>
              <a:t>, Charles Marion Russell (1912)</a:t>
            </a:r>
            <a:endParaRPr lang="en-GB" sz="2000" dirty="0">
              <a:solidFill>
                <a:schemeClr val="tx2"/>
              </a:solidFill>
              <a:latin typeface="Arial"/>
              <a:cs typeface="Aria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6" name="TextBox 12"/>
          <p:cNvSpPr txBox="1">
            <a:spLocks noChangeArrowheads="1"/>
          </p:cNvSpPr>
          <p:nvPr/>
        </p:nvSpPr>
        <p:spPr bwMode="auto">
          <a:xfrm>
            <a:off x="1829879" y="4042981"/>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IMPERIALISM</a:t>
            </a:r>
          </a:p>
        </p:txBody>
      </p:sp>
      <p:sp>
        <p:nvSpPr>
          <p:cNvPr id="9" name="TextBox 8"/>
          <p:cNvSpPr txBox="1"/>
          <p:nvPr/>
        </p:nvSpPr>
        <p:spPr>
          <a:xfrm>
            <a:off x="2505552" y="361796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3" name="Rectangle 2"/>
          <p:cNvSpPr/>
          <p:nvPr/>
        </p:nvSpPr>
        <p:spPr>
          <a:xfrm>
            <a:off x="2505552" y="6286194"/>
            <a:ext cx="9534638" cy="9701695"/>
          </a:xfrm>
          <a:prstGeom prst="rect">
            <a:avLst/>
          </a:prstGeom>
        </p:spPr>
        <p:txBody>
          <a:bodyPr wrap="square">
            <a:spAutoFit/>
          </a:bodyPr>
          <a:lstStyle/>
          <a:p>
            <a:pPr>
              <a:lnSpc>
                <a:spcPct val="150000"/>
              </a:lnSpc>
            </a:pPr>
            <a:r>
              <a:rPr lang="en-US" altLang="en-US" sz="3000" kern="0" dirty="0">
                <a:latin typeface="Arial" panose="020B0604020202020204" pitchFamily="34" charset="0"/>
                <a:cs typeface="Arial" panose="020B0604020202020204" pitchFamily="34" charset="0"/>
              </a:rPr>
              <a:t>Imperialism refers to a policy of extending rule of a nation or empire over foreign nations and of taking and holding foreign colonies. </a:t>
            </a:r>
          </a:p>
          <a:p>
            <a:pPr>
              <a:lnSpc>
                <a:spcPct val="150000"/>
              </a:lnSpc>
            </a:pPr>
            <a:endParaRPr lang="en-US" altLang="en-US" sz="3000" kern="0" dirty="0">
              <a:latin typeface="Arial" panose="020B0604020202020204" pitchFamily="34" charset="0"/>
              <a:cs typeface="Arial" panose="020B0604020202020204" pitchFamily="34" charset="0"/>
            </a:endParaRPr>
          </a:p>
          <a:p>
            <a:pPr>
              <a:lnSpc>
                <a:spcPct val="150000"/>
              </a:lnSpc>
            </a:pPr>
            <a:r>
              <a:rPr lang="en-US" altLang="en-US" sz="3000" b="1" i="1" kern="0" dirty="0">
                <a:latin typeface="Arial" panose="020B0604020202020204" pitchFamily="34" charset="0"/>
                <a:cs typeface="Arial" panose="020B0604020202020204" pitchFamily="34" charset="0"/>
              </a:rPr>
              <a:t>Aim: to acquire power &amp; land</a:t>
            </a:r>
            <a:endParaRPr lang="en-US" altLang="en-US" sz="3000" b="1" kern="0" dirty="0">
              <a:latin typeface="Arial" panose="020B0604020202020204" pitchFamily="34" charset="0"/>
              <a:cs typeface="Arial" panose="020B0604020202020204" pitchFamily="34" charset="0"/>
            </a:endParaRPr>
          </a:p>
          <a:p>
            <a:pPr>
              <a:lnSpc>
                <a:spcPct val="150000"/>
              </a:lnSpc>
            </a:pPr>
            <a:endParaRPr lang="en-US" altLang="en-US" sz="3000" kern="0" dirty="0">
              <a:latin typeface="Arial" panose="020B0604020202020204" pitchFamily="34" charset="0"/>
              <a:cs typeface="Arial" panose="020B0604020202020204" pitchFamily="34" charset="0"/>
            </a:endParaRPr>
          </a:p>
          <a:p>
            <a:pPr>
              <a:lnSpc>
                <a:spcPct val="150000"/>
              </a:lnSpc>
            </a:pPr>
            <a:r>
              <a:rPr lang="en-US" altLang="en-US" sz="3000" kern="0" dirty="0">
                <a:latin typeface="Arial" panose="020B0604020202020204" pitchFamily="34" charset="0"/>
                <a:cs typeface="Arial" panose="020B0604020202020204" pitchFamily="34" charset="0"/>
              </a:rPr>
              <a:t>Some examples of countries who engaged in imperialism and colonialism: Belgium, France, England, Holland, Japan Spain</a:t>
            </a:r>
            <a:r>
              <a:rPr lang="is-IS" altLang="en-US" sz="3000" kern="0" dirty="0">
                <a:latin typeface="Arial" panose="020B0604020202020204" pitchFamily="34" charset="0"/>
                <a:cs typeface="Arial" panose="020B0604020202020204" pitchFamily="34" charset="0"/>
              </a:rPr>
              <a:t>…</a:t>
            </a:r>
          </a:p>
          <a:p>
            <a:pPr lvl="0">
              <a:lnSpc>
                <a:spcPct val="150000"/>
              </a:lnSpc>
            </a:pPr>
            <a:endParaRPr lang="en-US" altLang="en-US" sz="3000" kern="0" dirty="0">
              <a:latin typeface="Arial" panose="020B0604020202020204" pitchFamily="34" charset="0"/>
              <a:cs typeface="Arial" panose="020B0604020202020204" pitchFamily="34" charset="0"/>
            </a:endParaRPr>
          </a:p>
          <a:p>
            <a:pPr>
              <a:lnSpc>
                <a:spcPct val="150000"/>
              </a:lnSpc>
            </a:pPr>
            <a:endParaRPr lang="en-US" altLang="en-US" sz="3000" kern="0" dirty="0">
              <a:latin typeface="Arial" panose="020B0604020202020204" pitchFamily="34" charset="0"/>
              <a:cs typeface="Arial" panose="020B0604020202020204" pitchFamily="34" charset="0"/>
            </a:endParaRPr>
          </a:p>
          <a:p>
            <a:pPr>
              <a:lnSpc>
                <a:spcPct val="150000"/>
              </a:lnSpc>
            </a:pPr>
            <a:endParaRPr lang="en-US" altLang="en-US" sz="3000" kern="0" dirty="0">
              <a:latin typeface="Arial" panose="020B0604020202020204" pitchFamily="34" charset="0"/>
              <a:cs typeface="Arial" panose="020B0604020202020204" pitchFamily="34" charset="0"/>
            </a:endParaRPr>
          </a:p>
          <a:p>
            <a:pPr>
              <a:lnSpc>
                <a:spcPct val="150000"/>
              </a:lnSpc>
            </a:pPr>
            <a:endParaRPr lang="en-US" altLang="en-US" sz="3000" kern="0" dirty="0">
              <a:latin typeface="Arial" panose="020B0604020202020204" pitchFamily="34" charset="0"/>
              <a:cs typeface="Arial" panose="020B0604020202020204" pitchFamily="34" charset="0"/>
            </a:endParaRPr>
          </a:p>
          <a:p>
            <a:pPr>
              <a:lnSpc>
                <a:spcPct val="150000"/>
              </a:lnSpc>
            </a:pPr>
            <a:r>
              <a:rPr lang="en-US" sz="3000" dirty="0">
                <a:latin typeface="Arial" panose="020B0604020202020204" pitchFamily="34" charset="0"/>
                <a:cs typeface="Arial" panose="020B0604020202020204" pitchFamily="34" charset="0"/>
              </a:rPr>
              <a:t> </a:t>
            </a:r>
          </a:p>
        </p:txBody>
      </p:sp>
      <p:pic>
        <p:nvPicPr>
          <p:cNvPr id="8" name="Picture Placeholder 7">
            <a:extLst>
              <a:ext uri="{FF2B5EF4-FFF2-40B4-BE49-F238E27FC236}">
                <a16:creationId xmlns:a16="http://schemas.microsoft.com/office/drawing/2014/main" id="{001ED61C-8DBC-9A4C-8C30-472250A1735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 r="23"/>
          <a:stretch>
            <a:fillRect/>
          </a:stretch>
        </p:blipFill>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2"/>
          <p:cNvSpPr txBox="1">
            <a:spLocks noChangeArrowheads="1"/>
          </p:cNvSpPr>
          <p:nvPr/>
        </p:nvSpPr>
        <p:spPr bwMode="auto">
          <a:xfrm>
            <a:off x="11180708" y="2336883"/>
            <a:ext cx="1251764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COLONIALISM</a:t>
            </a:r>
          </a:p>
        </p:txBody>
      </p:sp>
      <p:sp>
        <p:nvSpPr>
          <p:cNvPr id="2" name="Rectangle 1"/>
          <p:cNvSpPr/>
          <p:nvPr/>
        </p:nvSpPr>
        <p:spPr>
          <a:xfrm>
            <a:off x="12628759" y="3972640"/>
            <a:ext cx="10030521" cy="9707401"/>
          </a:xfrm>
          <a:prstGeom prst="rect">
            <a:avLst/>
          </a:prstGeom>
        </p:spPr>
        <p:txBody>
          <a:bodyPr wrap="square">
            <a:spAutoFit/>
          </a:bodyPr>
          <a:lstStyle/>
          <a:p>
            <a:pPr lvl="0">
              <a:lnSpc>
                <a:spcPct val="150000"/>
              </a:lnSpc>
            </a:pPr>
            <a:r>
              <a:rPr lang="en-US" altLang="en-US" sz="2800" kern="0" dirty="0">
                <a:latin typeface="Arial" panose="020B0604020202020204" pitchFamily="34" charset="0"/>
                <a:cs typeface="Arial" panose="020B0604020202020204" pitchFamily="34" charset="0"/>
              </a:rPr>
              <a:t>Colonialism refers to the political, social, economic, and cultural domination of a territory and its people by a foreign power for an extended period of time. </a:t>
            </a:r>
          </a:p>
          <a:p>
            <a:pPr lvl="0">
              <a:lnSpc>
                <a:spcPct val="150000"/>
              </a:lnSpc>
            </a:pPr>
            <a:endParaRPr lang="en-US" altLang="en-US" sz="2800" kern="0" dirty="0">
              <a:latin typeface="Arial" panose="020B0604020202020204" pitchFamily="34" charset="0"/>
              <a:cs typeface="Arial" panose="020B0604020202020204" pitchFamily="34" charset="0"/>
            </a:endParaRPr>
          </a:p>
          <a:p>
            <a:pPr lvl="0">
              <a:lnSpc>
                <a:spcPct val="150000"/>
              </a:lnSpc>
            </a:pPr>
            <a:r>
              <a:rPr lang="en-US" altLang="en-US" sz="2800" b="1" i="1" kern="0" dirty="0">
                <a:latin typeface="Arial" panose="020B0604020202020204" pitchFamily="34" charset="0"/>
                <a:cs typeface="Arial" panose="020B0604020202020204" pitchFamily="34" charset="0"/>
              </a:rPr>
              <a:t>Aim: acquire economy</a:t>
            </a:r>
            <a:endParaRPr lang="en-US" altLang="en-US" sz="2800" b="1" kern="0" dirty="0">
              <a:latin typeface="Arial" panose="020B0604020202020204" pitchFamily="34" charset="0"/>
              <a:cs typeface="Arial" panose="020B0604020202020204" pitchFamily="34" charset="0"/>
            </a:endParaRPr>
          </a:p>
          <a:p>
            <a:pPr lvl="0">
              <a:lnSpc>
                <a:spcPct val="150000"/>
              </a:lnSpc>
            </a:pPr>
            <a:endParaRPr lang="en-US" altLang="en-US" sz="2800" kern="0" dirty="0">
              <a:latin typeface="Arial" panose="020B0604020202020204" pitchFamily="34" charset="0"/>
              <a:cs typeface="Arial" panose="020B0604020202020204" pitchFamily="34" charset="0"/>
            </a:endParaRPr>
          </a:p>
          <a:p>
            <a:pPr>
              <a:lnSpc>
                <a:spcPct val="150000"/>
              </a:lnSpc>
            </a:pPr>
            <a:r>
              <a:rPr lang="en-US" altLang="en-US" sz="2800" kern="0" dirty="0">
                <a:latin typeface="Arial" panose="020B0604020202020204" pitchFamily="34" charset="0"/>
                <a:cs typeface="Arial" panose="020B0604020202020204" pitchFamily="34" charset="0"/>
              </a:rPr>
              <a:t>Colonialism spread during the Age of discovery in which European nations founded colonies throughout the New World, vindicated by way of Papal Bulls. These asserted that Christian Nations had a divine right based on the Bible to claim absolute title to any lands inhabited by non-Christians. </a:t>
            </a:r>
          </a:p>
          <a:p>
            <a:pPr>
              <a:lnSpc>
                <a:spcPct val="150000"/>
              </a:lnSpc>
            </a:pPr>
            <a:endParaRPr lang="en-US" altLang="en-US" sz="2800" kern="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European colonialism was driven by the search for profits from resources and free labor in the acquisition of new lands. </a:t>
            </a:r>
            <a:endParaRPr lang="en-US" altLang="en-US" sz="2800" kern="0" dirty="0">
              <a:latin typeface="Arial" panose="020B0604020202020204" pitchFamily="34" charset="0"/>
              <a:cs typeface="Arial" panose="020B0604020202020204" pitchFamily="34" charset="0"/>
            </a:endParaRPr>
          </a:p>
          <a:p>
            <a:pPr lvl="0">
              <a:lnSpc>
                <a:spcPct val="150000"/>
              </a:lnSpc>
            </a:pPr>
            <a:endParaRPr lang="en-US" altLang="en-US" sz="2800" kern="0" dirty="0">
              <a:latin typeface="Arial" panose="020B0604020202020204" pitchFamily="34" charset="0"/>
              <a:cs typeface="Arial" panose="020B0604020202020204" pitchFamily="34" charset="0"/>
            </a:endParaRPr>
          </a:p>
        </p:txBody>
      </p:sp>
      <p:sp>
        <p:nvSpPr>
          <p:cNvPr id="7" name="TextBox 6"/>
          <p:cNvSpPr txBox="1"/>
          <p:nvPr/>
        </p:nvSpPr>
        <p:spPr>
          <a:xfrm>
            <a:off x="12814609" y="195526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pic>
        <p:nvPicPr>
          <p:cNvPr id="10" name="Picture Placeholder 9"/>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6" name="TextBox 5"/>
          <p:cNvSpPr txBox="1"/>
          <p:nvPr/>
        </p:nvSpPr>
        <p:spPr>
          <a:xfrm>
            <a:off x="2667000" y="13090934"/>
            <a:ext cx="7755467" cy="400110"/>
          </a:xfrm>
          <a:prstGeom prst="rect">
            <a:avLst/>
          </a:prstGeom>
          <a:noFill/>
        </p:spPr>
        <p:txBody>
          <a:bodyPr wrap="square" rtlCol="0">
            <a:spAutoFit/>
          </a:bodyPr>
          <a:lstStyle/>
          <a:p>
            <a:r>
              <a:rPr lang="en-CA" sz="2000" i="1" dirty="0">
                <a:solidFill>
                  <a:srgbClr val="FFFFFF"/>
                </a:solidFill>
                <a:latin typeface="Arial"/>
                <a:cs typeface="Arial"/>
              </a:rPr>
              <a:t>Christopher Columbus Arrives in America</a:t>
            </a:r>
            <a:r>
              <a:rPr lang="en-CA" sz="2000" dirty="0">
                <a:solidFill>
                  <a:srgbClr val="FFFFFF"/>
                </a:solidFill>
                <a:latin typeface="Arial"/>
                <a:cs typeface="Arial"/>
              </a:rPr>
              <a:t>, L. Prang &amp; Co (1893)</a:t>
            </a:r>
            <a:endParaRPr lang="en-GB" sz="2000" dirty="0">
              <a:solidFill>
                <a:srgbClr val="FFFFFF"/>
              </a:solidFill>
              <a:latin typeface="Arial"/>
              <a:cs typeface="Arial"/>
            </a:endParaRPr>
          </a:p>
        </p:txBody>
      </p:sp>
    </p:spTree>
    <p:extLst>
      <p:ext uri="{BB962C8B-B14F-4D97-AF65-F5344CB8AC3E}">
        <p14:creationId xmlns:p14="http://schemas.microsoft.com/office/powerpoint/2010/main" val="17572152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56006" y="3495321"/>
            <a:ext cx="16032549" cy="6863417"/>
          </a:xfrm>
          <a:prstGeom prst="rect">
            <a:avLst/>
          </a:prstGeom>
        </p:spPr>
        <p:txBody>
          <a:bodyPr wrap="square">
            <a:spAutoFit/>
          </a:bodyPr>
          <a:lstStyle/>
          <a:p>
            <a:pPr algn="ctr"/>
            <a:r>
              <a:rPr lang="en-US" sz="7200" i="1" dirty="0">
                <a:solidFill>
                  <a:srgbClr val="000000"/>
                </a:solidFill>
                <a:latin typeface="Arial" panose="020B0604020202020204" pitchFamily="34" charset="0"/>
                <a:cs typeface="Arial" panose="020B0604020202020204" pitchFamily="34" charset="0"/>
              </a:rPr>
              <a:t>“When the white man came he had the Bible and </a:t>
            </a:r>
            <a:r>
              <a:rPr lang="en-US" sz="8000" i="1" dirty="0">
                <a:solidFill>
                  <a:srgbClr val="1A6BAD"/>
                </a:solidFill>
                <a:latin typeface="Arial" panose="020B0604020202020204" pitchFamily="34" charset="0"/>
                <a:cs typeface="Arial" panose="020B0604020202020204" pitchFamily="34" charset="0"/>
              </a:rPr>
              <a:t>we had the land</a:t>
            </a:r>
            <a:r>
              <a:rPr lang="en-US" sz="7200" i="1" dirty="0">
                <a:solidFill>
                  <a:srgbClr val="000000"/>
                </a:solidFill>
                <a:latin typeface="Arial" panose="020B0604020202020204" pitchFamily="34" charset="0"/>
                <a:cs typeface="Arial" panose="020B0604020202020204" pitchFamily="34" charset="0"/>
              </a:rPr>
              <a:t>.  </a:t>
            </a:r>
          </a:p>
          <a:p>
            <a:endParaRPr lang="en-US" sz="7200" i="1" dirty="0">
              <a:solidFill>
                <a:srgbClr val="000000"/>
              </a:solidFill>
              <a:latin typeface="Arial" panose="020B0604020202020204" pitchFamily="34" charset="0"/>
              <a:cs typeface="Arial" panose="020B0604020202020204" pitchFamily="34" charset="0"/>
            </a:endParaRPr>
          </a:p>
          <a:p>
            <a:pPr algn="ctr"/>
            <a:r>
              <a:rPr lang="en-US" sz="7200" i="1" dirty="0">
                <a:solidFill>
                  <a:srgbClr val="000000"/>
                </a:solidFill>
                <a:latin typeface="Arial" panose="020B0604020202020204" pitchFamily="34" charset="0"/>
                <a:cs typeface="Arial" panose="020B0604020202020204" pitchFamily="34" charset="0"/>
              </a:rPr>
              <a:t>When the white man left</a:t>
            </a:r>
            <a:r>
              <a:rPr lang="en-US" sz="7200" i="1" dirty="0">
                <a:solidFill>
                  <a:srgbClr val="1A6BAD"/>
                </a:solidFill>
                <a:latin typeface="Arial" panose="020B0604020202020204" pitchFamily="34" charset="0"/>
                <a:cs typeface="Arial" panose="020B0604020202020204" pitchFamily="34" charset="0"/>
              </a:rPr>
              <a:t>, we had the Bible</a:t>
            </a:r>
            <a:r>
              <a:rPr lang="en-US" sz="7200" i="1" dirty="0">
                <a:solidFill>
                  <a:srgbClr val="000000"/>
                </a:solidFill>
                <a:latin typeface="Arial" panose="020B0604020202020204" pitchFamily="34" charset="0"/>
                <a:cs typeface="Arial" panose="020B0604020202020204" pitchFamily="34" charset="0"/>
              </a:rPr>
              <a:t> and he had the land.”</a:t>
            </a:r>
          </a:p>
          <a:p>
            <a:pPr algn="ctr"/>
            <a:endParaRPr lang="en-US" sz="7200" i="1" dirty="0">
              <a:solidFill>
                <a:schemeClr val="tx2"/>
              </a:solidFill>
              <a:latin typeface="Arial" panose="020B0604020202020204" pitchFamily="34" charset="0"/>
              <a:cs typeface="Arial" panose="020B0604020202020204" pitchFamily="34" charset="0"/>
            </a:endParaRPr>
          </a:p>
        </p:txBody>
      </p:sp>
      <p:sp>
        <p:nvSpPr>
          <p:cNvPr id="8" name="TextBox 2"/>
          <p:cNvSpPr txBox="1">
            <a:spLocks noChangeArrowheads="1"/>
          </p:cNvSpPr>
          <p:nvPr/>
        </p:nvSpPr>
        <p:spPr bwMode="auto">
          <a:xfrm>
            <a:off x="15212225" y="10358738"/>
            <a:ext cx="634342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dirty="0">
                <a:solidFill>
                  <a:srgbClr val="1A6BAD"/>
                </a:solidFill>
                <a:latin typeface="Arial" panose="020B0604020202020204" pitchFamily="34" charset="0"/>
                <a:cs typeface="Arial" panose="020B0604020202020204" pitchFamily="34" charset="0"/>
              </a:rPr>
              <a:t>-A post-colonial African saying</a:t>
            </a:r>
          </a:p>
        </p:txBody>
      </p:sp>
    </p:spTree>
    <p:extLst>
      <p:ext uri="{BB962C8B-B14F-4D97-AF65-F5344CB8AC3E}">
        <p14:creationId xmlns:p14="http://schemas.microsoft.com/office/powerpoint/2010/main" val="4060550212"/>
      </p:ext>
    </p:extLst>
  </p:cSld>
  <p:clrMapOvr>
    <a:masterClrMapping/>
  </p:clrMapOvr>
  <p:transition spd="med" advClick="0" advTm="2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E23E41CE-A978-4A7C-9A21-DD4C2A202786.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9459" name="TextBox 9"/>
          <p:cNvSpPr txBox="1">
            <a:spLocks noChangeArrowheads="1"/>
          </p:cNvSpPr>
          <p:nvPr/>
        </p:nvSpPr>
        <p:spPr bwMode="auto">
          <a:xfrm>
            <a:off x="1965325" y="8686800"/>
            <a:ext cx="14598650"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AROUND </a:t>
            </a:r>
          </a:p>
          <a:p>
            <a:pPr eaLnBrk="1" hangingPunct="1"/>
            <a:r>
              <a:rPr lang="en-US" sz="11500" b="1" dirty="0">
                <a:solidFill>
                  <a:schemeClr val="bg1"/>
                </a:solidFill>
                <a:latin typeface="Arial" panose="020B0604020202020204" pitchFamily="34" charset="0"/>
                <a:cs typeface="Arial" panose="020B0604020202020204" pitchFamily="34" charset="0"/>
              </a:rPr>
              <a:t>THE WORLD</a:t>
            </a:r>
          </a:p>
        </p:txBody>
      </p:sp>
      <p:sp>
        <p:nvSpPr>
          <p:cNvPr id="11" name="TextBox 10"/>
          <p:cNvSpPr txBox="1"/>
          <p:nvPr/>
        </p:nvSpPr>
        <p:spPr>
          <a:xfrm>
            <a:off x="2146300" y="8517731"/>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COLONIALISM</a:t>
            </a:r>
          </a:p>
        </p:txBody>
      </p:sp>
      <p:sp>
        <p:nvSpPr>
          <p:cNvPr id="6" name="TextBox 5"/>
          <p:cNvSpPr txBox="1"/>
          <p:nvPr/>
        </p:nvSpPr>
        <p:spPr>
          <a:xfrm>
            <a:off x="19117759" y="12968158"/>
            <a:ext cx="4946554" cy="400110"/>
          </a:xfrm>
          <a:prstGeom prst="rect">
            <a:avLst/>
          </a:prstGeom>
          <a:noFill/>
        </p:spPr>
        <p:txBody>
          <a:bodyPr wrap="square" rtlCol="0">
            <a:spAutoFit/>
          </a:bodyPr>
          <a:lstStyle/>
          <a:p>
            <a:r>
              <a:rPr lang="en-US" sz="2000" i="1" dirty="0">
                <a:solidFill>
                  <a:srgbClr val="FFFFFF"/>
                </a:solidFill>
                <a:latin typeface="Arial"/>
                <a:cs typeface="Arial"/>
              </a:rPr>
              <a:t>The Devilfish in Egyptian Waters </a:t>
            </a:r>
            <a:r>
              <a:rPr lang="en-US" sz="2000" dirty="0">
                <a:solidFill>
                  <a:srgbClr val="FFFFFF"/>
                </a:solidFill>
                <a:latin typeface="Arial"/>
                <a:cs typeface="Arial"/>
              </a:rPr>
              <a:t>(1882)</a:t>
            </a:r>
            <a:endParaRPr lang="en-GB" sz="2000" dirty="0">
              <a:solidFill>
                <a:srgbClr val="FFFFFF"/>
              </a:solidFill>
              <a:latin typeface="Arial"/>
              <a:cs typeface="Arial"/>
            </a:endParaRPr>
          </a:p>
        </p:txBody>
      </p:sp>
    </p:spTree>
    <p:extLst>
      <p:ext uri="{BB962C8B-B14F-4D97-AF65-F5344CB8AC3E}">
        <p14:creationId xmlns:p14="http://schemas.microsoft.com/office/powerpoint/2010/main" val="508980370"/>
      </p:ext>
    </p:extLst>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35647</TotalTime>
  <Words>2770</Words>
  <Application>Microsoft Macintosh PowerPoint</Application>
  <PresentationFormat>Custom</PresentationFormat>
  <Paragraphs>287</Paragraphs>
  <Slides>36</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ＭＳ Ｐゴシック</vt:lpstr>
      <vt:lpstr>Arial</vt:lpstr>
      <vt:lpstr>Calibri</vt:lpstr>
      <vt:lpstr>Calibri Light</vt:lpstr>
      <vt:lpstr>Georgia</vt:lpstr>
      <vt:lpstr>Lato Light</vt:lpstr>
      <vt:lpstr>Montserrat</vt:lpstr>
      <vt:lpstr>Montserrat Hairline</vt:lpstr>
      <vt:lpstr>Montserrat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Erin Brewster</cp:lastModifiedBy>
  <cp:revision>6565</cp:revision>
  <dcterms:created xsi:type="dcterms:W3CDTF">2014-11-12T21:47:38Z</dcterms:created>
  <dcterms:modified xsi:type="dcterms:W3CDTF">2018-04-09T14:37:30Z</dcterms:modified>
  <cp:category/>
</cp:coreProperties>
</file>